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52" r:id="rId1"/>
  </p:sldMasterIdLst>
  <p:notesMasterIdLst>
    <p:notesMasterId r:id="rId14"/>
  </p:notesMasterIdLst>
  <p:sldIdLst>
    <p:sldId id="877" r:id="rId2"/>
    <p:sldId id="456" r:id="rId3"/>
    <p:sldId id="881" r:id="rId4"/>
    <p:sldId id="885" r:id="rId5"/>
    <p:sldId id="898" r:id="rId6"/>
    <p:sldId id="893" r:id="rId7"/>
    <p:sldId id="896" r:id="rId8"/>
    <p:sldId id="886" r:id="rId9"/>
    <p:sldId id="897" r:id="rId10"/>
    <p:sldId id="894" r:id="rId11"/>
    <p:sldId id="900" r:id="rId12"/>
    <p:sldId id="899" r:id="rId1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 Rounded MT Bold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 Rounded MT Bold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 Rounded MT Bold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 Rounded MT Bold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 Rounded MT Bold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 Rounded MT Bold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 Rounded MT Bold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 Rounded MT Bold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 Rounded MT Bold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97" autoAdjust="0"/>
    <p:restoredTop sz="94660"/>
  </p:normalViewPr>
  <p:slideViewPr>
    <p:cSldViewPr>
      <p:cViewPr>
        <p:scale>
          <a:sx n="100" d="100"/>
          <a:sy n="100" d="100"/>
        </p:scale>
        <p:origin x="-5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0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4A4941F-3ED2-4FC6-A5AA-94A1DD9BE7EC}" type="datetimeFigureOut">
              <a:rPr lang="cs-CZ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21DD066-89CF-4D2D-8F85-F41AF691C7D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72952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smtClean="0"/>
          </a:p>
        </p:txBody>
      </p:sp>
      <p:sp>
        <p:nvSpPr>
          <p:cNvPr id="1843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043D9F-C157-4F36-BD48-C4FD3DE16B5A}" type="slidenum">
              <a:rPr lang="cs-CZ" smtClean="0">
                <a:latin typeface="Arial" pitchFamily="34" charset="0"/>
              </a:rPr>
              <a:pPr/>
              <a:t>4</a:t>
            </a:fld>
            <a:endParaRPr lang="cs-CZ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smtClean="0"/>
          </a:p>
        </p:txBody>
      </p:sp>
      <p:sp>
        <p:nvSpPr>
          <p:cNvPr id="1946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1C0C98-C158-4338-9C3E-7A099C366468}" type="slidenum">
              <a:rPr lang="cs-CZ" smtClean="0">
                <a:latin typeface="Arial" pitchFamily="34" charset="0"/>
              </a:rPr>
              <a:pPr/>
              <a:t>6</a:t>
            </a:fld>
            <a:endParaRPr lang="cs-CZ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4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62391-5BB4-411A-BD39-D6A52712EB6D}" type="datetimeFigureOut">
              <a:rPr lang="cs-CZ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269AC-48F7-48F3-964C-9C4DB7FAEA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7C030-AFC0-43FA-8BD9-8393512A886F}" type="datetimeFigureOut">
              <a:rPr lang="cs-CZ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3D7C3-6A89-4D80-9D22-5D8C1EB1DD4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9DB11-27F0-4CDF-8014-ECDF31C77925}" type="datetimeFigureOut">
              <a:rPr lang="cs-CZ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37083-1D25-4CC7-A189-836E3B3CD1A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BAFB3-AD33-4CE5-81EC-394BEAE3E11E}" type="datetimeFigureOut">
              <a:rPr lang="cs-CZ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64F91-A626-4AF1-8F5B-0DE9215CEE9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26E97-4B9C-47A4-B11C-8621B88E800F}" type="datetimeFigureOut">
              <a:rPr lang="cs-CZ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C8DD8-794D-4ADE-A624-A3DCCD894F3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9AC2A-1DE9-4C45-ACC4-096DD3963700}" type="datetimeFigureOut">
              <a:rPr lang="cs-CZ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21C6D-AEDD-4A21-8D0E-D02C9820337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77A4A-8970-4058-BDCF-A3743DE50E04}" type="datetimeFigureOut">
              <a:rPr lang="cs-CZ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8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50CD0-BE45-47E1-A1A2-B4F8257BCC6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E0D0-8DAA-4121-9A6F-E9D1B01492BA}" type="datetimeFigureOut">
              <a:rPr lang="cs-CZ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4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DE5CB-E1C9-4334-BAD2-8378243AFD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2CA9F-352B-4C31-B970-773AE9E3164A}" type="datetimeFigureOut">
              <a:rPr lang="cs-CZ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3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7BA39-88B6-4D61-B866-E4E7CE54E75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69D43-CA36-4D4C-95C9-84226C3AABBC}" type="datetimeFigureOut">
              <a:rPr lang="cs-CZ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0862C-90E3-4FF6-852A-EFCF3AEFB9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s odříznutým a zakulaceným jedním rohem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Pravoúhlý trojúhelník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Volný tvar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9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761E1-E899-4B79-84AC-49CEF9FABEB3}" type="datetimeFigureOut">
              <a:rPr lang="cs-CZ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10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84E2C-9B52-49B8-81AD-47D3CCDEBF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Zástupný symbol pro nadpis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  <a:endParaRPr lang="en-US" smtClean="0"/>
          </a:p>
        </p:txBody>
      </p:sp>
      <p:sp>
        <p:nvSpPr>
          <p:cNvPr id="1029" name="Zástupný symbol pro text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8CFF89F6-C4B1-431B-AC70-F1A619287B8B}" type="datetimeFigureOut">
              <a:rPr lang="cs-CZ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C8BF7338-E5F2-4810-87F7-044BAF87696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1033" name="Skupina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3" r:id="rId1"/>
    <p:sldLayoutId id="2147484465" r:id="rId2"/>
    <p:sldLayoutId id="2147484474" r:id="rId3"/>
    <p:sldLayoutId id="2147484466" r:id="rId4"/>
    <p:sldLayoutId id="2147484467" r:id="rId5"/>
    <p:sldLayoutId id="2147484468" r:id="rId6"/>
    <p:sldLayoutId id="2147484469" r:id="rId7"/>
    <p:sldLayoutId id="2147484470" r:id="rId8"/>
    <p:sldLayoutId id="2147484475" r:id="rId9"/>
    <p:sldLayoutId id="2147484471" r:id="rId10"/>
    <p:sldLayoutId id="21474844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answers.com/Q/What_is_doom_tourism" TargetMode="External"/><Relationship Id="rId2" Type="http://schemas.openxmlformats.org/officeDocument/2006/relationships/hyperlink" Target="http://commons.wikimedia.org/wiki/File:Travel_icon.png?uselang=cs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matadornetwork.com/bnt/the-next-50-most-inspiring-travel-quotes-of-all-time/" TargetMode="External"/><Relationship Id="rId4" Type="http://schemas.openxmlformats.org/officeDocument/2006/relationships/hyperlink" Target="http://4.bp.blogspot.com/_sQ469WJ8ISs/TLGRDo0WqOI/AAAAAAAAOqk/i5ZNFY0b_kQ/s1600/DSC04781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4.bp.blogspot.com/_sQ469WJ8ISs/TLGRDo0WqOI/AAAAAAAAOqk/i5ZNFY0b_kQ/s1600/DSC04781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post.cloudfront.goodinc.com/EmbeddedImage/17140/org_16tourism550.jp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Inovace 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vybavení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5123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Příjemce: Gymnázium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5124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5125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5126" name="TextovéPole 5"/>
          <p:cNvSpPr txBox="1">
            <a:spLocks noChangeArrowheads="1"/>
          </p:cNvSpPr>
          <p:nvPr/>
        </p:nvSpPr>
        <p:spPr bwMode="auto">
          <a:xfrm>
            <a:off x="0" y="4354513"/>
            <a:ext cx="930433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5127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6196013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        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Mgr.  Ida 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Taušlová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5128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6472237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  :      Travel – Tourism, Types of tourism	</a:t>
            </a:r>
          </a:p>
        </p:txBody>
      </p:sp>
      <p:sp>
        <p:nvSpPr>
          <p:cNvPr id="5129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5130" name="TextovéPole 9"/>
          <p:cNvSpPr txBox="1">
            <a:spLocks noChangeArrowheads="1"/>
          </p:cNvSpPr>
          <p:nvPr/>
        </p:nvSpPr>
        <p:spPr bwMode="auto">
          <a:xfrm>
            <a:off x="5245100" y="1989138"/>
            <a:ext cx="177482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anglický jazyk</a:t>
            </a:r>
          </a:p>
        </p:txBody>
      </p:sp>
      <p:sp>
        <p:nvSpPr>
          <p:cNvPr id="5131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5132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5133" name="TextovéPole 12"/>
          <p:cNvSpPr txBox="1">
            <a:spLocks noChangeArrowheads="1"/>
          </p:cNvSpPr>
          <p:nvPr/>
        </p:nvSpPr>
        <p:spPr bwMode="auto">
          <a:xfrm>
            <a:off x="5214942" y="2249488"/>
            <a:ext cx="235743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DUM:   05</a:t>
            </a:r>
          </a:p>
        </p:txBody>
      </p:sp>
      <p:sp>
        <p:nvSpPr>
          <p:cNvPr id="5134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5135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63388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       29.listopadu  2012</a:t>
            </a:r>
          </a:p>
        </p:txBody>
      </p:sp>
      <p:sp>
        <p:nvSpPr>
          <p:cNvPr id="5136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46116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                     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3.C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V7G</a:t>
            </a:r>
          </a:p>
        </p:txBody>
      </p:sp>
      <p:sp>
        <p:nvSpPr>
          <p:cNvPr id="5137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669925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       Mgr. Ida Taušlová</a:t>
            </a:r>
          </a:p>
        </p:txBody>
      </p:sp>
      <p:sp>
        <p:nvSpPr>
          <p:cNvPr id="5138" name="TextovéPole 17"/>
          <p:cNvSpPr txBox="1">
            <a:spLocks noChangeArrowheads="1"/>
          </p:cNvSpPr>
          <p:nvPr/>
        </p:nvSpPr>
        <p:spPr bwMode="auto">
          <a:xfrm>
            <a:off x="4572000" y="1484313"/>
            <a:ext cx="82232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 </a:t>
            </a:r>
          </a:p>
        </p:txBody>
      </p:sp>
      <p:sp>
        <p:nvSpPr>
          <p:cNvPr id="5139" name="TextovéPole 19"/>
          <p:cNvSpPr txBox="1">
            <a:spLocks noChangeArrowheads="1"/>
          </p:cNvSpPr>
          <p:nvPr/>
        </p:nvSpPr>
        <p:spPr bwMode="auto">
          <a:xfrm>
            <a:off x="1142976" y="1928802"/>
            <a:ext cx="4662487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5140" name="TextovéPole 20"/>
          <p:cNvSpPr txBox="1">
            <a:spLocks noChangeArrowheads="1"/>
          </p:cNvSpPr>
          <p:nvPr/>
        </p:nvSpPr>
        <p:spPr bwMode="auto">
          <a:xfrm>
            <a:off x="7000892" y="2000240"/>
            <a:ext cx="1622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ročník: třetí   </a:t>
            </a:r>
          </a:p>
        </p:txBody>
      </p:sp>
      <p:sp>
        <p:nvSpPr>
          <p:cNvPr id="5141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32 _A_2</a:t>
            </a:r>
          </a:p>
        </p:txBody>
      </p:sp>
      <p:sp>
        <p:nvSpPr>
          <p:cNvPr id="5142" name="TextovéPole 22"/>
          <p:cNvSpPr txBox="1">
            <a:spLocks noChangeArrowheads="1"/>
          </p:cNvSpPr>
          <p:nvPr/>
        </p:nvSpPr>
        <p:spPr bwMode="auto">
          <a:xfrm>
            <a:off x="7451725" y="2060575"/>
            <a:ext cx="1189038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>
              <a:solidFill>
                <a:srgbClr val="000000"/>
              </a:solidFill>
              <a:latin typeface="Arial - 16"/>
            </a:endParaRPr>
          </a:p>
          <a:p>
            <a:endParaRPr lang="cs-CZ" sz="110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549275"/>
            <a:ext cx="7772400" cy="52133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1"/>
                </a:solidFill>
                <a:latin typeface="Georgia" pitchFamily="18" charset="0"/>
              </a:rPr>
              <a:t>"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When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you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travel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,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remember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that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a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foreign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country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is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not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designed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to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make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you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comfortable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.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It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is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designed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to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make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its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own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people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comfortable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."</a:t>
            </a:r>
            <a:b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Clifton</a:t>
            </a:r>
            <a:r>
              <a:rPr lang="cs-CZ" sz="36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cs-CZ" sz="3600" dirty="0" err="1" smtClean="0">
                <a:solidFill>
                  <a:schemeClr val="tx1"/>
                </a:solidFill>
                <a:latin typeface="Georgia" pitchFamily="18" charset="0"/>
              </a:rPr>
              <a:t>Fadiman</a:t>
            </a:r>
            <a:endParaRPr lang="cs-CZ" sz="3600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ovéPole 2"/>
          <p:cNvSpPr txBox="1">
            <a:spLocks noChangeArrowheads="1"/>
          </p:cNvSpPr>
          <p:nvPr/>
        </p:nvSpPr>
        <p:spPr bwMode="auto">
          <a:xfrm>
            <a:off x="1116013" y="1484313"/>
            <a:ext cx="29511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/>
          </a:p>
          <a:p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920750" y="1192213"/>
            <a:ext cx="7056438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dirty="0"/>
              <a:t>                             </a:t>
            </a:r>
            <a:r>
              <a:rPr lang="cs-CZ" dirty="0" err="1"/>
              <a:t>Solution</a:t>
            </a:r>
            <a:endParaRPr lang="cs-CZ" dirty="0"/>
          </a:p>
          <a:p>
            <a:pPr>
              <a:defRPr/>
            </a:pPr>
            <a:endParaRPr lang="cs-CZ" dirty="0"/>
          </a:p>
          <a:p>
            <a:pPr marL="514350" indent="-514350">
              <a:buFontTx/>
              <a:buAutoNum type="arabicPeriod"/>
              <a:defRPr/>
            </a:pPr>
            <a:r>
              <a:rPr lang="cs-CZ" sz="1600" dirty="0" err="1"/>
              <a:t>Matching</a:t>
            </a:r>
            <a:r>
              <a:rPr lang="cs-CZ" sz="1600" dirty="0"/>
              <a:t> -Definice č. 1= </a:t>
            </a:r>
            <a:r>
              <a:rPr lang="cs-CZ" sz="1600" dirty="0" err="1"/>
              <a:t>doom</a:t>
            </a:r>
            <a:r>
              <a:rPr lang="cs-CZ" sz="1600" dirty="0"/>
              <a:t> </a:t>
            </a:r>
            <a:r>
              <a:rPr lang="cs-CZ" sz="1600" dirty="0" err="1"/>
              <a:t>tourism</a:t>
            </a:r>
            <a:endParaRPr lang="cs-CZ" sz="1600" dirty="0"/>
          </a:p>
          <a:p>
            <a:pPr>
              <a:defRPr/>
            </a:pPr>
            <a:r>
              <a:rPr lang="cs-CZ" sz="1600" dirty="0"/>
              <a:t>                              Definice č. 2= </a:t>
            </a:r>
            <a:r>
              <a:rPr lang="cs-CZ" sz="1600" dirty="0" err="1"/>
              <a:t>sacred</a:t>
            </a:r>
            <a:r>
              <a:rPr lang="cs-CZ" sz="1600" dirty="0"/>
              <a:t> </a:t>
            </a:r>
            <a:r>
              <a:rPr lang="cs-CZ" sz="1600" dirty="0" err="1"/>
              <a:t>tourism</a:t>
            </a:r>
            <a:endParaRPr lang="cs-CZ" sz="1600" dirty="0"/>
          </a:p>
          <a:p>
            <a:pPr>
              <a:defRPr/>
            </a:pPr>
            <a:endParaRPr lang="cs-CZ" sz="1600" dirty="0"/>
          </a:p>
          <a:p>
            <a:pPr>
              <a:defRPr/>
            </a:pPr>
            <a:r>
              <a:rPr lang="cs-CZ" sz="1600" dirty="0"/>
              <a:t>2. Picture </a:t>
            </a:r>
            <a:r>
              <a:rPr lang="cs-CZ" sz="1600" dirty="0" err="1"/>
              <a:t>description</a:t>
            </a:r>
            <a:r>
              <a:rPr lang="cs-CZ" sz="1600" dirty="0"/>
              <a:t> and </a:t>
            </a:r>
            <a:r>
              <a:rPr lang="cs-CZ" sz="1600" dirty="0" err="1"/>
              <a:t>comparison</a:t>
            </a:r>
            <a:r>
              <a:rPr lang="cs-CZ" sz="1600" dirty="0"/>
              <a:t> – studenti popisují a porovnávají obrázky na základě již osvojených postupů, dovedností a znalostí frází k této aktivitě potřebné.</a:t>
            </a:r>
          </a:p>
          <a:p>
            <a:pPr>
              <a:defRPr/>
            </a:pPr>
            <a:endParaRPr lang="cs-CZ" sz="1600" dirty="0"/>
          </a:p>
          <a:p>
            <a:pPr>
              <a:defRPr/>
            </a:pPr>
            <a:r>
              <a:rPr lang="cs-CZ" sz="1600" dirty="0"/>
              <a:t>3. </a:t>
            </a:r>
            <a:r>
              <a:rPr lang="cs-CZ" sz="1600" dirty="0" err="1"/>
              <a:t>Quotes</a:t>
            </a:r>
            <a:r>
              <a:rPr lang="cs-CZ" sz="1600" dirty="0"/>
              <a:t>/</a:t>
            </a:r>
            <a:r>
              <a:rPr lang="cs-CZ" sz="1600" dirty="0" err="1"/>
              <a:t>Statements</a:t>
            </a:r>
            <a:r>
              <a:rPr lang="cs-CZ" sz="1600" dirty="0"/>
              <a:t>/ -studenti tuto aktivitu </a:t>
            </a:r>
            <a:r>
              <a:rPr lang="cs-CZ" sz="1600" dirty="0" err="1"/>
              <a:t>tj</a:t>
            </a:r>
            <a:r>
              <a:rPr lang="cs-CZ" sz="1600" dirty="0"/>
              <a:t>, vyjádření souhlasu či nesouhlasu, vyjádření a obhájení svého názoru zvládají na základě již osvojených </a:t>
            </a:r>
            <a:r>
              <a:rPr lang="cs-CZ" sz="1600" dirty="0" err="1"/>
              <a:t>půstupů</a:t>
            </a:r>
            <a:r>
              <a:rPr lang="cs-CZ" sz="16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ovéPole 2"/>
          <p:cNvSpPr txBox="1">
            <a:spLocks noChangeArrowheads="1"/>
          </p:cNvSpPr>
          <p:nvPr/>
        </p:nvSpPr>
        <p:spPr bwMode="auto">
          <a:xfrm>
            <a:off x="2782888" y="4868863"/>
            <a:ext cx="3567112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                      Autor: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Ida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Taušlová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err="1">
                <a:solidFill>
                  <a:srgbClr val="000000"/>
                </a:solidFill>
                <a:latin typeface="Arial - 16"/>
              </a:rPr>
              <a:t>tauslova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listopad 2012</a:t>
            </a:r>
          </a:p>
        </p:txBody>
      </p:sp>
      <p:sp>
        <p:nvSpPr>
          <p:cNvPr id="16387" name="TextovéPole 3"/>
          <p:cNvSpPr txBox="1">
            <a:spLocks noChangeArrowheads="1"/>
          </p:cNvSpPr>
          <p:nvPr/>
        </p:nvSpPr>
        <p:spPr bwMode="auto">
          <a:xfrm>
            <a:off x="2247900" y="3644900"/>
            <a:ext cx="470852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16388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16389" name="Obdélník 6"/>
          <p:cNvSpPr>
            <a:spLocks noChangeArrowheads="1"/>
          </p:cNvSpPr>
          <p:nvPr/>
        </p:nvSpPr>
        <p:spPr bwMode="auto">
          <a:xfrm>
            <a:off x="539750" y="476250"/>
            <a:ext cx="8280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cs-CZ" sz="1200" dirty="0">
                <a:hlinkClick r:id="rId2"/>
              </a:rPr>
              <a:t>http://commons.wikimedia.org/wiki/File:Travel_icon.png?uselang=cs</a:t>
            </a:r>
            <a:endParaRPr lang="cs-CZ" sz="1200" dirty="0"/>
          </a:p>
          <a:p>
            <a:pPr marL="342900" indent="-342900">
              <a:lnSpc>
                <a:spcPct val="150000"/>
              </a:lnSpc>
            </a:pPr>
            <a:r>
              <a:rPr lang="cs-CZ" sz="1200" dirty="0">
                <a:hlinkClick r:id="rId3"/>
              </a:rPr>
              <a:t>http://wiki.answers.com/Q/What_is_doom_tourism</a:t>
            </a:r>
            <a:endParaRPr lang="cs-CZ" sz="1200" dirty="0"/>
          </a:p>
          <a:p>
            <a:pPr marL="342900" indent="-342900">
              <a:lnSpc>
                <a:spcPct val="150000"/>
              </a:lnSpc>
            </a:pPr>
            <a:r>
              <a:rPr lang="cs-CZ" sz="1200" dirty="0">
                <a:hlinkClick r:id="rId4"/>
              </a:rPr>
              <a:t>http://4.bp.blogspot.com/_sQ469WJ8ISs/TLGRDo0WqOI/</a:t>
            </a:r>
            <a:r>
              <a:rPr lang="cs-CZ" sz="1200" dirty="0" err="1">
                <a:hlinkClick r:id="rId4"/>
              </a:rPr>
              <a:t>AAAAAAAAOqk</a:t>
            </a:r>
            <a:r>
              <a:rPr lang="cs-CZ" sz="1200" dirty="0">
                <a:hlinkClick r:id="rId4"/>
              </a:rPr>
              <a:t>/i5ZNFY0b_</a:t>
            </a:r>
            <a:r>
              <a:rPr lang="cs-CZ" sz="1200" dirty="0" err="1">
                <a:hlinkClick r:id="rId4"/>
              </a:rPr>
              <a:t>kQ</a:t>
            </a:r>
            <a:r>
              <a:rPr lang="cs-CZ" sz="1200" dirty="0">
                <a:hlinkClick r:id="rId4"/>
              </a:rPr>
              <a:t>/s1600/DSC04781.JPG</a:t>
            </a:r>
            <a:endParaRPr lang="cs-CZ" sz="1200" dirty="0"/>
          </a:p>
          <a:p>
            <a:pPr marL="342900" indent="-342900">
              <a:lnSpc>
                <a:spcPct val="150000"/>
              </a:lnSpc>
            </a:pPr>
            <a:r>
              <a:rPr lang="cs-CZ" sz="1200" dirty="0">
                <a:hlinkClick r:id="rId5"/>
              </a:rPr>
              <a:t>http://matadornetwork.com/bnt/the-next-50-most-inspiring-travel-quotes-of-all-time/</a:t>
            </a:r>
            <a:endParaRPr lang="cs-CZ" sz="1200" dirty="0"/>
          </a:p>
          <a:p>
            <a:pPr marL="342900" indent="-342900">
              <a:buFont typeface="Georgia" pitchFamily="18" charset="0"/>
              <a:buAutoNum type="arabicPeriod"/>
            </a:pPr>
            <a:endParaRPr lang="cs-CZ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052513"/>
            <a:ext cx="6335712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bdélník 3"/>
          <p:cNvSpPr>
            <a:spLocks noChangeArrowheads="1"/>
          </p:cNvSpPr>
          <p:nvPr/>
        </p:nvSpPr>
        <p:spPr bwMode="auto">
          <a:xfrm>
            <a:off x="1116013" y="620713"/>
            <a:ext cx="6985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000"/>
              <a:t>Tourism</a:t>
            </a:r>
          </a:p>
          <a:p>
            <a:pPr algn="ctr"/>
            <a:endParaRPr lang="cs-CZ" sz="4000"/>
          </a:p>
          <a:p>
            <a:pPr algn="ctr"/>
            <a:r>
              <a:rPr lang="cs-CZ" sz="4000"/>
              <a:t>Your definition is … </a:t>
            </a:r>
          </a:p>
          <a:p>
            <a:pPr algn="ctr"/>
            <a:r>
              <a:rPr lang="cs-CZ" sz="4000"/>
              <a:t> and  </a:t>
            </a:r>
          </a:p>
          <a:p>
            <a:pPr algn="ctr"/>
            <a:r>
              <a:rPr lang="cs-CZ" sz="4000"/>
              <a:t>- is travel for recreational, leisure or business purposes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50825" y="1700213"/>
            <a:ext cx="3168650" cy="738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>
              <a:spcBef>
                <a:spcPct val="50000"/>
              </a:spcBef>
              <a:defRPr/>
            </a:pPr>
            <a:r>
              <a:rPr lang="cs-CZ" sz="2400" dirty="0" err="1"/>
              <a:t>Eco</a:t>
            </a:r>
            <a:r>
              <a:rPr lang="cs-CZ" sz="2400" dirty="0"/>
              <a:t> – </a:t>
            </a:r>
            <a:r>
              <a:rPr lang="cs-CZ" sz="2400" dirty="0" err="1"/>
              <a:t>tourism</a:t>
            </a:r>
            <a:endParaRPr lang="cs-CZ" sz="2400" dirty="0"/>
          </a:p>
          <a:p>
            <a:pPr marL="742950" indent="-742950">
              <a:spcBef>
                <a:spcPct val="50000"/>
              </a:spcBef>
              <a:defRPr/>
            </a:pPr>
            <a:r>
              <a:rPr lang="cs-CZ" sz="2400" dirty="0" err="1"/>
              <a:t>Culinary</a:t>
            </a:r>
            <a:r>
              <a:rPr lang="cs-CZ" sz="2400" dirty="0"/>
              <a:t> </a:t>
            </a:r>
            <a:r>
              <a:rPr lang="cs-CZ" sz="2400" dirty="0" err="1"/>
              <a:t>tourism</a:t>
            </a:r>
            <a:endParaRPr lang="cs-CZ" sz="2400" dirty="0"/>
          </a:p>
          <a:p>
            <a:pPr marL="742950" indent="-742950">
              <a:spcBef>
                <a:spcPct val="50000"/>
              </a:spcBef>
              <a:defRPr/>
            </a:pPr>
            <a:r>
              <a:rPr lang="cs-CZ" sz="2400" dirty="0" err="1"/>
              <a:t>Dark</a:t>
            </a:r>
            <a:r>
              <a:rPr lang="cs-CZ" sz="2400" dirty="0"/>
              <a:t> </a:t>
            </a:r>
            <a:r>
              <a:rPr lang="cs-CZ" sz="2400" dirty="0" err="1"/>
              <a:t>tourism</a:t>
            </a:r>
            <a:endParaRPr lang="cs-CZ" sz="2400" dirty="0"/>
          </a:p>
          <a:p>
            <a:pPr marL="742950" indent="-742950">
              <a:spcBef>
                <a:spcPct val="50000"/>
              </a:spcBef>
              <a:defRPr/>
            </a:pPr>
            <a:r>
              <a:rPr lang="cs-CZ" sz="2400" dirty="0" err="1"/>
              <a:t>Heritage</a:t>
            </a:r>
            <a:r>
              <a:rPr lang="cs-CZ" sz="2400" dirty="0"/>
              <a:t> </a:t>
            </a:r>
            <a:r>
              <a:rPr lang="cs-CZ" sz="2400" dirty="0" err="1"/>
              <a:t>tourism</a:t>
            </a:r>
            <a:endParaRPr lang="cs-CZ" sz="2400" dirty="0"/>
          </a:p>
          <a:p>
            <a:pPr marL="742950" indent="-742950">
              <a:spcBef>
                <a:spcPct val="50000"/>
              </a:spcBef>
              <a:defRPr/>
            </a:pPr>
            <a:r>
              <a:rPr lang="cs-CZ" sz="2400" dirty="0" err="1"/>
              <a:t>Medical</a:t>
            </a:r>
            <a:r>
              <a:rPr lang="cs-CZ" sz="2400" dirty="0"/>
              <a:t> </a:t>
            </a:r>
            <a:r>
              <a:rPr lang="cs-CZ" sz="2400" dirty="0" err="1"/>
              <a:t>tourism</a:t>
            </a:r>
            <a:endParaRPr lang="cs-CZ" sz="2400" dirty="0"/>
          </a:p>
          <a:p>
            <a:pPr marL="742950" indent="-742950">
              <a:spcBef>
                <a:spcPct val="50000"/>
              </a:spcBef>
              <a:defRPr/>
            </a:pPr>
            <a:r>
              <a:rPr lang="cs-CZ" sz="2400" dirty="0" err="1"/>
              <a:t>Sacred</a:t>
            </a:r>
            <a:r>
              <a:rPr lang="cs-CZ" sz="2400" dirty="0"/>
              <a:t> </a:t>
            </a:r>
            <a:r>
              <a:rPr lang="cs-CZ" sz="2400" dirty="0" err="1"/>
              <a:t>tourism</a:t>
            </a:r>
            <a:endParaRPr lang="cs-CZ" sz="2400" dirty="0"/>
          </a:p>
          <a:p>
            <a:pPr marL="742950" indent="-742950">
              <a:spcBef>
                <a:spcPct val="50000"/>
              </a:spcBef>
              <a:defRPr/>
            </a:pPr>
            <a:r>
              <a:rPr lang="cs-CZ" sz="2400" dirty="0" err="1"/>
              <a:t>Doom</a:t>
            </a:r>
            <a:r>
              <a:rPr lang="cs-CZ" sz="2400" dirty="0"/>
              <a:t> </a:t>
            </a:r>
            <a:r>
              <a:rPr lang="cs-CZ" sz="2400" dirty="0" err="1"/>
              <a:t>tourism</a:t>
            </a:r>
            <a:endParaRPr lang="cs-CZ" sz="2400" dirty="0"/>
          </a:p>
          <a:p>
            <a:pPr marL="742950" indent="-742950">
              <a:spcBef>
                <a:spcPct val="50000"/>
              </a:spcBef>
              <a:defRPr/>
            </a:pPr>
            <a:r>
              <a:rPr lang="cs-CZ" sz="2400" dirty="0"/>
              <a:t>Pro-</a:t>
            </a:r>
            <a:r>
              <a:rPr lang="cs-CZ" sz="2400" dirty="0" err="1"/>
              <a:t>poor</a:t>
            </a:r>
            <a:r>
              <a:rPr lang="cs-CZ" sz="2400" dirty="0"/>
              <a:t> </a:t>
            </a:r>
            <a:r>
              <a:rPr lang="cs-CZ" sz="2400" dirty="0" err="1"/>
              <a:t>tourism</a:t>
            </a:r>
            <a:endParaRPr lang="cs-CZ" sz="2400" dirty="0"/>
          </a:p>
          <a:p>
            <a:pPr marL="742950" indent="-742950">
              <a:spcBef>
                <a:spcPct val="50000"/>
              </a:spcBef>
              <a:defRPr/>
            </a:pPr>
            <a:r>
              <a:rPr lang="cs-CZ" sz="2400" dirty="0"/>
              <a:t>Slum </a:t>
            </a:r>
            <a:r>
              <a:rPr lang="cs-CZ" sz="2400" dirty="0" err="1"/>
              <a:t>tourism</a:t>
            </a:r>
            <a:endParaRPr lang="cs-CZ" sz="2400" dirty="0"/>
          </a:p>
          <a:p>
            <a:pPr>
              <a:spcBef>
                <a:spcPct val="50000"/>
              </a:spcBef>
              <a:defRPr/>
            </a:pPr>
            <a:endParaRPr lang="cs-CZ" sz="3600" dirty="0">
              <a:latin typeface="Tahoma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cs-CZ" sz="3600" dirty="0">
              <a:latin typeface="Tahoma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cs-CZ" sz="3600" dirty="0">
              <a:latin typeface="Tahoma" pitchFamily="34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0" y="260350"/>
            <a:ext cx="3816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3600"/>
              <a:t> TYPES OF             	 TOURISM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4140200" y="2060575"/>
            <a:ext cx="4248150" cy="378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sz="2000" dirty="0" err="1"/>
              <a:t>Match</a:t>
            </a:r>
            <a:r>
              <a:rPr lang="cs-CZ" sz="2000" dirty="0"/>
              <a:t> these </a:t>
            </a:r>
            <a:r>
              <a:rPr lang="cs-CZ" sz="2000" dirty="0" err="1"/>
              <a:t>two</a:t>
            </a:r>
            <a:r>
              <a:rPr lang="cs-CZ" sz="2000" dirty="0"/>
              <a:t> </a:t>
            </a:r>
            <a:r>
              <a:rPr lang="cs-CZ" sz="2000" dirty="0" err="1"/>
              <a:t>definitions</a:t>
            </a:r>
            <a:r>
              <a:rPr lang="cs-CZ" sz="2000" dirty="0"/>
              <a:t> </a:t>
            </a:r>
            <a:r>
              <a:rPr lang="cs-CZ" sz="2000" dirty="0" err="1"/>
              <a:t>with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right</a:t>
            </a:r>
            <a:r>
              <a:rPr lang="cs-CZ" sz="2000" dirty="0"/>
              <a:t> type </a:t>
            </a:r>
            <a:r>
              <a:rPr lang="cs-CZ" sz="2000" dirty="0" err="1"/>
              <a:t>of</a:t>
            </a:r>
            <a:r>
              <a:rPr lang="cs-CZ" sz="2000" dirty="0"/>
              <a:t>  </a:t>
            </a:r>
            <a:r>
              <a:rPr lang="cs-CZ" sz="2000" dirty="0" err="1"/>
              <a:t>tourism</a:t>
            </a:r>
            <a:r>
              <a:rPr lang="cs-CZ" sz="2000" dirty="0"/>
              <a:t>:</a:t>
            </a:r>
          </a:p>
          <a:p>
            <a:pPr>
              <a:defRPr/>
            </a:pPr>
            <a:endParaRPr lang="cs-CZ" sz="2000" dirty="0"/>
          </a:p>
          <a:p>
            <a:pPr marL="457200" indent="-457200">
              <a:buFontTx/>
              <a:buAutoNum type="arabicPeriod"/>
              <a:defRPr/>
            </a:pPr>
            <a:r>
              <a:rPr lang="cs-CZ" sz="2000" dirty="0" err="1"/>
              <a:t>It</a:t>
            </a:r>
            <a:r>
              <a:rPr lang="cs-CZ" sz="2000" dirty="0"/>
              <a:t> </a:t>
            </a:r>
            <a:r>
              <a:rPr lang="cs-CZ" sz="2000" dirty="0" err="1"/>
              <a:t>is</a:t>
            </a:r>
            <a:r>
              <a:rPr lang="cs-CZ" sz="2000" dirty="0"/>
              <a:t> </a:t>
            </a:r>
            <a:r>
              <a:rPr lang="cs-CZ" sz="2000" dirty="0" err="1"/>
              <a:t>when</a:t>
            </a:r>
            <a:r>
              <a:rPr lang="cs-CZ" sz="2000" dirty="0"/>
              <a:t> </a:t>
            </a:r>
            <a:r>
              <a:rPr lang="cs-CZ" sz="2000" dirty="0" err="1"/>
              <a:t>people</a:t>
            </a:r>
            <a:r>
              <a:rPr lang="cs-CZ" sz="2000" dirty="0"/>
              <a:t> visit  </a:t>
            </a:r>
            <a:r>
              <a:rPr lang="cs-CZ" sz="2000" dirty="0" err="1"/>
              <a:t>special</a:t>
            </a:r>
            <a:r>
              <a:rPr lang="cs-CZ" sz="2000" dirty="0"/>
              <a:t>  </a:t>
            </a:r>
            <a:r>
              <a:rPr lang="cs-CZ" sz="2000" dirty="0" err="1"/>
              <a:t>ecological</a:t>
            </a:r>
            <a:r>
              <a:rPr lang="cs-CZ" sz="2000" dirty="0"/>
              <a:t> </a:t>
            </a:r>
            <a:r>
              <a:rPr lang="cs-CZ" sz="2000" dirty="0" err="1"/>
              <a:t>places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importance</a:t>
            </a:r>
            <a:r>
              <a:rPr lang="cs-CZ" sz="2000" dirty="0"/>
              <a:t> </a:t>
            </a:r>
            <a:r>
              <a:rPr lang="cs-CZ" sz="2000" dirty="0" err="1"/>
              <a:t>for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Earth</a:t>
            </a:r>
            <a:r>
              <a:rPr lang="cs-CZ" sz="2000" dirty="0"/>
              <a:t>, </a:t>
            </a:r>
            <a:r>
              <a:rPr lang="cs-CZ" sz="2000" dirty="0" err="1"/>
              <a:t>which</a:t>
            </a:r>
            <a:r>
              <a:rPr lang="cs-CZ" sz="2000" dirty="0"/>
              <a:t> are </a:t>
            </a:r>
            <a:r>
              <a:rPr lang="cs-CZ" sz="2000" dirty="0" err="1"/>
              <a:t>threatened</a:t>
            </a:r>
            <a:r>
              <a:rPr lang="cs-CZ" sz="2000" dirty="0"/>
              <a:t>. </a:t>
            </a:r>
          </a:p>
          <a:p>
            <a:pPr marL="457200" indent="-457200">
              <a:defRPr/>
            </a:pPr>
            <a:endParaRPr lang="cs-CZ" sz="2000" dirty="0"/>
          </a:p>
          <a:p>
            <a:pPr marL="457200" indent="-457200">
              <a:defRPr/>
            </a:pPr>
            <a:r>
              <a:rPr lang="cs-CZ" sz="2000" dirty="0"/>
              <a:t>2.    </a:t>
            </a:r>
            <a:r>
              <a:rPr lang="cs-CZ" sz="2000" dirty="0" err="1"/>
              <a:t>It</a:t>
            </a:r>
            <a:r>
              <a:rPr lang="cs-CZ" sz="2000" dirty="0"/>
              <a:t> </a:t>
            </a:r>
            <a:r>
              <a:rPr lang="cs-CZ" sz="2000" dirty="0" err="1"/>
              <a:t>is</a:t>
            </a:r>
            <a:r>
              <a:rPr lang="cs-CZ" sz="2000" dirty="0"/>
              <a:t> </a:t>
            </a:r>
            <a:r>
              <a:rPr lang="cs-CZ" sz="2000" dirty="0" err="1"/>
              <a:t>spiritualized</a:t>
            </a:r>
            <a:r>
              <a:rPr lang="cs-CZ" sz="2000" dirty="0"/>
              <a:t> </a:t>
            </a:r>
            <a:r>
              <a:rPr lang="cs-CZ" sz="2000" dirty="0" err="1"/>
              <a:t>travel</a:t>
            </a:r>
            <a:r>
              <a:rPr lang="cs-CZ" sz="2000" dirty="0"/>
              <a:t> </a:t>
            </a:r>
            <a:r>
              <a:rPr lang="cs-CZ" sz="2000" dirty="0" err="1"/>
              <a:t>that</a:t>
            </a:r>
            <a:r>
              <a:rPr lang="cs-CZ" sz="2000" dirty="0"/>
              <a:t> </a:t>
            </a:r>
            <a:r>
              <a:rPr lang="cs-CZ" sz="2000" dirty="0" err="1"/>
              <a:t>attracts</a:t>
            </a:r>
            <a:r>
              <a:rPr lang="cs-CZ" sz="2000" dirty="0"/>
              <a:t> </a:t>
            </a:r>
            <a:r>
              <a:rPr lang="cs-CZ" sz="2000" dirty="0" err="1"/>
              <a:t>believers</a:t>
            </a:r>
            <a:r>
              <a:rPr lang="cs-CZ" sz="2000" dirty="0"/>
              <a:t> </a:t>
            </a:r>
            <a:r>
              <a:rPr lang="cs-CZ" sz="2000" dirty="0" err="1"/>
              <a:t>and</a:t>
            </a:r>
            <a:r>
              <a:rPr lang="cs-CZ" sz="2000" dirty="0"/>
              <a:t> </a:t>
            </a:r>
            <a:r>
              <a:rPr lang="cs-CZ" sz="2000" dirty="0" err="1"/>
              <a:t>involves</a:t>
            </a:r>
            <a:r>
              <a:rPr lang="cs-CZ" sz="2000" dirty="0"/>
              <a:t> </a:t>
            </a:r>
            <a:r>
              <a:rPr lang="cs-CZ" sz="2000" dirty="0" err="1"/>
              <a:t>tours</a:t>
            </a:r>
            <a:r>
              <a:rPr lang="cs-CZ" sz="2000" dirty="0"/>
              <a:t>  to „</a:t>
            </a:r>
            <a:r>
              <a:rPr lang="cs-CZ" sz="2000" dirty="0" err="1"/>
              <a:t>spiritual</a:t>
            </a:r>
            <a:r>
              <a:rPr lang="cs-CZ" sz="2000" dirty="0"/>
              <a:t> </a:t>
            </a:r>
            <a:r>
              <a:rPr lang="cs-CZ" sz="2000" dirty="0" err="1"/>
              <a:t>hotspots</a:t>
            </a:r>
            <a:r>
              <a:rPr lang="cs-CZ" sz="2000" dirty="0"/>
              <a:t>“ on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Earth</a:t>
            </a:r>
            <a:r>
              <a:rPr lang="cs-CZ" sz="20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403350" y="836613"/>
            <a:ext cx="6192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cs-CZ" dirty="0">
                <a:latin typeface="+mj-lt"/>
              </a:rPr>
              <a:t>Picture </a:t>
            </a:r>
            <a:r>
              <a:rPr lang="cs-CZ" dirty="0" err="1">
                <a:latin typeface="+mj-lt"/>
              </a:rPr>
              <a:t>description</a:t>
            </a:r>
            <a:r>
              <a:rPr lang="cs-CZ" dirty="0">
                <a:latin typeface="+mj-lt"/>
              </a:rPr>
              <a:t> </a:t>
            </a:r>
            <a:r>
              <a:rPr lang="cs-CZ" dirty="0" err="1">
                <a:latin typeface="+mj-lt"/>
              </a:rPr>
              <a:t>and</a:t>
            </a:r>
            <a:r>
              <a:rPr lang="cs-CZ" dirty="0">
                <a:latin typeface="+mj-lt"/>
              </a:rPr>
              <a:t> </a:t>
            </a:r>
            <a:r>
              <a:rPr lang="cs-CZ" dirty="0" err="1">
                <a:latin typeface="+mj-lt"/>
              </a:rPr>
              <a:t>comparison</a:t>
            </a:r>
            <a:endParaRPr lang="cs-CZ" dirty="0">
              <a:latin typeface="+mj-lt"/>
            </a:endParaRPr>
          </a:p>
        </p:txBody>
      </p:sp>
      <p:sp>
        <p:nvSpPr>
          <p:cNvPr id="9219" name="TextovéPole 4"/>
          <p:cNvSpPr txBox="1">
            <a:spLocks noChangeArrowheads="1"/>
          </p:cNvSpPr>
          <p:nvPr/>
        </p:nvSpPr>
        <p:spPr bwMode="auto">
          <a:xfrm>
            <a:off x="250825" y="2205038"/>
            <a:ext cx="8101013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/>
              <a:t>TASK  ONE</a:t>
            </a:r>
          </a:p>
          <a:p>
            <a:r>
              <a:rPr lang="cs-CZ"/>
              <a:t>Which picture would you like to talk about? … Describe it, please. Are you ready?</a:t>
            </a:r>
          </a:p>
          <a:p>
            <a:endParaRPr lang="cs-CZ"/>
          </a:p>
          <a:p>
            <a:r>
              <a:rPr lang="cs-CZ"/>
              <a:t>TASK  TWO</a:t>
            </a:r>
          </a:p>
          <a:p>
            <a:r>
              <a:rPr lang="cs-CZ"/>
              <a:t>Have a look at both pictures once more. Now, I would like you to compare them. Are you ready?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8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18487" cy="1008063"/>
          </a:xfrm>
        </p:spPr>
        <p:txBody>
          <a:bodyPr/>
          <a:lstStyle/>
          <a:p>
            <a:pPr eaLnBrk="1" hangingPunct="1"/>
            <a:r>
              <a:rPr lang="cs-CZ" sz="4000" smtClean="0"/>
              <a:t>Picture description and comparison</a:t>
            </a:r>
          </a:p>
        </p:txBody>
      </p:sp>
      <p:sp>
        <p:nvSpPr>
          <p:cNvPr id="10243" name="Zástupný symbol pro obsah 9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cs-CZ" sz="2400" smtClean="0">
                <a:latin typeface="Georgia" pitchFamily="18" charset="0"/>
                <a:hlinkClick r:id="rId3"/>
              </a:rPr>
              <a:t>http://4.bp.blogspot.com/_sQ469WJ8ISs/TLGRDo0WqOI/AAAAAAAAOqk/i5ZNFY0b_kQ/s1600/DSC04781.JPG</a:t>
            </a:r>
            <a:endParaRPr lang="cs-CZ" sz="2400" smtClean="0">
              <a:latin typeface="Georgia" pitchFamily="18" charset="0"/>
            </a:endParaRPr>
          </a:p>
          <a:p>
            <a:pPr eaLnBrk="1" hangingPunct="1"/>
            <a:endParaRPr lang="cs-CZ" sz="1600" smtClean="0"/>
          </a:p>
        </p:txBody>
      </p:sp>
      <p:sp>
        <p:nvSpPr>
          <p:cNvPr id="10244" name="Zástupný symbol pro obsah 10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cs-CZ" smtClean="0">
                <a:hlinkClick r:id="rId4"/>
              </a:rPr>
              <a:t>http://post.cloudfront.goodinc.com/EmbeddedImage/17140/org_16tourism550.jpg</a:t>
            </a:r>
            <a:endParaRPr lang="cs-CZ" smtClean="0"/>
          </a:p>
          <a:p>
            <a:pPr eaLnBrk="1" hangingPunct="1"/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2195513" y="333375"/>
            <a:ext cx="4537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>
                <a:latin typeface="Georgia" pitchFamily="18" charset="0"/>
              </a:rPr>
              <a:t>Reasons   for  travelling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23850" y="1484313"/>
            <a:ext cx="5976938" cy="563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cs-CZ" sz="2000" dirty="0">
                <a:latin typeface="+mn-lt"/>
              </a:rPr>
              <a:t> </a:t>
            </a:r>
            <a:r>
              <a:rPr lang="cs-CZ" sz="2000" dirty="0" smtClean="0">
                <a:latin typeface="Georgia" pitchFamily="18" charset="0"/>
              </a:rPr>
              <a:t>1.To </a:t>
            </a:r>
            <a:r>
              <a:rPr lang="cs-CZ" sz="2000" dirty="0" err="1">
                <a:latin typeface="Georgia" pitchFamily="18" charset="0"/>
              </a:rPr>
              <a:t>increase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enjoyment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of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life</a:t>
            </a:r>
            <a:endParaRPr lang="cs-CZ" sz="2000" dirty="0">
              <a:latin typeface="Georgia" pitchFamily="18" charset="0"/>
            </a:endParaRPr>
          </a:p>
          <a:p>
            <a:pPr marL="457200" indent="-457200">
              <a:defRPr/>
            </a:pPr>
            <a:r>
              <a:rPr lang="cs-CZ" sz="2000" dirty="0" smtClean="0">
                <a:latin typeface="Georgia" pitchFamily="18" charset="0"/>
              </a:rPr>
              <a:t>2.To </a:t>
            </a:r>
            <a:r>
              <a:rPr lang="cs-CZ" sz="2000" dirty="0" err="1">
                <a:latin typeface="Georgia" pitchFamily="18" charset="0"/>
              </a:rPr>
              <a:t>escape</a:t>
            </a:r>
            <a:r>
              <a:rPr lang="cs-CZ" sz="2000" dirty="0">
                <a:latin typeface="Georgia" pitchFamily="18" charset="0"/>
              </a:rPr>
              <a:t> reality</a:t>
            </a:r>
          </a:p>
          <a:p>
            <a:pPr marL="457200" indent="-457200">
              <a:defRPr/>
            </a:pPr>
            <a:r>
              <a:rPr lang="cs-CZ" sz="2000" dirty="0">
                <a:latin typeface="Georgia" pitchFamily="18" charset="0"/>
              </a:rPr>
              <a:t>3.To </a:t>
            </a:r>
            <a:r>
              <a:rPr lang="cs-CZ" sz="2000" dirty="0" err="1">
                <a:latin typeface="Georgia" pitchFamily="18" charset="0"/>
              </a:rPr>
              <a:t>keep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up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with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the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Joneses</a:t>
            </a:r>
            <a:endParaRPr lang="cs-CZ" sz="2000" dirty="0">
              <a:latin typeface="Georgia" pitchFamily="18" charset="0"/>
            </a:endParaRPr>
          </a:p>
          <a:p>
            <a:pPr marL="457200" indent="-457200">
              <a:defRPr/>
            </a:pPr>
            <a:r>
              <a:rPr lang="cs-CZ" sz="2000" dirty="0">
                <a:latin typeface="Georgia" pitchFamily="18" charset="0"/>
              </a:rPr>
              <a:t>4.To </a:t>
            </a:r>
            <a:r>
              <a:rPr lang="cs-CZ" sz="2000" dirty="0" err="1">
                <a:latin typeface="Georgia" pitchFamily="18" charset="0"/>
              </a:rPr>
              <a:t>be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entertained</a:t>
            </a:r>
            <a:endParaRPr lang="cs-CZ" sz="2000" dirty="0">
              <a:latin typeface="Georgia" pitchFamily="18" charset="0"/>
            </a:endParaRPr>
          </a:p>
          <a:p>
            <a:pPr marL="457200" indent="-457200">
              <a:defRPr/>
            </a:pPr>
            <a:r>
              <a:rPr lang="cs-CZ" sz="2000" dirty="0">
                <a:latin typeface="Georgia" pitchFamily="18" charset="0"/>
              </a:rPr>
              <a:t>5.To </a:t>
            </a:r>
            <a:r>
              <a:rPr lang="cs-CZ" sz="2000" dirty="0" err="1">
                <a:latin typeface="Georgia" pitchFamily="18" charset="0"/>
              </a:rPr>
              <a:t>be</a:t>
            </a:r>
            <a:r>
              <a:rPr lang="cs-CZ" sz="2000" dirty="0">
                <a:latin typeface="Georgia" pitchFamily="18" charset="0"/>
              </a:rPr>
              <a:t> trendy</a:t>
            </a:r>
          </a:p>
          <a:p>
            <a:pPr marL="457200" indent="-457200">
              <a:defRPr/>
            </a:pPr>
            <a:r>
              <a:rPr lang="cs-CZ" sz="2000" dirty="0">
                <a:latin typeface="Georgia" pitchFamily="18" charset="0"/>
              </a:rPr>
              <a:t>6.To </a:t>
            </a:r>
            <a:r>
              <a:rPr lang="cs-CZ" sz="2000" dirty="0" err="1">
                <a:latin typeface="Georgia" pitchFamily="18" charset="0"/>
              </a:rPr>
              <a:t>gratify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curiosity</a:t>
            </a:r>
            <a:endParaRPr lang="cs-CZ" sz="2000" dirty="0">
              <a:latin typeface="Georgia" pitchFamily="18" charset="0"/>
            </a:endParaRPr>
          </a:p>
          <a:p>
            <a:pPr marL="457200" indent="-457200">
              <a:defRPr/>
            </a:pPr>
            <a:r>
              <a:rPr lang="cs-CZ" sz="2000" dirty="0">
                <a:latin typeface="Georgia" pitchFamily="18" charset="0"/>
              </a:rPr>
              <a:t>7.To </a:t>
            </a:r>
            <a:r>
              <a:rPr lang="cs-CZ" sz="2000" dirty="0" err="1">
                <a:latin typeface="Georgia" pitchFamily="18" charset="0"/>
              </a:rPr>
              <a:t>become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informed</a:t>
            </a:r>
            <a:endParaRPr lang="cs-CZ" sz="2000" dirty="0">
              <a:latin typeface="Georgia" pitchFamily="18" charset="0"/>
            </a:endParaRPr>
          </a:p>
          <a:p>
            <a:pPr marL="457200" indent="-457200">
              <a:defRPr/>
            </a:pPr>
            <a:r>
              <a:rPr lang="cs-CZ" sz="2000" dirty="0">
                <a:latin typeface="Georgia" pitchFamily="18" charset="0"/>
              </a:rPr>
              <a:t>8.To </a:t>
            </a:r>
            <a:r>
              <a:rPr lang="cs-CZ" sz="2000" dirty="0" err="1">
                <a:latin typeface="Georgia" pitchFamily="18" charset="0"/>
              </a:rPr>
              <a:t>pursue</a:t>
            </a:r>
            <a:r>
              <a:rPr lang="cs-CZ" sz="2000" dirty="0">
                <a:latin typeface="Georgia" pitchFamily="18" charset="0"/>
              </a:rPr>
              <a:t> a </a:t>
            </a:r>
            <a:r>
              <a:rPr lang="cs-CZ" sz="2000" dirty="0" err="1">
                <a:latin typeface="Georgia" pitchFamily="18" charset="0"/>
              </a:rPr>
              <a:t>dream</a:t>
            </a:r>
            <a:endParaRPr lang="cs-CZ" sz="2000" dirty="0">
              <a:latin typeface="Georgia" pitchFamily="18" charset="0"/>
            </a:endParaRPr>
          </a:p>
          <a:p>
            <a:pPr marL="457200" indent="-457200">
              <a:defRPr/>
            </a:pPr>
            <a:r>
              <a:rPr lang="cs-CZ" sz="2000" dirty="0">
                <a:latin typeface="Georgia" pitchFamily="18" charset="0"/>
              </a:rPr>
              <a:t>9.To </a:t>
            </a:r>
            <a:r>
              <a:rPr lang="cs-CZ" sz="2000" dirty="0" err="1">
                <a:latin typeface="Georgia" pitchFamily="18" charset="0"/>
              </a:rPr>
              <a:t>spend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time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with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family</a:t>
            </a:r>
            <a:endParaRPr lang="cs-CZ" sz="2000" dirty="0">
              <a:latin typeface="Georgia" pitchFamily="18" charset="0"/>
            </a:endParaRPr>
          </a:p>
          <a:p>
            <a:pPr marL="457200" indent="-457200">
              <a:defRPr/>
            </a:pPr>
            <a:r>
              <a:rPr lang="cs-CZ" sz="2000" dirty="0">
                <a:latin typeface="Georgia" pitchFamily="18" charset="0"/>
              </a:rPr>
              <a:t>10.To </a:t>
            </a:r>
            <a:r>
              <a:rPr lang="cs-CZ" sz="2000" dirty="0" err="1">
                <a:latin typeface="Georgia" pitchFamily="18" charset="0"/>
              </a:rPr>
              <a:t>satisfy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an</a:t>
            </a:r>
            <a:r>
              <a:rPr lang="cs-CZ" sz="2000" dirty="0">
                <a:latin typeface="Georgia" pitchFamily="18" charset="0"/>
              </a:rPr>
              <a:t> impulse</a:t>
            </a:r>
          </a:p>
          <a:p>
            <a:pPr marL="457200" indent="-457200">
              <a:defRPr/>
            </a:pPr>
            <a:r>
              <a:rPr lang="cs-CZ" sz="2000" dirty="0">
                <a:latin typeface="Georgia" pitchFamily="18" charset="0"/>
              </a:rPr>
              <a:t>11. To </a:t>
            </a:r>
            <a:r>
              <a:rPr lang="cs-CZ" sz="2000" dirty="0" err="1">
                <a:latin typeface="Georgia" pitchFamily="18" charset="0"/>
              </a:rPr>
              <a:t>get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away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from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the</a:t>
            </a:r>
            <a:r>
              <a:rPr lang="cs-CZ" sz="2000" dirty="0">
                <a:latin typeface="Georgia" pitchFamily="18" charset="0"/>
              </a:rPr>
              <a:t> </a:t>
            </a:r>
            <a:r>
              <a:rPr lang="cs-CZ" sz="2000" dirty="0" err="1">
                <a:latin typeface="Georgia" pitchFamily="18" charset="0"/>
              </a:rPr>
              <a:t>family</a:t>
            </a:r>
            <a:endParaRPr lang="cs-CZ" sz="2000" dirty="0">
              <a:latin typeface="Georgia" pitchFamily="18" charset="0"/>
            </a:endParaRPr>
          </a:p>
          <a:p>
            <a:pPr marL="457200" indent="-457200">
              <a:defRPr/>
            </a:pPr>
            <a:r>
              <a:rPr lang="cs-CZ" sz="2000" dirty="0">
                <a:latin typeface="Georgia" pitchFamily="18" charset="0"/>
              </a:rPr>
              <a:t>12. To </a:t>
            </a:r>
            <a:r>
              <a:rPr lang="cs-CZ" sz="2000" dirty="0" err="1">
                <a:latin typeface="Georgia" pitchFamily="18" charset="0"/>
              </a:rPr>
              <a:t>be</a:t>
            </a:r>
            <a:r>
              <a:rPr lang="cs-CZ" sz="2000" dirty="0">
                <a:latin typeface="Georgia" pitchFamily="18" charset="0"/>
              </a:rPr>
              <a:t> on business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cs-CZ" sz="2000" dirty="0">
              <a:latin typeface="+mn-lt"/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cs-CZ" sz="2000" dirty="0">
              <a:latin typeface="+mn-lt"/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cs-CZ" sz="2000" dirty="0">
              <a:latin typeface="+mn-lt"/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cs-CZ" sz="2000" dirty="0">
              <a:latin typeface="+mn-lt"/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cs-CZ" sz="2000" dirty="0">
              <a:latin typeface="+mn-lt"/>
            </a:endParaRPr>
          </a:p>
          <a:p>
            <a:pPr>
              <a:defRPr/>
            </a:pPr>
            <a:endParaRPr lang="cs-CZ" sz="2000" dirty="0">
              <a:latin typeface="+mn-lt"/>
            </a:endParaRPr>
          </a:p>
        </p:txBody>
      </p:sp>
      <p:sp>
        <p:nvSpPr>
          <p:cNvPr id="11268" name="TextovéPole 4"/>
          <p:cNvSpPr txBox="1">
            <a:spLocks noChangeArrowheads="1"/>
          </p:cNvSpPr>
          <p:nvPr/>
        </p:nvSpPr>
        <p:spPr bwMode="auto">
          <a:xfrm>
            <a:off x="5076825" y="2565400"/>
            <a:ext cx="302418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latin typeface="Georgia" pitchFamily="18" charset="0"/>
              </a:rPr>
              <a:t>…  and what are yours? </a:t>
            </a:r>
          </a:p>
          <a:p>
            <a:r>
              <a:rPr lang="cs-CZ">
                <a:latin typeface="Georgia" pitchFamily="18" charset="0"/>
              </a:rPr>
              <a:t>Talk about them.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700213"/>
            <a:ext cx="8137525" cy="3240087"/>
          </a:xfrm>
        </p:spPr>
        <p:txBody>
          <a:bodyPr/>
          <a:lstStyle/>
          <a:p>
            <a:pPr marR="0" algn="l" eaLnBrk="1" hangingPunct="1">
              <a:buFont typeface="Wingdings" pitchFamily="2" charset="2"/>
              <a:buChar char="v"/>
            </a:pPr>
            <a:r>
              <a:rPr lang="cs-CZ" sz="3200" smtClean="0"/>
              <a:t>There are some quotes about travelling. </a:t>
            </a:r>
          </a:p>
          <a:p>
            <a:pPr marR="0" algn="l" eaLnBrk="1" hangingPunct="1">
              <a:buFont typeface="Wingdings" pitchFamily="2" charset="2"/>
              <a:buChar char="v"/>
            </a:pPr>
            <a:endParaRPr lang="cs-CZ" sz="3200" smtClean="0"/>
          </a:p>
          <a:p>
            <a:pPr marR="0" algn="l" eaLnBrk="1" hangingPunct="1">
              <a:buFont typeface="Wingdings" pitchFamily="2" charset="2"/>
              <a:buChar char="v"/>
            </a:pPr>
            <a:r>
              <a:rPr lang="cs-CZ" sz="3200" smtClean="0"/>
              <a:t>Read them and try to express and justify</a:t>
            </a:r>
          </a:p>
          <a:p>
            <a:pPr marR="0" algn="l" eaLnBrk="1" hangingPunct="1"/>
            <a:r>
              <a:rPr lang="cs-CZ" sz="3200" smtClean="0"/>
              <a:t>    your opinion on them.</a:t>
            </a:r>
          </a:p>
          <a:p>
            <a:pPr marR="0" algn="l" eaLnBrk="1" hangingPunct="1">
              <a:buFont typeface="Wingdings" pitchFamily="2" charset="2"/>
              <a:buChar char="v"/>
            </a:pPr>
            <a:endParaRPr lang="cs-CZ" sz="3200" smtClean="0"/>
          </a:p>
          <a:p>
            <a:pPr marR="0" eaLnBrk="1" hangingPunct="1">
              <a:buFont typeface="Wingdings" pitchFamily="2" charset="2"/>
              <a:buChar char="n"/>
            </a:pPr>
            <a:endParaRPr lang="cs-CZ" smtClean="0"/>
          </a:p>
          <a:p>
            <a:pPr marR="0" eaLnBrk="1" hangingPunct="1"/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450" y="1628775"/>
            <a:ext cx="6400800" cy="3240088"/>
          </a:xfrm>
        </p:spPr>
        <p:txBody>
          <a:bodyPr/>
          <a:lstStyle/>
          <a:p>
            <a:pPr marR="0" eaLnBrk="1" hangingPunct="1"/>
            <a:r>
              <a:rPr lang="cs-CZ" sz="3600" smtClean="0"/>
              <a:t>"Travels develop your mind, if you have one, of course.„</a:t>
            </a:r>
          </a:p>
          <a:p>
            <a:pPr marR="0" eaLnBrk="1" hangingPunct="1"/>
            <a:endParaRPr lang="cs-CZ" sz="3600" smtClean="0"/>
          </a:p>
          <a:p>
            <a:pPr marR="0" eaLnBrk="1" hangingPunct="1"/>
            <a:r>
              <a:rPr lang="cs-CZ" sz="3600" smtClean="0"/>
              <a:t> G. Chesterton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ok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Tok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3995</TotalTime>
  <Words>530</Words>
  <Application>Microsoft Office PowerPoint</Application>
  <PresentationFormat>Předvádění na obrazovce (4:3)</PresentationFormat>
  <Paragraphs>97</Paragraphs>
  <Slides>12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Tok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Picture description and comparison</vt:lpstr>
      <vt:lpstr>Prezentace aplikace PowerPoint</vt:lpstr>
      <vt:lpstr>Prezentace aplikace PowerPoint</vt:lpstr>
      <vt:lpstr>Prezentace aplikace PowerPoint</vt:lpstr>
      <vt:lpstr>"When you travel, remember that a foreign country is not designed to make you comfortable. It is designed to make its own people comfortable."   Clifton Fadiman</vt:lpstr>
      <vt:lpstr>Prezentace aplikace PowerPoint</vt:lpstr>
      <vt:lpstr>Prezentace aplikace PowerPoint</vt:lpstr>
    </vt:vector>
  </TitlesOfParts>
  <Company>GETMORE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Pavel Taušl</dc:creator>
  <cp:lastModifiedBy>hchotovinska</cp:lastModifiedBy>
  <cp:revision>154</cp:revision>
  <dcterms:created xsi:type="dcterms:W3CDTF">2009-05-28T08:57:04Z</dcterms:created>
  <dcterms:modified xsi:type="dcterms:W3CDTF">2014-05-14T15:12:24Z</dcterms:modified>
</cp:coreProperties>
</file>