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44"/>
  </p:notesMasterIdLst>
  <p:sldIdLst>
    <p:sldId id="882" r:id="rId2"/>
    <p:sldId id="751" r:id="rId3"/>
    <p:sldId id="684" r:id="rId4"/>
    <p:sldId id="750" r:id="rId5"/>
    <p:sldId id="511" r:id="rId6"/>
    <p:sldId id="754" r:id="rId7"/>
    <p:sldId id="755" r:id="rId8"/>
    <p:sldId id="678" r:id="rId9"/>
    <p:sldId id="310" r:id="rId10"/>
    <p:sldId id="758" r:id="rId11"/>
    <p:sldId id="491" r:id="rId12"/>
    <p:sldId id="383" r:id="rId13"/>
    <p:sldId id="313" r:id="rId14"/>
    <p:sldId id="314" r:id="rId15"/>
    <p:sldId id="316" r:id="rId16"/>
    <p:sldId id="320" r:id="rId17"/>
    <p:sldId id="321" r:id="rId18"/>
    <p:sldId id="375" r:id="rId19"/>
    <p:sldId id="761" r:id="rId20"/>
    <p:sldId id="760" r:id="rId21"/>
    <p:sldId id="762" r:id="rId22"/>
    <p:sldId id="690" r:id="rId23"/>
    <p:sldId id="392" r:id="rId24"/>
    <p:sldId id="391" r:id="rId25"/>
    <p:sldId id="396" r:id="rId26"/>
    <p:sldId id="401" r:id="rId27"/>
    <p:sldId id="403" r:id="rId28"/>
    <p:sldId id="458" r:id="rId29"/>
    <p:sldId id="358" r:id="rId30"/>
    <p:sldId id="360" r:id="rId31"/>
    <p:sldId id="686" r:id="rId32"/>
    <p:sldId id="355" r:id="rId33"/>
    <p:sldId id="354" r:id="rId34"/>
    <p:sldId id="431" r:id="rId35"/>
    <p:sldId id="672" r:id="rId36"/>
    <p:sldId id="703" r:id="rId37"/>
    <p:sldId id="346" r:id="rId38"/>
    <p:sldId id="818" r:id="rId39"/>
    <p:sldId id="825" r:id="rId40"/>
    <p:sldId id="826" r:id="rId41"/>
    <p:sldId id="883" r:id="rId42"/>
    <p:sldId id="881" r:id="rId43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 Rounded MT Bold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 Rounded MT Bold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 Rounded MT Bold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 Rounded MT Bold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 Rounded MT Bold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 Rounded MT Bold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 Rounded MT Bold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 Rounded MT Bold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 Rounded MT Bold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97" autoAdjust="0"/>
    <p:restoredTop sz="94660"/>
  </p:normalViewPr>
  <p:slideViewPr>
    <p:cSldViewPr>
      <p:cViewPr>
        <p:scale>
          <a:sx n="100" d="100"/>
          <a:sy n="100" d="100"/>
        </p:scale>
        <p:origin x="-907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1002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31EF86E-61F0-4360-8672-3264FCD52C6B}" type="datetimeFigureOut">
              <a:rPr lang="cs-CZ"/>
              <a:pPr>
                <a:defRPr/>
              </a:pPr>
              <a:t>15.5.2014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 smtClean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597DB97-4E87-4026-8C57-AD49EF34047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25538" y="684213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Klepnutím lze upravit styl předlohy podnadpisů.</a:t>
            </a:r>
            <a:endParaRPr lang="en-US"/>
          </a:p>
        </p:txBody>
      </p:sp>
      <p:sp>
        <p:nvSpPr>
          <p:cNvPr id="4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A56B-82C6-453F-8A12-56E99B32A5DE}" type="datetimeFigureOut">
              <a:rPr lang="cs-CZ"/>
              <a:pPr>
                <a:defRPr/>
              </a:pPr>
              <a:t>15.5.2014</a:t>
            </a:fld>
            <a:endParaRPr lang="cs-CZ"/>
          </a:p>
        </p:txBody>
      </p:sp>
      <p:sp>
        <p:nvSpPr>
          <p:cNvPr id="5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01FDA-0BC7-4BB3-913A-671C27D6E1A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D27AF-5708-4AA4-ABE2-9423047B05D8}" type="datetimeFigureOut">
              <a:rPr lang="cs-CZ"/>
              <a:pPr>
                <a:defRPr/>
              </a:pPr>
              <a:t>15.5.2014</a:t>
            </a:fld>
            <a:endParaRPr lang="cs-CZ"/>
          </a:p>
        </p:txBody>
      </p:sp>
      <p:sp>
        <p:nvSpPr>
          <p:cNvPr id="5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0087A-729C-41A3-868E-A98C3ECEAC2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55266-1410-4545-969D-1A6F965783B8}" type="datetimeFigureOut">
              <a:rPr lang="cs-CZ"/>
              <a:pPr>
                <a:defRPr/>
              </a:pPr>
              <a:t>15.5.2014</a:t>
            </a:fld>
            <a:endParaRPr lang="cs-CZ"/>
          </a:p>
        </p:txBody>
      </p:sp>
      <p:sp>
        <p:nvSpPr>
          <p:cNvPr id="5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093B7-8FD0-41A7-AE7B-C995434D9EF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FCAC0-0278-47A5-860D-48C6C631CD82}" type="datetimeFigureOut">
              <a:rPr lang="cs-CZ"/>
              <a:pPr>
                <a:defRPr/>
              </a:pPr>
              <a:t>15.5.2014</a:t>
            </a:fld>
            <a:endParaRPr lang="cs-CZ"/>
          </a:p>
        </p:txBody>
      </p:sp>
      <p:sp>
        <p:nvSpPr>
          <p:cNvPr id="5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BB8EB-E82B-4440-ACF4-0CFE73AB603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5833C-4081-4E15-A65C-097B2F5ABBFF}" type="datetimeFigureOut">
              <a:rPr lang="cs-CZ"/>
              <a:pPr>
                <a:defRPr/>
              </a:pPr>
              <a:t>15.5.2014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1F1F4-A569-4ED4-AA23-25779D805B7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CAD5B-BCE1-42A2-A0AB-34B0E21237FE}" type="datetimeFigureOut">
              <a:rPr lang="cs-CZ"/>
              <a:pPr>
                <a:defRPr/>
              </a:pPr>
              <a:t>15.5.2014</a:t>
            </a:fld>
            <a:endParaRPr lang="cs-CZ"/>
          </a:p>
        </p:txBody>
      </p:sp>
      <p:sp>
        <p:nvSpPr>
          <p:cNvPr id="6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D8BDC-9EDB-4F8C-9229-9BDEECF6163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DEE5-C834-4EDE-B836-32F1819787E2}" type="datetimeFigureOut">
              <a:rPr lang="cs-CZ"/>
              <a:pPr>
                <a:defRPr/>
              </a:pPr>
              <a:t>15.5.2014</a:t>
            </a:fld>
            <a:endParaRPr lang="cs-CZ"/>
          </a:p>
        </p:txBody>
      </p:sp>
      <p:sp>
        <p:nvSpPr>
          <p:cNvPr id="8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8369C-9EC0-4698-918A-5CB3801D187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3ADB7-19C8-489A-B3DD-D77865B61E3D}" type="datetimeFigureOut">
              <a:rPr lang="cs-CZ"/>
              <a:pPr>
                <a:defRPr/>
              </a:pPr>
              <a:t>15.5.2014</a:t>
            </a:fld>
            <a:endParaRPr lang="cs-CZ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A06A1-E7EB-453C-884C-8A7DADC8B30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B00E2-06E6-4E83-95CF-07B7B42D3B99}" type="datetimeFigureOut">
              <a:rPr lang="cs-CZ"/>
              <a:pPr>
                <a:defRPr/>
              </a:pPr>
              <a:t>15.5.2014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7140E2-1956-42A9-A10C-B195FA4B367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8F916-7D49-4C16-8C0C-94EE7F2EF92A}" type="datetimeFigureOut">
              <a:rPr lang="cs-CZ"/>
              <a:pPr>
                <a:defRPr/>
              </a:pPr>
              <a:t>15.5.2014</a:t>
            </a:fld>
            <a:endParaRPr lang="cs-CZ"/>
          </a:p>
        </p:txBody>
      </p:sp>
      <p:sp>
        <p:nvSpPr>
          <p:cNvPr id="6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ED29E-F849-44A5-BADD-56046ADDAB6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cs-CZ" noProof="0" smtClean="0"/>
              <a:t>Klepnutím na ikonu přidáte obrázek.</a:t>
            </a:r>
            <a:endParaRPr lang="en-US" noProof="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E3D7C-A67B-4BED-A3C1-A6528C839F23}" type="datetimeFigureOut">
              <a:rPr lang="cs-CZ"/>
              <a:pPr>
                <a:defRPr/>
              </a:pPr>
              <a:t>15.5.2014</a:t>
            </a:fld>
            <a:endParaRPr lang="cs-CZ"/>
          </a:p>
        </p:txBody>
      </p:sp>
      <p:sp>
        <p:nvSpPr>
          <p:cNvPr id="6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F15A5-9D05-4085-9073-A335761D789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27" name="Zástupný symbol pro text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8F2EBB2C-6D1F-4B9B-8E4B-68089E181F85}" type="datetimeFigureOut">
              <a:rPr lang="cs-CZ"/>
              <a:pPr>
                <a:defRPr/>
              </a:pPr>
              <a:t>15.5.2014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E1B845C7-2CF9-4F7B-88E3-171613809D6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41" r:id="rId1"/>
    <p:sldLayoutId id="2147484142" r:id="rId2"/>
    <p:sldLayoutId id="2147484151" r:id="rId3"/>
    <p:sldLayoutId id="2147484143" r:id="rId4"/>
    <p:sldLayoutId id="2147484144" r:id="rId5"/>
    <p:sldLayoutId id="2147484145" r:id="rId6"/>
    <p:sldLayoutId id="2147484146" r:id="rId7"/>
    <p:sldLayoutId id="2147484147" r:id="rId8"/>
    <p:sldLayoutId id="2147484148" r:id="rId9"/>
    <p:sldLayoutId id="2147484149" r:id="rId10"/>
    <p:sldLayoutId id="214748415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3/30/T&#225;bor_&#381;i&#382;ka_Square.jpg" TargetMode="External"/><Relationship Id="rId2" Type="http://schemas.openxmlformats.org/officeDocument/2006/relationships/hyperlink" Target="http://commons.wikimedia.org/wiki/File:Tabor_CZ_aerial_old_town_from_north_B1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commons.wikimedia.org/wiki/File:Tabor-ko&#347;ci&#243;&#322;_i_pomnik_Rolanda.jpg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ovéPole 1"/>
          <p:cNvSpPr txBox="1">
            <a:spLocks noChangeArrowheads="1"/>
          </p:cNvSpPr>
          <p:nvPr/>
        </p:nvSpPr>
        <p:spPr bwMode="auto">
          <a:xfrm>
            <a:off x="1646238" y="171450"/>
            <a:ext cx="58515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cs-CZ" sz="11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Inovace vybavení  registrační číslo projektu </a:t>
            </a:r>
            <a:r>
              <a:rPr lang="cs-CZ" sz="11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CZ.1.07/1.5.00/34.0325</a:t>
            </a:r>
            <a:endParaRPr lang="cs-CZ" sz="11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5" name="TextovéPole 2"/>
          <p:cNvSpPr txBox="1">
            <a:spLocks noChangeArrowheads="1"/>
          </p:cNvSpPr>
          <p:nvPr/>
        </p:nvSpPr>
        <p:spPr bwMode="auto">
          <a:xfrm>
            <a:off x="708025" y="434975"/>
            <a:ext cx="772795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cs-CZ" sz="11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Příjemce: Gymnázium </a:t>
            </a:r>
            <a:r>
              <a:rPr lang="cs-CZ" sz="11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Pierra</a:t>
            </a:r>
            <a:r>
              <a:rPr lang="cs-CZ" sz="11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de </a:t>
            </a:r>
            <a:r>
              <a:rPr lang="cs-CZ" sz="11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Coubertina</a:t>
            </a:r>
            <a:r>
              <a:rPr lang="cs-CZ" sz="11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Tábor, Náměstí Františka Křižíka 860, 390 01 Tábor</a:t>
            </a:r>
          </a:p>
        </p:txBody>
      </p:sp>
      <p:pic>
        <p:nvPicPr>
          <p:cNvPr id="3076" name="Obrázek 3" descr="Logolink OPVK - oříznutý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6688" y="5292725"/>
            <a:ext cx="6272212" cy="1208088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3077" name="TextovéPole 4"/>
          <p:cNvSpPr txBox="1">
            <a:spLocks noChangeArrowheads="1"/>
          </p:cNvSpPr>
          <p:nvPr/>
        </p:nvSpPr>
        <p:spPr bwMode="auto">
          <a:xfrm>
            <a:off x="788988" y="4868863"/>
            <a:ext cx="7566025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cs-CZ" sz="900" b="1">
                <a:solidFill>
                  <a:srgbClr val="000000"/>
                </a:solidFill>
                <a:latin typeface="Times New Roman - 14"/>
              </a:rPr>
              <a:t>Tento výukový materiál vznikl v rámci Operačního programu Vzdělání pro konkurenceschopnost.</a:t>
            </a:r>
          </a:p>
        </p:txBody>
      </p:sp>
      <p:sp>
        <p:nvSpPr>
          <p:cNvPr id="3078" name="TextovéPole 5"/>
          <p:cNvSpPr txBox="1">
            <a:spLocks noChangeArrowheads="1"/>
          </p:cNvSpPr>
          <p:nvPr/>
        </p:nvSpPr>
        <p:spPr bwMode="auto">
          <a:xfrm>
            <a:off x="0" y="4354513"/>
            <a:ext cx="9304338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cs-CZ" sz="900" b="1">
                <a:solidFill>
                  <a:schemeClr val="bg1"/>
                </a:solidFill>
                <a:latin typeface="Times New Roman - 14"/>
              </a:rPr>
              <a:t>Materiál je určen k bezplatnému používání pro potřeby výuky a vzdělávání na všech typech škol a školských zařízení.</a:t>
            </a:r>
          </a:p>
          <a:p>
            <a:pPr algn="ctr"/>
            <a:r>
              <a:rPr lang="cs-CZ" sz="900" b="1">
                <a:solidFill>
                  <a:schemeClr val="bg1"/>
                </a:solidFill>
                <a:latin typeface="Times New Roman - 14"/>
              </a:rPr>
              <a:t>Jakékoliv další používání podléhá autorskému zákonu.</a:t>
            </a:r>
          </a:p>
        </p:txBody>
      </p:sp>
      <p:sp>
        <p:nvSpPr>
          <p:cNvPr id="3079" name="TextovéPole 6"/>
          <p:cNvSpPr txBox="1">
            <a:spLocks noChangeArrowheads="1"/>
          </p:cNvSpPr>
          <p:nvPr/>
        </p:nvSpPr>
        <p:spPr bwMode="auto">
          <a:xfrm>
            <a:off x="320675" y="1165225"/>
            <a:ext cx="7275513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cs-CZ" sz="1100" b="1">
                <a:solidFill>
                  <a:srgbClr val="000000"/>
                </a:solidFill>
                <a:latin typeface="Arial - 16"/>
              </a:rPr>
              <a:t>Autor materiálu:    </a:t>
            </a:r>
            <a:r>
              <a:rPr lang="cs-CZ" sz="1100">
                <a:solidFill>
                  <a:srgbClr val="000000"/>
                </a:solidFill>
                <a:latin typeface="Arial - 16"/>
              </a:rPr>
              <a:t>Mgr. Ida  Taušlová</a:t>
            </a:r>
          </a:p>
        </p:txBody>
      </p:sp>
      <p:sp>
        <p:nvSpPr>
          <p:cNvPr id="3080" name="TextovéPole 7"/>
          <p:cNvSpPr txBox="1">
            <a:spLocks noChangeArrowheads="1"/>
          </p:cNvSpPr>
          <p:nvPr/>
        </p:nvSpPr>
        <p:spPr bwMode="auto">
          <a:xfrm>
            <a:off x="331788" y="903288"/>
            <a:ext cx="7696200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cs-CZ" sz="1100" b="1">
                <a:solidFill>
                  <a:srgbClr val="000000"/>
                </a:solidFill>
                <a:latin typeface="Arial - 16"/>
              </a:rPr>
              <a:t>Název materiálu:   Tabor –  our hussite heritage, Iconic  sights	</a:t>
            </a:r>
          </a:p>
        </p:txBody>
      </p:sp>
      <p:sp>
        <p:nvSpPr>
          <p:cNvPr id="3081" name="TextovéPole 8"/>
          <p:cNvSpPr txBox="1">
            <a:spLocks noChangeArrowheads="1"/>
          </p:cNvSpPr>
          <p:nvPr/>
        </p:nvSpPr>
        <p:spPr bwMode="auto">
          <a:xfrm>
            <a:off x="320675" y="2171700"/>
            <a:ext cx="776288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cs-CZ" sz="1100">
                <a:solidFill>
                  <a:srgbClr val="000000"/>
                </a:solidFill>
                <a:latin typeface="Arial - 16"/>
              </a:rPr>
              <a:t>Sada:</a:t>
            </a:r>
          </a:p>
        </p:txBody>
      </p:sp>
      <p:sp>
        <p:nvSpPr>
          <p:cNvPr id="3082" name="TextovéPole 9"/>
          <p:cNvSpPr txBox="1">
            <a:spLocks noChangeArrowheads="1"/>
          </p:cNvSpPr>
          <p:nvPr/>
        </p:nvSpPr>
        <p:spPr bwMode="auto">
          <a:xfrm>
            <a:off x="5219700" y="1897063"/>
            <a:ext cx="1808163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cs-CZ" sz="1100">
                <a:solidFill>
                  <a:srgbClr val="000000"/>
                </a:solidFill>
                <a:latin typeface="Arial - 16"/>
              </a:rPr>
              <a:t>Předmět: anglický jazyk     </a:t>
            </a:r>
          </a:p>
        </p:txBody>
      </p:sp>
      <p:sp>
        <p:nvSpPr>
          <p:cNvPr id="3083" name="TextovéPole 10"/>
          <p:cNvSpPr txBox="1">
            <a:spLocks noChangeArrowheads="1"/>
          </p:cNvSpPr>
          <p:nvPr/>
        </p:nvSpPr>
        <p:spPr bwMode="auto">
          <a:xfrm>
            <a:off x="320675" y="1646238"/>
            <a:ext cx="1987550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cs-CZ" sz="1100" b="1">
                <a:solidFill>
                  <a:srgbClr val="000000"/>
                </a:solidFill>
                <a:latin typeface="Arial - 16"/>
              </a:rPr>
              <a:t>Zařazení materiálu:</a:t>
            </a:r>
          </a:p>
        </p:txBody>
      </p:sp>
      <p:sp>
        <p:nvSpPr>
          <p:cNvPr id="3084" name="TextovéPole 11"/>
          <p:cNvSpPr txBox="1">
            <a:spLocks noChangeArrowheads="1"/>
          </p:cNvSpPr>
          <p:nvPr/>
        </p:nvSpPr>
        <p:spPr bwMode="auto">
          <a:xfrm>
            <a:off x="320675" y="1908175"/>
            <a:ext cx="102870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cs-CZ" sz="1100">
                <a:solidFill>
                  <a:srgbClr val="000000"/>
                </a:solidFill>
                <a:latin typeface="Arial - 16"/>
              </a:rPr>
              <a:t>Šablona:</a:t>
            </a:r>
          </a:p>
        </p:txBody>
      </p:sp>
      <p:sp>
        <p:nvSpPr>
          <p:cNvPr id="3085" name="TextovéPole 12"/>
          <p:cNvSpPr txBox="1">
            <a:spLocks noChangeArrowheads="1"/>
          </p:cNvSpPr>
          <p:nvPr/>
        </p:nvSpPr>
        <p:spPr bwMode="auto">
          <a:xfrm>
            <a:off x="5219700" y="2182813"/>
            <a:ext cx="2660650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cs-CZ" sz="1100">
                <a:solidFill>
                  <a:srgbClr val="000000"/>
                </a:solidFill>
                <a:latin typeface="Arial - 16"/>
              </a:rPr>
              <a:t>Číslo DŮM: 19</a:t>
            </a:r>
          </a:p>
        </p:txBody>
      </p:sp>
      <p:sp>
        <p:nvSpPr>
          <p:cNvPr id="3086" name="TextovéPole 13"/>
          <p:cNvSpPr txBox="1">
            <a:spLocks noChangeArrowheads="1"/>
          </p:cNvSpPr>
          <p:nvPr/>
        </p:nvSpPr>
        <p:spPr bwMode="auto">
          <a:xfrm>
            <a:off x="320675" y="2651125"/>
            <a:ext cx="27654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cs-CZ" sz="1100" b="1">
                <a:solidFill>
                  <a:srgbClr val="000000"/>
                </a:solidFill>
                <a:latin typeface="Arial - 16"/>
              </a:rPr>
              <a:t>Ověření materiálu ve výuce:</a:t>
            </a:r>
          </a:p>
        </p:txBody>
      </p:sp>
      <p:sp>
        <p:nvSpPr>
          <p:cNvPr id="3087" name="TextovéPole 14"/>
          <p:cNvSpPr txBox="1">
            <a:spLocks noChangeArrowheads="1"/>
          </p:cNvSpPr>
          <p:nvPr/>
        </p:nvSpPr>
        <p:spPr bwMode="auto">
          <a:xfrm>
            <a:off x="320675" y="2914650"/>
            <a:ext cx="734695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cs-CZ" sz="1100">
                <a:solidFill>
                  <a:srgbClr val="000000"/>
                </a:solidFill>
                <a:latin typeface="Arial - 16"/>
              </a:rPr>
              <a:t>Datum ověření:     19. listopadu 2012</a:t>
            </a:r>
          </a:p>
        </p:txBody>
      </p:sp>
      <p:sp>
        <p:nvSpPr>
          <p:cNvPr id="3088" name="TextovéPole 15"/>
          <p:cNvSpPr txBox="1">
            <a:spLocks noChangeArrowheads="1"/>
          </p:cNvSpPr>
          <p:nvPr/>
        </p:nvSpPr>
        <p:spPr bwMode="auto">
          <a:xfrm>
            <a:off x="320675" y="3429000"/>
            <a:ext cx="6843713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cs-CZ" sz="1100">
                <a:solidFill>
                  <a:srgbClr val="000000"/>
                </a:solidFill>
                <a:latin typeface="Arial - 16"/>
              </a:rPr>
              <a:t>Třída:   4.C</a:t>
            </a:r>
          </a:p>
        </p:txBody>
      </p:sp>
      <p:sp>
        <p:nvSpPr>
          <p:cNvPr id="3089" name="TextovéPole 16"/>
          <p:cNvSpPr txBox="1">
            <a:spLocks noChangeArrowheads="1"/>
          </p:cNvSpPr>
          <p:nvPr/>
        </p:nvSpPr>
        <p:spPr bwMode="auto">
          <a:xfrm>
            <a:off x="320675" y="3178175"/>
            <a:ext cx="763587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cs-CZ" sz="1100">
                <a:solidFill>
                  <a:srgbClr val="000000"/>
                </a:solidFill>
                <a:latin typeface="Arial - 16"/>
              </a:rPr>
              <a:t>Ověřující učitel:    Mgr.  Ida  Taušlová</a:t>
            </a:r>
          </a:p>
        </p:txBody>
      </p:sp>
      <p:sp>
        <p:nvSpPr>
          <p:cNvPr id="3090" name="TextovéPole 19"/>
          <p:cNvSpPr txBox="1">
            <a:spLocks noChangeArrowheads="1"/>
          </p:cNvSpPr>
          <p:nvPr/>
        </p:nvSpPr>
        <p:spPr bwMode="auto">
          <a:xfrm>
            <a:off x="1120775" y="1898650"/>
            <a:ext cx="44592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cs-CZ" sz="1100">
                <a:solidFill>
                  <a:srgbClr val="000000"/>
                </a:solidFill>
                <a:latin typeface="Arial - 16"/>
              </a:rPr>
              <a:t>Inovace a zkvalitnění výuky prostřednictvím ICT (III/2)</a:t>
            </a:r>
          </a:p>
        </p:txBody>
      </p:sp>
      <p:sp>
        <p:nvSpPr>
          <p:cNvPr id="3091" name="TextovéPole 20"/>
          <p:cNvSpPr txBox="1">
            <a:spLocks noChangeArrowheads="1"/>
          </p:cNvSpPr>
          <p:nvPr/>
        </p:nvSpPr>
        <p:spPr bwMode="auto">
          <a:xfrm>
            <a:off x="7277100" y="1925638"/>
            <a:ext cx="1622425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cs-CZ" sz="1100">
                <a:solidFill>
                  <a:srgbClr val="000000"/>
                </a:solidFill>
                <a:latin typeface="Arial - 16"/>
              </a:rPr>
              <a:t> ročník: čtvrtý   </a:t>
            </a:r>
          </a:p>
        </p:txBody>
      </p:sp>
      <p:sp>
        <p:nvSpPr>
          <p:cNvPr id="3092" name="TextovéPole 21"/>
          <p:cNvSpPr txBox="1">
            <a:spLocks noChangeArrowheads="1"/>
          </p:cNvSpPr>
          <p:nvPr/>
        </p:nvSpPr>
        <p:spPr bwMode="auto">
          <a:xfrm>
            <a:off x="1120775" y="2171700"/>
            <a:ext cx="2414588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cs-CZ" sz="1100">
                <a:solidFill>
                  <a:srgbClr val="000000"/>
                </a:solidFill>
                <a:latin typeface="Arial - 16"/>
              </a:rPr>
              <a:t>32 _A_2</a:t>
            </a:r>
          </a:p>
        </p:txBody>
      </p:sp>
      <p:sp>
        <p:nvSpPr>
          <p:cNvPr id="3093" name="TextovéPole 22"/>
          <p:cNvSpPr txBox="1">
            <a:spLocks noChangeArrowheads="1"/>
          </p:cNvSpPr>
          <p:nvPr/>
        </p:nvSpPr>
        <p:spPr bwMode="auto">
          <a:xfrm>
            <a:off x="7246938" y="2149475"/>
            <a:ext cx="1189037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endParaRPr lang="cs-CZ" sz="1100">
              <a:solidFill>
                <a:srgbClr val="000000"/>
              </a:solidFill>
              <a:latin typeface="Arial - 16"/>
            </a:endParaRPr>
          </a:p>
          <a:p>
            <a:endParaRPr lang="cs-CZ" sz="1100">
              <a:solidFill>
                <a:srgbClr val="000000"/>
              </a:solidFill>
              <a:latin typeface="Arial - 16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Obrázek 1" descr="TABOR (140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475" y="0"/>
            <a:ext cx="5724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ovéPole 1"/>
          <p:cNvSpPr txBox="1">
            <a:spLocks noChangeArrowheads="1"/>
          </p:cNvSpPr>
          <p:nvPr/>
        </p:nvSpPr>
        <p:spPr bwMode="auto">
          <a:xfrm>
            <a:off x="0" y="0"/>
            <a:ext cx="3492500" cy="74072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Tx/>
              <a:buChar char="•"/>
            </a:pPr>
            <a:r>
              <a:rPr lang="cs-CZ" sz="4000" b="1">
                <a:latin typeface="Calibri" pitchFamily="34" charset="0"/>
              </a:rPr>
              <a:t>Originally, there was a barn</a:t>
            </a:r>
          </a:p>
          <a:p>
            <a:pPr algn="ctr">
              <a:buFontTx/>
              <a:buChar char="•"/>
            </a:pPr>
            <a:r>
              <a:rPr lang="cs-CZ" sz="4000" b="1">
                <a:latin typeface="Calibri" pitchFamily="34" charset="0"/>
              </a:rPr>
              <a:t>Its construction started in 148O´s</a:t>
            </a:r>
          </a:p>
          <a:p>
            <a:pPr algn="ctr">
              <a:buFontTx/>
              <a:buChar char="•"/>
            </a:pPr>
            <a:r>
              <a:rPr lang="cs-CZ" sz="4000" b="1">
                <a:latin typeface="Calibri" pitchFamily="34" charset="0"/>
              </a:rPr>
              <a:t> It´s in the late gothic style </a:t>
            </a:r>
          </a:p>
          <a:p>
            <a:pPr algn="ctr">
              <a:buFontTx/>
              <a:buChar char="•"/>
            </a:pPr>
            <a:r>
              <a:rPr lang="cs-CZ" sz="4000" b="1">
                <a:latin typeface="Calibri" pitchFamily="34" charset="0"/>
              </a:rPr>
              <a:t>The tower is 84 metres high</a:t>
            </a:r>
          </a:p>
          <a:p>
            <a:pPr algn="ctr">
              <a:buFontTx/>
              <a:buChar char="•"/>
            </a:pPr>
            <a:endParaRPr lang="cs-CZ" sz="40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ovéPole 1"/>
          <p:cNvSpPr txBox="1">
            <a:spLocks noChangeArrowheads="1"/>
          </p:cNvSpPr>
          <p:nvPr/>
        </p:nvSpPr>
        <p:spPr bwMode="auto">
          <a:xfrm>
            <a:off x="0" y="6165850"/>
            <a:ext cx="9144000" cy="5191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>
                <a:solidFill>
                  <a:srgbClr val="C00000"/>
                </a:solidFill>
              </a:rPr>
              <a:t>        </a:t>
            </a:r>
            <a:r>
              <a:rPr lang="en-US" b="1">
                <a:solidFill>
                  <a:srgbClr val="C00000"/>
                </a:solidFill>
              </a:rPr>
              <a:t>The Renaissance Fountain </a:t>
            </a:r>
            <a:r>
              <a:rPr lang="cs-CZ" b="1">
                <a:solidFill>
                  <a:srgbClr val="C00000"/>
                </a:solidFill>
                <a:latin typeface="Arial" pitchFamily="34" charset="0"/>
              </a:rPr>
              <a:t>in </a:t>
            </a:r>
            <a:r>
              <a:rPr lang="en-US" b="1">
                <a:solidFill>
                  <a:srgbClr val="C00000"/>
                </a:solidFill>
              </a:rPr>
              <a:t>Žižka square </a:t>
            </a:r>
          </a:p>
        </p:txBody>
      </p:sp>
      <p:pic>
        <p:nvPicPr>
          <p:cNvPr id="1331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975" y="188913"/>
            <a:ext cx="42862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Obrázek 1" descr="TABOR (138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8400" y="0"/>
            <a:ext cx="5435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ovéPole 1"/>
          <p:cNvSpPr txBox="1">
            <a:spLocks noChangeArrowheads="1"/>
          </p:cNvSpPr>
          <p:nvPr/>
        </p:nvSpPr>
        <p:spPr bwMode="auto">
          <a:xfrm>
            <a:off x="0" y="0"/>
            <a:ext cx="3708400" cy="497205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b="1"/>
              <a:t>It was chiselled by the stonemason Martin of Susice between the years 1567 and 1568. </a:t>
            </a:r>
            <a:endParaRPr lang="cs-CZ" b="1">
              <a:latin typeface="Arial" pitchFamily="34" charset="0"/>
            </a:endParaRPr>
          </a:p>
          <a:p>
            <a:pPr>
              <a:buFontTx/>
              <a:buChar char="•"/>
            </a:pPr>
            <a:endParaRPr lang="cs-CZ" b="1">
              <a:latin typeface="Arial" pitchFamily="34" charset="0"/>
            </a:endParaRPr>
          </a:p>
          <a:p>
            <a:pPr>
              <a:buFontTx/>
              <a:buChar char="•"/>
            </a:pPr>
            <a:r>
              <a:rPr lang="en-US" b="1"/>
              <a:t>The fountain was a part of the system that supplied the town with water.</a:t>
            </a:r>
            <a:endParaRPr lang="cs-CZ" b="1"/>
          </a:p>
          <a:p>
            <a:pPr algn="ctr">
              <a:buFontTx/>
              <a:buChar char="•"/>
            </a:pPr>
            <a:endParaRPr lang="cs-CZ" sz="40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Obrázek 1" descr="TABOR (61).JPG"/>
          <p:cNvPicPr>
            <a:picLocks noChangeAspect="1"/>
          </p:cNvPicPr>
          <p:nvPr/>
        </p:nvPicPr>
        <p:blipFill>
          <a:blip r:embed="rId2" cstate="print">
            <a:lum bright="6000"/>
          </a:blip>
          <a:srcRect/>
          <a:stretch>
            <a:fillRect/>
          </a:stretch>
        </p:blipFill>
        <p:spPr bwMode="auto">
          <a:xfrm>
            <a:off x="3851275" y="0"/>
            <a:ext cx="52927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ovéPole 1"/>
          <p:cNvSpPr txBox="1">
            <a:spLocks noChangeArrowheads="1"/>
          </p:cNvSpPr>
          <p:nvPr/>
        </p:nvSpPr>
        <p:spPr bwMode="auto">
          <a:xfrm>
            <a:off x="0" y="0"/>
            <a:ext cx="3779838" cy="649408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400" b="1" dirty="0">
                <a:solidFill>
                  <a:srgbClr val="C00000"/>
                </a:solidFill>
              </a:rPr>
              <a:t>The Monument to Jan </a:t>
            </a:r>
            <a:r>
              <a:rPr lang="en-US" sz="4400" b="1" dirty="0" err="1">
                <a:solidFill>
                  <a:srgbClr val="C00000"/>
                </a:solidFill>
              </a:rPr>
              <a:t>Zizka</a:t>
            </a:r>
            <a:r>
              <a:rPr lang="en-US" sz="4400" b="1" dirty="0">
                <a:solidFill>
                  <a:srgbClr val="C00000"/>
                </a:solidFill>
              </a:rPr>
              <a:t> of </a:t>
            </a:r>
            <a:r>
              <a:rPr lang="cs-CZ" sz="4400" b="1" dirty="0">
                <a:solidFill>
                  <a:srgbClr val="C00000"/>
                </a:solidFill>
                <a:latin typeface="Arial" pitchFamily="34" charset="0"/>
              </a:rPr>
              <a:t>Trocnov</a:t>
            </a:r>
          </a:p>
          <a:p>
            <a:r>
              <a:rPr lang="en-US" sz="4400" b="1" dirty="0">
                <a:solidFill>
                  <a:srgbClr val="C00000"/>
                </a:solidFill>
              </a:rPr>
              <a:t> </a:t>
            </a:r>
          </a:p>
          <a:p>
            <a:r>
              <a:rPr lang="en-US" b="1" dirty="0"/>
              <a:t>The </a:t>
            </a:r>
            <a:r>
              <a:rPr lang="en-US" b="1" dirty="0" smtClean="0"/>
              <a:t>well</a:t>
            </a:r>
            <a:r>
              <a:rPr lang="cs-CZ" b="1" dirty="0" smtClean="0"/>
              <a:t> – </a:t>
            </a:r>
            <a:r>
              <a:rPr lang="en-US" b="1" dirty="0" smtClean="0"/>
              <a:t>known </a:t>
            </a:r>
            <a:r>
              <a:rPr lang="en-US" b="1" dirty="0" err="1"/>
              <a:t>Hussite</a:t>
            </a:r>
            <a:r>
              <a:rPr lang="en-US" b="1" dirty="0"/>
              <a:t> commander played an important role in the building of the town and contributed to its power and fame.</a:t>
            </a:r>
            <a:endParaRPr lang="cs-CZ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Obrázek 1" descr="TABOR (62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ovéPole 1"/>
          <p:cNvSpPr txBox="1">
            <a:spLocks noChangeArrowheads="1"/>
          </p:cNvSpPr>
          <p:nvPr/>
        </p:nvSpPr>
        <p:spPr bwMode="auto">
          <a:xfrm>
            <a:off x="0" y="5534025"/>
            <a:ext cx="9144000" cy="13112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000" b="1">
                <a:latin typeface="Calibri" pitchFamily="34" charset="0"/>
              </a:rPr>
              <a:t>On the piedestal you can read the names of places where Žižka won his battles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Obrázek 1" descr="TABOR (64).JPG"/>
          <p:cNvPicPr>
            <a:picLocks noChangeAspect="1"/>
          </p:cNvPicPr>
          <p:nvPr/>
        </p:nvPicPr>
        <p:blipFill>
          <a:blip r:embed="rId2" cstate="print">
            <a:lum bright="12000"/>
          </a:blip>
          <a:srcRect/>
          <a:stretch>
            <a:fillRect/>
          </a:stretch>
        </p:blipFill>
        <p:spPr bwMode="auto">
          <a:xfrm>
            <a:off x="0" y="0"/>
            <a:ext cx="9144000" cy="551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ovéPole 1"/>
          <p:cNvSpPr txBox="1">
            <a:spLocks noChangeArrowheads="1"/>
          </p:cNvSpPr>
          <p:nvPr/>
        </p:nvSpPr>
        <p:spPr bwMode="auto">
          <a:xfrm>
            <a:off x="0" y="4724400"/>
            <a:ext cx="9144000" cy="18002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C00000"/>
                </a:solidFill>
              </a:rPr>
              <a:t>Burgher</a:t>
            </a:r>
            <a:r>
              <a:rPr lang="cs-CZ" b="1">
                <a:solidFill>
                  <a:srgbClr val="C00000"/>
                </a:solidFill>
                <a:latin typeface="Arial" pitchFamily="34" charset="0"/>
              </a:rPr>
              <a:t>´s</a:t>
            </a:r>
            <a:r>
              <a:rPr lang="en-US" b="1">
                <a:solidFill>
                  <a:srgbClr val="C00000"/>
                </a:solidFill>
              </a:rPr>
              <a:t> houses </a:t>
            </a:r>
          </a:p>
          <a:p>
            <a:r>
              <a:rPr lang="en-US" b="1"/>
              <a:t>The appearance of most of the existing burgher houses was finalized only after great fires in 1532 and 1559. </a:t>
            </a:r>
            <a:endParaRPr lang="cs-CZ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Obrázek 1" descr="TABOR (68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ovéPole 1"/>
          <p:cNvSpPr txBox="1">
            <a:spLocks noChangeArrowheads="1"/>
          </p:cNvSpPr>
          <p:nvPr/>
        </p:nvSpPr>
        <p:spPr bwMode="auto">
          <a:xfrm>
            <a:off x="0" y="6156325"/>
            <a:ext cx="9144000" cy="7016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000" b="1">
                <a:latin typeface="Calibri" pitchFamily="34" charset="0"/>
              </a:rPr>
              <a:t>Lichvic House, no. 5, Renaissance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Obrázek 1" descr="TABOR (69).JPG"/>
          <p:cNvPicPr>
            <a:picLocks noChangeAspect="1"/>
          </p:cNvPicPr>
          <p:nvPr/>
        </p:nvPicPr>
        <p:blipFill>
          <a:blip r:embed="rId2" cstate="print">
            <a:lum bright="6000"/>
          </a:blip>
          <a:srcRect/>
          <a:stretch>
            <a:fillRect/>
          </a:stretch>
        </p:blipFill>
        <p:spPr bwMode="auto">
          <a:xfrm>
            <a:off x="3851275" y="0"/>
            <a:ext cx="52927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ovéPole 1"/>
          <p:cNvSpPr txBox="1">
            <a:spLocks noChangeArrowheads="1"/>
          </p:cNvSpPr>
          <p:nvPr/>
        </p:nvSpPr>
        <p:spPr bwMode="auto">
          <a:xfrm>
            <a:off x="0" y="1773238"/>
            <a:ext cx="3851275" cy="19208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000" b="1">
                <a:latin typeface="Calibri" pitchFamily="34" charset="0"/>
              </a:rPr>
              <a:t>CTIBOR´S  HOUSE, no. 6, Late Gothic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Obrázek 1" descr="TABOR (127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113" y="0"/>
            <a:ext cx="6084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ovéPole 1"/>
          <p:cNvSpPr txBox="1">
            <a:spLocks noChangeArrowheads="1"/>
          </p:cNvSpPr>
          <p:nvPr/>
        </p:nvSpPr>
        <p:spPr bwMode="auto">
          <a:xfrm>
            <a:off x="0" y="0"/>
            <a:ext cx="3059113" cy="37496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000" b="1">
                <a:latin typeface="Calibri" pitchFamily="34" charset="0"/>
              </a:rPr>
              <a:t>ŠKOCH  HOUSE, no. 22, Gothic-Renaissance burgher architecture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Obrázek 1" descr="TABOR (134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59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ovéPole 1"/>
          <p:cNvSpPr txBox="1">
            <a:spLocks noChangeArrowheads="1"/>
          </p:cNvSpPr>
          <p:nvPr/>
        </p:nvSpPr>
        <p:spPr bwMode="auto">
          <a:xfrm>
            <a:off x="0" y="5546725"/>
            <a:ext cx="9144000" cy="13112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000" b="1" dirty="0">
                <a:latin typeface="Calibri" pitchFamily="34" charset="0"/>
              </a:rPr>
              <a:t>House no. </a:t>
            </a:r>
            <a:r>
              <a:rPr lang="cs-CZ" sz="4000" b="1" dirty="0" smtClean="0">
                <a:latin typeface="Calibri" pitchFamily="34" charset="0"/>
              </a:rPr>
              <a:t>19 (</a:t>
            </a:r>
            <a:r>
              <a:rPr lang="cs-CZ" sz="4000" b="1" dirty="0" err="1">
                <a:latin typeface="Calibri" pitchFamily="34" charset="0"/>
              </a:rPr>
              <a:t>the</a:t>
            </a:r>
            <a:r>
              <a:rPr lang="cs-CZ" sz="4000" b="1" dirty="0">
                <a:latin typeface="Calibri" pitchFamily="34" charset="0"/>
              </a:rPr>
              <a:t> </a:t>
            </a:r>
            <a:r>
              <a:rPr lang="cs-CZ" sz="4000" b="1" dirty="0" err="1">
                <a:latin typeface="Calibri" pitchFamily="34" charset="0"/>
              </a:rPr>
              <a:t>right</a:t>
            </a:r>
            <a:r>
              <a:rPr lang="cs-CZ" sz="4000" b="1" dirty="0">
                <a:latin typeface="Calibri" pitchFamily="34" charset="0"/>
              </a:rPr>
              <a:t> </a:t>
            </a:r>
            <a:r>
              <a:rPr lang="cs-CZ" sz="4000" b="1" dirty="0" err="1">
                <a:latin typeface="Calibri" pitchFamily="34" charset="0"/>
              </a:rPr>
              <a:t>one</a:t>
            </a:r>
            <a:r>
              <a:rPr lang="cs-CZ" sz="4000" b="1" dirty="0">
                <a:latin typeface="Calibri" pitchFamily="34" charset="0"/>
              </a:rPr>
              <a:t>), </a:t>
            </a:r>
            <a:r>
              <a:rPr lang="cs-CZ" sz="4000" b="1" dirty="0" err="1">
                <a:latin typeface="Calibri" pitchFamily="34" charset="0"/>
              </a:rPr>
              <a:t>Czech</a:t>
            </a:r>
            <a:r>
              <a:rPr lang="cs-CZ" sz="4000" b="1" dirty="0">
                <a:latin typeface="Calibri" pitchFamily="34" charset="0"/>
              </a:rPr>
              <a:t> </a:t>
            </a:r>
            <a:r>
              <a:rPr lang="cs-CZ" sz="4000" b="1" dirty="0" err="1">
                <a:latin typeface="Calibri" pitchFamily="34" charset="0"/>
              </a:rPr>
              <a:t>Renaissance</a:t>
            </a:r>
            <a:r>
              <a:rPr lang="cs-CZ" sz="4000" b="1" dirty="0">
                <a:latin typeface="Calibri" pitchFamily="34" charset="0"/>
              </a:rPr>
              <a:t>, House no</a:t>
            </a:r>
            <a:r>
              <a:rPr lang="cs-CZ" sz="4000" b="1" dirty="0" smtClean="0">
                <a:latin typeface="Calibri" pitchFamily="34" charset="0"/>
              </a:rPr>
              <a:t>. 18</a:t>
            </a:r>
            <a:r>
              <a:rPr lang="cs-CZ" sz="4000" b="1" dirty="0">
                <a:latin typeface="Calibri" pitchFamily="34" charset="0"/>
              </a:rPr>
              <a:t>, </a:t>
            </a:r>
            <a:r>
              <a:rPr lang="cs-CZ" sz="4000" b="1" dirty="0" err="1">
                <a:latin typeface="Calibri" pitchFamily="34" charset="0"/>
              </a:rPr>
              <a:t>French</a:t>
            </a:r>
            <a:r>
              <a:rPr lang="cs-CZ" sz="4000" b="1" dirty="0">
                <a:latin typeface="Calibri" pitchFamily="34" charset="0"/>
              </a:rPr>
              <a:t> </a:t>
            </a:r>
            <a:r>
              <a:rPr lang="cs-CZ" sz="4000" b="1" dirty="0" err="1">
                <a:latin typeface="Calibri" pitchFamily="34" charset="0"/>
              </a:rPr>
              <a:t>Rococo</a:t>
            </a:r>
            <a:endParaRPr lang="cs-CZ" sz="40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TextovéPole 4"/>
          <p:cNvSpPr txBox="1">
            <a:spLocks noChangeArrowheads="1"/>
          </p:cNvSpPr>
          <p:nvPr/>
        </p:nvSpPr>
        <p:spPr bwMode="auto">
          <a:xfrm>
            <a:off x="395288" y="2852738"/>
            <a:ext cx="84296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5400" b="1">
                <a:latin typeface="Calibri" pitchFamily="34" charset="0"/>
              </a:rPr>
              <a:t> </a:t>
            </a:r>
            <a:r>
              <a:rPr lang="cs-CZ" sz="5400" b="1">
                <a:solidFill>
                  <a:srgbClr val="C00000"/>
                </a:solidFill>
                <a:latin typeface="Calibri" pitchFamily="34" charset="0"/>
              </a:rPr>
              <a:t>ICONIC  SIGHTS  IN  TABOR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Obrázek 1" descr="TABOR (136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482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ovéPole 1"/>
          <p:cNvSpPr txBox="1">
            <a:spLocks noChangeArrowheads="1"/>
          </p:cNvSpPr>
          <p:nvPr/>
        </p:nvSpPr>
        <p:spPr bwMode="auto">
          <a:xfrm>
            <a:off x="5219700" y="0"/>
            <a:ext cx="3924300" cy="31400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000" b="1">
                <a:latin typeface="Calibri" pitchFamily="34" charset="0"/>
              </a:rPr>
              <a:t>House no. 17, Italian Renaissance with Baroque alterations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Obrázek 1" descr="TABOR (137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ovéPole 1"/>
          <p:cNvSpPr txBox="1">
            <a:spLocks noChangeArrowheads="1"/>
          </p:cNvSpPr>
          <p:nvPr/>
        </p:nvSpPr>
        <p:spPr bwMode="auto">
          <a:xfrm>
            <a:off x="0" y="5546725"/>
            <a:ext cx="9144000" cy="13112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000" b="1">
                <a:latin typeface="Calibri" pitchFamily="34" charset="0"/>
              </a:rPr>
              <a:t>House,no.16, probably one of the oldest buildings in Tabor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TextovéPole 4"/>
          <p:cNvSpPr txBox="1">
            <a:spLocks noChangeArrowheads="1"/>
          </p:cNvSpPr>
          <p:nvPr/>
        </p:nvSpPr>
        <p:spPr bwMode="auto">
          <a:xfrm>
            <a:off x="1785938" y="2857500"/>
            <a:ext cx="84296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5400" b="1">
                <a:latin typeface="Calibri" pitchFamily="34" charset="0"/>
              </a:rPr>
              <a:t>PRAGUE  STREET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Obrázek 1" descr="TABOR (147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0"/>
            <a:ext cx="56880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extovéPole 1"/>
          <p:cNvSpPr txBox="1">
            <a:spLocks noChangeArrowheads="1"/>
          </p:cNvSpPr>
          <p:nvPr/>
        </p:nvSpPr>
        <p:spPr bwMode="auto">
          <a:xfrm>
            <a:off x="0" y="6149975"/>
            <a:ext cx="9144000" cy="7016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000" b="1">
                <a:latin typeface="Calibri" pitchFamily="34" charset="0"/>
              </a:rPr>
              <a:t>The view into Prague Street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Obrázek 1" descr="TABOR (146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175" y="0"/>
            <a:ext cx="5076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ovéPole 1"/>
          <p:cNvSpPr txBox="1">
            <a:spLocks noChangeArrowheads="1"/>
          </p:cNvSpPr>
          <p:nvPr/>
        </p:nvSpPr>
        <p:spPr bwMode="auto">
          <a:xfrm>
            <a:off x="468313" y="1341438"/>
            <a:ext cx="2951162" cy="4030662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3200" b="1">
                <a:latin typeface="Georgia" pitchFamily="18" charset="0"/>
              </a:rPr>
              <a:t>Typical Renaissance facade with so called envelopes and </a:t>
            </a:r>
          </a:p>
          <a:p>
            <a:pPr algn="ctr"/>
            <a:r>
              <a:rPr lang="cs-CZ" sz="3200" b="1">
                <a:latin typeface="Georgia" pitchFamily="18" charset="0"/>
              </a:rPr>
              <a:t>a vaulted gable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Obrázek 1" descr="TABOR (152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651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TextovéPole 1"/>
          <p:cNvSpPr txBox="1">
            <a:spLocks noChangeArrowheads="1"/>
          </p:cNvSpPr>
          <p:nvPr/>
        </p:nvSpPr>
        <p:spPr bwMode="auto">
          <a:xfrm>
            <a:off x="5651500" y="908050"/>
            <a:ext cx="3492500" cy="563245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000" b="1">
                <a:latin typeface="Georgia" pitchFamily="18" charset="0"/>
              </a:rPr>
              <a:t>House No. 157, Starek´s House, decorated with ornamental and figure sgraffito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Obrázek 1" descr="TABOR (159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975" y="0"/>
            <a:ext cx="532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ovéPole 1"/>
          <p:cNvSpPr txBox="1">
            <a:spLocks noChangeArrowheads="1"/>
          </p:cNvSpPr>
          <p:nvPr/>
        </p:nvSpPr>
        <p:spPr bwMode="auto">
          <a:xfrm>
            <a:off x="0" y="5546725"/>
            <a:ext cx="9144000" cy="13112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000" b="1">
                <a:latin typeface="Calibri" pitchFamily="34" charset="0"/>
              </a:rPr>
              <a:t>House No. 210, a rare example of Flemish Renaissance Architecture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Obrázek 1" descr="TABOR (161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6238" y="0"/>
            <a:ext cx="62277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ovéPole 1"/>
          <p:cNvSpPr txBox="1">
            <a:spLocks noChangeArrowheads="1"/>
          </p:cNvSpPr>
          <p:nvPr/>
        </p:nvSpPr>
        <p:spPr bwMode="auto">
          <a:xfrm>
            <a:off x="0" y="1916113"/>
            <a:ext cx="2771775" cy="13112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000" b="1">
                <a:latin typeface="Calibri" pitchFamily="34" charset="0"/>
              </a:rPr>
              <a:t>The front view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ovéPole 2"/>
          <p:cNvSpPr txBox="1">
            <a:spLocks noChangeArrowheads="1"/>
          </p:cNvSpPr>
          <p:nvPr/>
        </p:nvSpPr>
        <p:spPr bwMode="auto">
          <a:xfrm>
            <a:off x="971550" y="2441575"/>
            <a:ext cx="7815263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6600" b="1">
                <a:solidFill>
                  <a:srgbClr val="C00000"/>
                </a:solidFill>
                <a:latin typeface="Calibri" pitchFamily="34" charset="0"/>
              </a:rPr>
              <a:t>OSKAR NEDBAL THEATRE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Obrázek 1" descr="TABOR (109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8038" y="0"/>
            <a:ext cx="5795962" cy="705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ovéPole 1"/>
          <p:cNvSpPr txBox="1">
            <a:spLocks noChangeArrowheads="1"/>
          </p:cNvSpPr>
          <p:nvPr/>
        </p:nvSpPr>
        <p:spPr bwMode="auto">
          <a:xfrm>
            <a:off x="0" y="0"/>
            <a:ext cx="3348038" cy="86328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Oskar Nedbal Theatre</a:t>
            </a:r>
            <a:endParaRPr lang="cs-CZ" b="1">
              <a:latin typeface="Arial" pitchFamily="34" charset="0"/>
            </a:endParaRPr>
          </a:p>
          <a:p>
            <a:r>
              <a:rPr lang="en-US" b="1"/>
              <a:t> </a:t>
            </a:r>
            <a:endParaRPr lang="cs-CZ" b="1">
              <a:latin typeface="Arial" pitchFamily="34" charset="0"/>
            </a:endParaRPr>
          </a:p>
          <a:p>
            <a:r>
              <a:rPr lang="cs-CZ" b="1">
                <a:latin typeface="Arial" pitchFamily="34" charset="0"/>
              </a:rPr>
              <a:t>The construction started in 1887. </a:t>
            </a:r>
          </a:p>
          <a:p>
            <a:endParaRPr lang="cs-CZ" b="1">
              <a:latin typeface="Arial" pitchFamily="34" charset="0"/>
            </a:endParaRPr>
          </a:p>
          <a:p>
            <a:r>
              <a:rPr lang="cs-CZ" b="1">
                <a:latin typeface="Arial" pitchFamily="34" charset="0"/>
              </a:rPr>
              <a:t>It copied The National Theatre in the style of Neo-Renaissance.</a:t>
            </a:r>
          </a:p>
          <a:p>
            <a:endParaRPr lang="cs-CZ" b="1">
              <a:latin typeface="Arial" pitchFamily="34" charset="0"/>
            </a:endParaRPr>
          </a:p>
          <a:p>
            <a:r>
              <a:rPr lang="cs-CZ" b="1">
                <a:latin typeface="Arial" pitchFamily="34" charset="0"/>
              </a:rPr>
              <a:t> Above the stage there is an inscription „Tabor itself“</a:t>
            </a:r>
            <a:endParaRPr lang="en-US" b="1">
              <a:latin typeface="Arial" pitchFamily="34" charset="0"/>
            </a:endParaRPr>
          </a:p>
          <a:p>
            <a:endParaRPr lang="cs-CZ" b="1">
              <a:latin typeface="Arial" pitchFamily="34" charset="0"/>
            </a:endParaRPr>
          </a:p>
          <a:p>
            <a:endParaRPr lang="cs-CZ" b="1">
              <a:latin typeface="Arial" pitchFamily="34" charset="0"/>
            </a:endParaRPr>
          </a:p>
          <a:p>
            <a:endParaRPr lang="cs-CZ" b="1">
              <a:latin typeface="Arial" pitchFamily="34" charset="0"/>
            </a:endParaRPr>
          </a:p>
          <a:p>
            <a:endParaRPr lang="cs-CZ" b="1">
              <a:latin typeface="Arial" pitchFamily="34" charset="0"/>
            </a:endParaRPr>
          </a:p>
          <a:p>
            <a:endParaRPr lang="cs-CZ" b="1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857250"/>
            <a:ext cx="7620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Obrázek 1" descr="TABOR (111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ovéPole 1"/>
          <p:cNvSpPr txBox="1">
            <a:spLocks noChangeArrowheads="1"/>
          </p:cNvSpPr>
          <p:nvPr/>
        </p:nvSpPr>
        <p:spPr bwMode="auto">
          <a:xfrm>
            <a:off x="0" y="5605463"/>
            <a:ext cx="9144000" cy="13112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000" b="1">
                <a:latin typeface="Calibri" pitchFamily="34" charset="0"/>
              </a:rPr>
              <a:t>In 1965 a Neo-Classical front was adjoined to the old one.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TextovéPole 4"/>
          <p:cNvSpPr txBox="1">
            <a:spLocks noChangeArrowheads="1"/>
          </p:cNvSpPr>
          <p:nvPr/>
        </p:nvSpPr>
        <p:spPr bwMode="auto">
          <a:xfrm>
            <a:off x="857250" y="2714625"/>
            <a:ext cx="781843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6600" b="1">
                <a:solidFill>
                  <a:srgbClr val="C00000"/>
                </a:solidFill>
                <a:latin typeface="Calibri" pitchFamily="34" charset="0"/>
              </a:rPr>
              <a:t>SHOOTING  RANGE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Obrázek 1" descr="TABOR (106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1613" y="0"/>
            <a:ext cx="7672387" cy="558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TextovéPole 1"/>
          <p:cNvSpPr txBox="1">
            <a:spLocks noChangeArrowheads="1"/>
          </p:cNvSpPr>
          <p:nvPr/>
        </p:nvSpPr>
        <p:spPr bwMode="auto">
          <a:xfrm>
            <a:off x="0" y="5057775"/>
            <a:ext cx="9144000" cy="18002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Shooting range </a:t>
            </a:r>
          </a:p>
          <a:p>
            <a:r>
              <a:rPr lang="en-US" b="1"/>
              <a:t>This neo-renaissance building was constructed in 1894 – 95 when it took the place of the former shooting range dating from 1811.</a:t>
            </a:r>
            <a:endParaRPr lang="cs-CZ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Obrázek 1" descr="TABOR (105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TextovéPole 1"/>
          <p:cNvSpPr txBox="1">
            <a:spLocks noChangeArrowheads="1"/>
          </p:cNvSpPr>
          <p:nvPr/>
        </p:nvSpPr>
        <p:spPr bwMode="auto">
          <a:xfrm>
            <a:off x="0" y="5911850"/>
            <a:ext cx="9144000" cy="94615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>
                <a:latin typeface="Calibri" pitchFamily="34" charset="0"/>
              </a:rPr>
              <a:t>From the very beginning it became a very important place in the social life of the town.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Obrázek 1" descr="TABOR (192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TextovéPole 1"/>
          <p:cNvSpPr txBox="1">
            <a:spLocks noChangeArrowheads="1"/>
          </p:cNvSpPr>
          <p:nvPr/>
        </p:nvSpPr>
        <p:spPr bwMode="auto">
          <a:xfrm>
            <a:off x="0" y="6149975"/>
            <a:ext cx="9144000" cy="7016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000" b="1">
                <a:latin typeface="Calibri" pitchFamily="34" charset="0"/>
              </a:rPr>
              <a:t>The east view of Shooting range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Obrázek 3" descr="TABOR (99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638" y="0"/>
            <a:ext cx="49323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TextovéPole 1"/>
          <p:cNvSpPr txBox="1">
            <a:spLocks noChangeArrowheads="1"/>
          </p:cNvSpPr>
          <p:nvPr/>
        </p:nvSpPr>
        <p:spPr bwMode="auto">
          <a:xfrm>
            <a:off x="0" y="0"/>
            <a:ext cx="4211638" cy="63087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800" b="1">
                <a:solidFill>
                  <a:srgbClr val="C00000"/>
                </a:solidFill>
              </a:rPr>
              <a:t>The Water tower </a:t>
            </a:r>
            <a:endParaRPr lang="cs-CZ" sz="4800" b="1">
              <a:solidFill>
                <a:srgbClr val="C00000"/>
              </a:solidFill>
              <a:latin typeface="Arial" pitchFamily="34" charset="0"/>
            </a:endParaRPr>
          </a:p>
          <a:p>
            <a:endParaRPr lang="cs-CZ" b="1">
              <a:latin typeface="Arial" pitchFamily="34" charset="0"/>
            </a:endParaRPr>
          </a:p>
          <a:p>
            <a:r>
              <a:rPr lang="cs-CZ" b="1">
                <a:latin typeface="Arial" pitchFamily="34" charset="0"/>
              </a:rPr>
              <a:t>A unique Renaissance technical structure.</a:t>
            </a:r>
          </a:p>
          <a:p>
            <a:endParaRPr lang="cs-CZ" b="1">
              <a:latin typeface="Arial" pitchFamily="34" charset="0"/>
            </a:endParaRPr>
          </a:p>
          <a:p>
            <a:endParaRPr lang="en-US" b="1">
              <a:latin typeface="Arial" pitchFamily="34" charset="0"/>
            </a:endParaRPr>
          </a:p>
          <a:p>
            <a:r>
              <a:rPr lang="en-US" b="1"/>
              <a:t>The Renaissance water supply tower is decorated with crimped gables and it is a technical type of structure. </a:t>
            </a:r>
            <a:endParaRPr lang="cs-CZ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Obrázek 1" descr="TABOR (98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838" y="0"/>
            <a:ext cx="53641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TextovéPole 1"/>
          <p:cNvSpPr txBox="1">
            <a:spLocks noChangeArrowheads="1"/>
          </p:cNvSpPr>
          <p:nvPr/>
        </p:nvSpPr>
        <p:spPr bwMode="auto">
          <a:xfrm>
            <a:off x="0" y="0"/>
            <a:ext cx="3708400" cy="41179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b="1"/>
              <a:t>It</a:t>
            </a:r>
            <a:r>
              <a:rPr lang="cs-CZ" b="1"/>
              <a:t> piped  water  from the Jordan into t</a:t>
            </a:r>
            <a:r>
              <a:rPr lang="en-US" b="1"/>
              <a:t>he town. </a:t>
            </a:r>
            <a:endParaRPr lang="cs-CZ" b="1"/>
          </a:p>
          <a:p>
            <a:endParaRPr lang="cs-CZ" b="1"/>
          </a:p>
          <a:p>
            <a:pPr>
              <a:buFontTx/>
              <a:buChar char="•"/>
            </a:pPr>
            <a:r>
              <a:rPr lang="en-US" b="1"/>
              <a:t>Nowadays there is a gallery on several floors of the Water Tower.</a:t>
            </a:r>
            <a:endParaRPr lang="cs-CZ" b="1"/>
          </a:p>
          <a:p>
            <a:pPr algn="ctr"/>
            <a:endParaRPr lang="cs-CZ" sz="4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Obrázek 1" descr="TABOR (96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19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TextovéPole 1"/>
          <p:cNvSpPr txBox="1">
            <a:spLocks noChangeArrowheads="1"/>
          </p:cNvSpPr>
          <p:nvPr/>
        </p:nvSpPr>
        <p:spPr bwMode="auto">
          <a:xfrm>
            <a:off x="0" y="5661025"/>
            <a:ext cx="9144000" cy="13112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000" b="1">
                <a:latin typeface="Calibri" pitchFamily="34" charset="0"/>
              </a:rPr>
              <a:t>Then it was piped to fountains all over the town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ovéPole 2"/>
          <p:cNvSpPr txBox="1">
            <a:spLocks noChangeArrowheads="1"/>
          </p:cNvSpPr>
          <p:nvPr/>
        </p:nvSpPr>
        <p:spPr bwMode="auto">
          <a:xfrm>
            <a:off x="0" y="1989138"/>
            <a:ext cx="91440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5400" b="1">
                <a:latin typeface="Arial" pitchFamily="34" charset="0"/>
              </a:rPr>
              <a:t>   NOW, IT´S YOUR TURN</a:t>
            </a:r>
          </a:p>
          <a:p>
            <a:endParaRPr lang="cs-CZ" sz="5400" b="1">
              <a:latin typeface="Arial" pitchFamily="34" charset="0"/>
            </a:endParaRPr>
          </a:p>
        </p:txBody>
      </p:sp>
      <p:sp>
        <p:nvSpPr>
          <p:cNvPr id="25605" name="TextovéPole 4"/>
          <p:cNvSpPr txBox="1">
            <a:spLocks noChangeArrowheads="1"/>
          </p:cNvSpPr>
          <p:nvPr/>
        </p:nvSpPr>
        <p:spPr bwMode="auto">
          <a:xfrm>
            <a:off x="714375" y="2708275"/>
            <a:ext cx="84296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cs-CZ" sz="5400" b="1">
              <a:latin typeface="Arial" pitchFamily="34" charset="0"/>
            </a:endParaRPr>
          </a:p>
        </p:txBody>
      </p:sp>
      <p:pic>
        <p:nvPicPr>
          <p:cNvPr id="40964" name="Picture 6" descr="j023468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113" y="3213100"/>
            <a:ext cx="3095625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ovéPole 2"/>
          <p:cNvSpPr txBox="1">
            <a:spLocks noChangeArrowheads="1"/>
          </p:cNvSpPr>
          <p:nvPr/>
        </p:nvSpPr>
        <p:spPr bwMode="auto">
          <a:xfrm>
            <a:off x="0" y="2565400"/>
            <a:ext cx="9144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6600" b="1">
                <a:solidFill>
                  <a:srgbClr val="C00000"/>
                </a:solidFill>
                <a:latin typeface="Arial" pitchFamily="34" charset="0"/>
              </a:rPr>
              <a:t>INTERVIEW</a:t>
            </a:r>
          </a:p>
        </p:txBody>
      </p:sp>
      <p:sp>
        <p:nvSpPr>
          <p:cNvPr id="25605" name="TextovéPole 4"/>
          <p:cNvSpPr txBox="1">
            <a:spLocks noChangeArrowheads="1"/>
          </p:cNvSpPr>
          <p:nvPr/>
        </p:nvSpPr>
        <p:spPr bwMode="auto">
          <a:xfrm>
            <a:off x="714375" y="2708275"/>
            <a:ext cx="84296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cs-CZ" sz="5400" b="1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TextovéPole 4"/>
          <p:cNvSpPr txBox="1">
            <a:spLocks noChangeArrowheads="1"/>
          </p:cNvSpPr>
          <p:nvPr/>
        </p:nvSpPr>
        <p:spPr bwMode="auto">
          <a:xfrm>
            <a:off x="323850" y="2276475"/>
            <a:ext cx="842962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6600" b="1">
                <a:solidFill>
                  <a:srgbClr val="C00000"/>
                </a:solidFill>
                <a:latin typeface="Calibri" pitchFamily="34" charset="0"/>
              </a:rPr>
              <a:t>Architectural  highlights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ovéPole 2"/>
          <p:cNvSpPr txBox="1">
            <a:spLocks noChangeArrowheads="1"/>
          </p:cNvSpPr>
          <p:nvPr/>
        </p:nvSpPr>
        <p:spPr bwMode="auto">
          <a:xfrm>
            <a:off x="0" y="0"/>
            <a:ext cx="9144000" cy="649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cs-CZ" sz="3200" b="1">
                <a:solidFill>
                  <a:srgbClr val="FF0000"/>
                </a:solidFill>
                <a:latin typeface="Arial" pitchFamily="34" charset="0"/>
              </a:rPr>
              <a:t>What architectural styles can you find in Zizka´s square?</a:t>
            </a:r>
          </a:p>
          <a:p>
            <a:pPr marL="342900" indent="-342900">
              <a:buFontTx/>
              <a:buAutoNum type="arabicPeriod"/>
            </a:pPr>
            <a:r>
              <a:rPr lang="cs-CZ" sz="3200" b="1">
                <a:solidFill>
                  <a:srgbClr val="FF0000"/>
                </a:solidFill>
                <a:latin typeface="Arial" pitchFamily="34" charset="0"/>
              </a:rPr>
              <a:t>Can you name some attractive houses?</a:t>
            </a:r>
          </a:p>
          <a:p>
            <a:pPr marL="342900" indent="-342900">
              <a:buFontTx/>
              <a:buAutoNum type="arabicPeriod"/>
            </a:pPr>
            <a:r>
              <a:rPr lang="cs-CZ" sz="3200" b="1">
                <a:solidFill>
                  <a:srgbClr val="FF0000"/>
                </a:solidFill>
                <a:latin typeface="Arial" pitchFamily="34" charset="0"/>
              </a:rPr>
              <a:t>Tell us some facts about the Town Hall.</a:t>
            </a:r>
          </a:p>
          <a:p>
            <a:pPr marL="342900" indent="-342900">
              <a:buFontTx/>
              <a:buAutoNum type="arabicPeriod"/>
            </a:pPr>
            <a:r>
              <a:rPr lang="cs-CZ" sz="3200" b="1">
                <a:solidFill>
                  <a:srgbClr val="FF0000"/>
                </a:solidFill>
                <a:latin typeface="Arial" pitchFamily="34" charset="0"/>
              </a:rPr>
              <a:t>What can you find on a piedestal of the statue of Jan Zizka?</a:t>
            </a:r>
          </a:p>
          <a:p>
            <a:pPr marL="342900" indent="-342900">
              <a:buFontTx/>
              <a:buAutoNum type="arabicPeriod"/>
            </a:pPr>
            <a:r>
              <a:rPr lang="cs-CZ" sz="3200" b="1">
                <a:solidFill>
                  <a:srgbClr val="FF0000"/>
                </a:solidFill>
                <a:latin typeface="Arial" pitchFamily="34" charset="0"/>
              </a:rPr>
              <a:t>Who chisseld the main fountain in the square?</a:t>
            </a:r>
          </a:p>
          <a:p>
            <a:pPr marL="342900" indent="-342900">
              <a:buFontTx/>
              <a:buAutoNum type="arabicPeriod"/>
            </a:pPr>
            <a:r>
              <a:rPr lang="cs-CZ" sz="3200" b="1">
                <a:solidFill>
                  <a:srgbClr val="FF0000"/>
                </a:solidFill>
                <a:latin typeface="Arial" pitchFamily="34" charset="0"/>
              </a:rPr>
              <a:t>When was Oskar Nedbal theatre built?</a:t>
            </a:r>
          </a:p>
          <a:p>
            <a:pPr marL="342900" indent="-342900">
              <a:buFontTx/>
              <a:buAutoNum type="arabicPeriod"/>
            </a:pPr>
            <a:r>
              <a:rPr lang="cs-CZ" sz="3200" b="1">
                <a:solidFill>
                  <a:srgbClr val="FF0000"/>
                </a:solidFill>
                <a:latin typeface="Arial" pitchFamily="34" charset="0"/>
              </a:rPr>
              <a:t>What was the main purpose of Shooting range?</a:t>
            </a:r>
          </a:p>
          <a:p>
            <a:pPr marL="342900" indent="-342900">
              <a:buFontTx/>
              <a:buAutoNum type="arabicPeriod"/>
            </a:pPr>
            <a:r>
              <a:rPr lang="cs-CZ" sz="3200" b="1">
                <a:solidFill>
                  <a:srgbClr val="FF0000"/>
                </a:solidFill>
                <a:latin typeface="Arial" pitchFamily="34" charset="0"/>
              </a:rPr>
              <a:t>Which edifices would you recommend to visitors and why?</a:t>
            </a:r>
          </a:p>
        </p:txBody>
      </p:sp>
      <p:sp>
        <p:nvSpPr>
          <p:cNvPr id="25605" name="TextovéPole 4"/>
          <p:cNvSpPr txBox="1">
            <a:spLocks noChangeArrowheads="1"/>
          </p:cNvSpPr>
          <p:nvPr/>
        </p:nvSpPr>
        <p:spPr bwMode="auto">
          <a:xfrm>
            <a:off x="714375" y="2708275"/>
            <a:ext cx="84296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cs-CZ" sz="5400" b="1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ovéPole 2"/>
          <p:cNvSpPr txBox="1">
            <a:spLocks noChangeArrowheads="1"/>
          </p:cNvSpPr>
          <p:nvPr/>
        </p:nvSpPr>
        <p:spPr bwMode="auto">
          <a:xfrm>
            <a:off x="0" y="0"/>
            <a:ext cx="91440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cs-CZ" sz="3200" b="1" dirty="0" err="1">
                <a:solidFill>
                  <a:srgbClr val="C00000"/>
                </a:solidFill>
                <a:latin typeface="Arial" pitchFamily="34" charset="0"/>
              </a:rPr>
              <a:t>This</a:t>
            </a:r>
            <a:r>
              <a:rPr lang="cs-CZ" sz="3200" b="1" dirty="0">
                <a:solidFill>
                  <a:srgbClr val="C00000"/>
                </a:solidFill>
                <a:latin typeface="Arial" pitchFamily="34" charset="0"/>
              </a:rPr>
              <a:t> </a:t>
            </a:r>
            <a:r>
              <a:rPr lang="cs-CZ" sz="3200" b="1" dirty="0" err="1">
                <a:solidFill>
                  <a:srgbClr val="C00000"/>
                </a:solidFill>
                <a:latin typeface="Arial" pitchFamily="34" charset="0"/>
              </a:rPr>
              <a:t>is</a:t>
            </a:r>
            <a:r>
              <a:rPr lang="cs-CZ" sz="3200" b="1" dirty="0">
                <a:solidFill>
                  <a:srgbClr val="C00000"/>
                </a:solidFill>
                <a:latin typeface="Arial" pitchFamily="34" charset="0"/>
              </a:rPr>
              <a:t> </a:t>
            </a:r>
            <a:r>
              <a:rPr lang="cs-CZ" sz="3200" b="1" dirty="0" err="1">
                <a:solidFill>
                  <a:srgbClr val="C00000"/>
                </a:solidFill>
                <a:latin typeface="Arial" pitchFamily="34" charset="0"/>
              </a:rPr>
              <a:t>another</a:t>
            </a:r>
            <a:r>
              <a:rPr lang="cs-CZ" sz="3200" b="1" dirty="0">
                <a:solidFill>
                  <a:srgbClr val="C00000"/>
                </a:solidFill>
                <a:latin typeface="Arial" pitchFamily="34" charset="0"/>
              </a:rPr>
              <a:t> </a:t>
            </a:r>
            <a:r>
              <a:rPr lang="cs-CZ" sz="3200" b="1" dirty="0" err="1">
                <a:solidFill>
                  <a:srgbClr val="C00000"/>
                </a:solidFill>
                <a:latin typeface="Arial" pitchFamily="34" charset="0"/>
              </a:rPr>
              <a:t>interaction</a:t>
            </a:r>
            <a:r>
              <a:rPr lang="cs-CZ" sz="3200" b="1" dirty="0">
                <a:solidFill>
                  <a:srgbClr val="C00000"/>
                </a:solidFill>
                <a:latin typeface="Arial" pitchFamily="34" charset="0"/>
              </a:rPr>
              <a:t> </a:t>
            </a:r>
            <a:r>
              <a:rPr lang="cs-CZ" sz="3200" b="1" dirty="0" err="1">
                <a:solidFill>
                  <a:srgbClr val="C00000"/>
                </a:solidFill>
                <a:latin typeface="Arial" pitchFamily="34" charset="0"/>
              </a:rPr>
              <a:t>task</a:t>
            </a:r>
            <a:r>
              <a:rPr lang="cs-CZ" sz="3200" b="1" dirty="0">
                <a:solidFill>
                  <a:srgbClr val="C00000"/>
                </a:solidFill>
                <a:latin typeface="Arial" pitchFamily="34" charset="0"/>
              </a:rPr>
              <a:t>. </a:t>
            </a:r>
            <a:r>
              <a:rPr lang="cs-CZ" sz="3200" b="1" dirty="0" err="1">
                <a:solidFill>
                  <a:srgbClr val="C00000"/>
                </a:solidFill>
                <a:latin typeface="Arial" pitchFamily="34" charset="0"/>
              </a:rPr>
              <a:t>You</a:t>
            </a:r>
            <a:endParaRPr lang="cs-CZ" sz="3200" b="1" dirty="0">
              <a:solidFill>
                <a:srgbClr val="C00000"/>
              </a:solidFill>
              <a:latin typeface="Arial" pitchFamily="34" charset="0"/>
            </a:endParaRPr>
          </a:p>
          <a:p>
            <a:pPr marL="342900" indent="-342900"/>
            <a:r>
              <a:rPr lang="cs-CZ" sz="3200" b="1" dirty="0" err="1">
                <a:solidFill>
                  <a:srgbClr val="C00000"/>
                </a:solidFill>
                <a:latin typeface="Arial" pitchFamily="34" charset="0"/>
              </a:rPr>
              <a:t>can</a:t>
            </a:r>
            <a:r>
              <a:rPr lang="cs-CZ" sz="3200" b="1" dirty="0">
                <a:solidFill>
                  <a:srgbClr val="C00000"/>
                </a:solidFill>
                <a:latin typeface="Arial" pitchFamily="34" charset="0"/>
              </a:rPr>
              <a:t> </a:t>
            </a:r>
            <a:r>
              <a:rPr lang="cs-CZ" sz="3200" b="1" dirty="0" err="1">
                <a:solidFill>
                  <a:srgbClr val="C00000"/>
                </a:solidFill>
                <a:latin typeface="Arial" pitchFamily="34" charset="0"/>
              </a:rPr>
              <a:t>practise</a:t>
            </a:r>
            <a:r>
              <a:rPr lang="cs-CZ" sz="3200" b="1" dirty="0">
                <a:solidFill>
                  <a:srgbClr val="C00000"/>
                </a:solidFill>
                <a:latin typeface="Arial" pitchFamily="34" charset="0"/>
              </a:rPr>
              <a:t> </a:t>
            </a:r>
            <a:r>
              <a:rPr lang="cs-CZ" sz="3200" b="1" dirty="0" err="1">
                <a:solidFill>
                  <a:srgbClr val="C00000"/>
                </a:solidFill>
                <a:latin typeface="Arial" pitchFamily="34" charset="0"/>
              </a:rPr>
              <a:t>it</a:t>
            </a:r>
            <a:r>
              <a:rPr lang="cs-CZ" sz="3200" b="1" dirty="0">
                <a:solidFill>
                  <a:srgbClr val="C00000"/>
                </a:solidFill>
                <a:latin typeface="Arial" pitchFamily="34" charset="0"/>
              </a:rPr>
              <a:t> in a pair </a:t>
            </a:r>
            <a:r>
              <a:rPr lang="cs-CZ" sz="3200" b="1" dirty="0" err="1">
                <a:solidFill>
                  <a:srgbClr val="C00000"/>
                </a:solidFill>
                <a:latin typeface="Arial" pitchFamily="34" charset="0"/>
              </a:rPr>
              <a:t>of</a:t>
            </a:r>
            <a:r>
              <a:rPr lang="cs-CZ" sz="3200" b="1" dirty="0">
                <a:solidFill>
                  <a:srgbClr val="C00000"/>
                </a:solidFill>
                <a:latin typeface="Arial" pitchFamily="34" charset="0"/>
              </a:rPr>
              <a:t> </a:t>
            </a:r>
            <a:r>
              <a:rPr lang="cs-CZ" sz="3200" b="1" dirty="0" err="1">
                <a:solidFill>
                  <a:srgbClr val="C00000"/>
                </a:solidFill>
                <a:latin typeface="Arial" pitchFamily="34" charset="0"/>
              </a:rPr>
              <a:t>students</a:t>
            </a:r>
            <a:r>
              <a:rPr lang="cs-CZ" sz="3200" b="1" dirty="0">
                <a:solidFill>
                  <a:srgbClr val="C00000"/>
                </a:solidFill>
                <a:latin typeface="Arial" pitchFamily="34" charset="0"/>
              </a:rPr>
              <a:t>.</a:t>
            </a:r>
          </a:p>
          <a:p>
            <a:pPr marL="342900" indent="-342900"/>
            <a:r>
              <a:rPr lang="cs-CZ" sz="3200" b="1" dirty="0" err="1">
                <a:solidFill>
                  <a:srgbClr val="C00000"/>
                </a:solidFill>
                <a:latin typeface="Arial" pitchFamily="34" charset="0"/>
              </a:rPr>
              <a:t>It</a:t>
            </a:r>
            <a:r>
              <a:rPr lang="cs-CZ" sz="3200" b="1" dirty="0">
                <a:solidFill>
                  <a:srgbClr val="C00000"/>
                </a:solidFill>
                <a:latin typeface="Arial" pitchFamily="34" charset="0"/>
              </a:rPr>
              <a:t> </a:t>
            </a:r>
            <a:r>
              <a:rPr lang="cs-CZ" sz="3200" b="1" dirty="0" err="1">
                <a:solidFill>
                  <a:srgbClr val="C00000"/>
                </a:solidFill>
                <a:latin typeface="Arial" pitchFamily="34" charset="0"/>
              </a:rPr>
              <a:t>copies</a:t>
            </a:r>
            <a:r>
              <a:rPr lang="cs-CZ" sz="3200" b="1" dirty="0">
                <a:solidFill>
                  <a:srgbClr val="C00000"/>
                </a:solidFill>
                <a:latin typeface="Arial" pitchFamily="34" charset="0"/>
              </a:rPr>
              <a:t> </a:t>
            </a:r>
            <a:r>
              <a:rPr lang="cs-CZ" sz="3200" b="1" dirty="0" err="1">
                <a:solidFill>
                  <a:srgbClr val="C00000"/>
                </a:solidFill>
                <a:latin typeface="Arial" pitchFamily="34" charset="0"/>
              </a:rPr>
              <a:t>the</a:t>
            </a:r>
            <a:r>
              <a:rPr lang="cs-CZ" sz="3200" b="1" dirty="0">
                <a:solidFill>
                  <a:srgbClr val="C00000"/>
                </a:solidFill>
                <a:latin typeface="Arial" pitchFamily="34" charset="0"/>
              </a:rPr>
              <a:t> </a:t>
            </a:r>
            <a:r>
              <a:rPr lang="cs-CZ" sz="3200" b="1" dirty="0" err="1">
                <a:solidFill>
                  <a:srgbClr val="C00000"/>
                </a:solidFill>
                <a:latin typeface="Arial" pitchFamily="34" charset="0"/>
              </a:rPr>
              <a:t>format</a:t>
            </a:r>
            <a:r>
              <a:rPr lang="cs-CZ" sz="3200" b="1" dirty="0">
                <a:solidFill>
                  <a:srgbClr val="C00000"/>
                </a:solidFill>
                <a:latin typeface="Arial" pitchFamily="34" charset="0"/>
              </a:rPr>
              <a:t> </a:t>
            </a:r>
            <a:r>
              <a:rPr lang="cs-CZ" sz="3200" b="1" dirty="0" err="1">
                <a:solidFill>
                  <a:srgbClr val="C00000"/>
                </a:solidFill>
                <a:latin typeface="Arial" pitchFamily="34" charset="0"/>
              </a:rPr>
              <a:t>of</a:t>
            </a:r>
            <a:r>
              <a:rPr lang="cs-CZ" sz="3200" b="1" dirty="0">
                <a:solidFill>
                  <a:srgbClr val="C00000"/>
                </a:solidFill>
                <a:latin typeface="Arial" pitchFamily="34" charset="0"/>
              </a:rPr>
              <a:t> maturita</a:t>
            </a:r>
          </a:p>
          <a:p>
            <a:pPr marL="342900" indent="-342900"/>
            <a:r>
              <a:rPr lang="cs-CZ" sz="3200" b="1" dirty="0" err="1">
                <a:solidFill>
                  <a:srgbClr val="C00000"/>
                </a:solidFill>
                <a:latin typeface="Arial" pitchFamily="34" charset="0"/>
              </a:rPr>
              <a:t>spoken</a:t>
            </a:r>
            <a:r>
              <a:rPr lang="cs-CZ" sz="3200" b="1" dirty="0">
                <a:solidFill>
                  <a:srgbClr val="C00000"/>
                </a:solidFill>
                <a:latin typeface="Arial" pitchFamily="34" charset="0"/>
              </a:rPr>
              <a:t> </a:t>
            </a:r>
            <a:r>
              <a:rPr lang="cs-CZ" sz="3200" b="1" dirty="0" err="1">
                <a:solidFill>
                  <a:srgbClr val="C00000"/>
                </a:solidFill>
                <a:latin typeface="Arial" pitchFamily="34" charset="0"/>
              </a:rPr>
              <a:t>exam</a:t>
            </a:r>
            <a:r>
              <a:rPr lang="cs-CZ" sz="3200" b="1" dirty="0" smtClean="0">
                <a:solidFill>
                  <a:srgbClr val="C00000"/>
                </a:solidFill>
                <a:latin typeface="Arial" pitchFamily="34" charset="0"/>
              </a:rPr>
              <a:t>. /</a:t>
            </a:r>
            <a:r>
              <a:rPr lang="cs-CZ" sz="3200" b="1" dirty="0">
                <a:solidFill>
                  <a:srgbClr val="C00000"/>
                </a:solidFill>
                <a:latin typeface="Arial" pitchFamily="34" charset="0"/>
              </a:rPr>
              <a:t>Part 4/</a:t>
            </a:r>
          </a:p>
        </p:txBody>
      </p:sp>
      <p:sp>
        <p:nvSpPr>
          <p:cNvPr id="25605" name="TextovéPole 4"/>
          <p:cNvSpPr txBox="1">
            <a:spLocks noChangeArrowheads="1"/>
          </p:cNvSpPr>
          <p:nvPr/>
        </p:nvSpPr>
        <p:spPr bwMode="auto">
          <a:xfrm>
            <a:off x="714375" y="2708275"/>
            <a:ext cx="84296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cs-CZ" sz="5400" b="1">
              <a:latin typeface="Arial" pitchFamily="34" charset="0"/>
            </a:endParaRPr>
          </a:p>
        </p:txBody>
      </p:sp>
      <p:sp>
        <p:nvSpPr>
          <p:cNvPr id="440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cs-CZ"/>
          </a:p>
        </p:txBody>
      </p:sp>
      <p:sp>
        <p:nvSpPr>
          <p:cNvPr id="44037" name="Obdélník 5"/>
          <p:cNvSpPr>
            <a:spLocks noChangeArrowheads="1"/>
          </p:cNvSpPr>
          <p:nvPr/>
        </p:nvSpPr>
        <p:spPr bwMode="auto">
          <a:xfrm>
            <a:off x="827088" y="2276475"/>
            <a:ext cx="7058025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In this task of the exam, you and the examiner are going to talk together. Imagine the following situation:</a:t>
            </a:r>
          </a:p>
          <a:p>
            <a:endParaRPr lang="en-US" sz="2000"/>
          </a:p>
          <a:p>
            <a:r>
              <a:rPr lang="cs-CZ" sz="2000"/>
              <a:t>One of your English friends</a:t>
            </a:r>
            <a:r>
              <a:rPr lang="en-US" sz="2000"/>
              <a:t> is coming to your town next week. </a:t>
            </a:r>
            <a:r>
              <a:rPr lang="cs-CZ" sz="2000"/>
              <a:t>He is into history so you would like to prepare</a:t>
            </a:r>
            <a:r>
              <a:rPr lang="en-US" sz="2000"/>
              <a:t> a</a:t>
            </a:r>
            <a:r>
              <a:rPr lang="cs-CZ" sz="2000"/>
              <a:t>n interesting </a:t>
            </a:r>
            <a:r>
              <a:rPr lang="en-US" sz="2000"/>
              <a:t>programme for </a:t>
            </a:r>
            <a:r>
              <a:rPr lang="cs-CZ" sz="2000"/>
              <a:t>him</a:t>
            </a:r>
            <a:r>
              <a:rPr lang="en-US" sz="2000"/>
              <a:t> for the weekend. </a:t>
            </a:r>
          </a:p>
          <a:p>
            <a:endParaRPr lang="en-US" sz="2000"/>
          </a:p>
          <a:p>
            <a:r>
              <a:rPr lang="en-US" sz="2000"/>
              <a:t>Discuss with your </a:t>
            </a:r>
            <a:r>
              <a:rPr lang="cs-CZ" sz="2000"/>
              <a:t>brother</a:t>
            </a:r>
            <a:r>
              <a:rPr lang="en-US" sz="2000"/>
              <a:t> (the examiner) where to go or what to </a:t>
            </a:r>
            <a:r>
              <a:rPr lang="cs-CZ" sz="2000"/>
              <a:t>see</a:t>
            </a:r>
            <a:r>
              <a:rPr lang="en-US" sz="2000"/>
              <a:t>. You should agree on two options. You should start the conversation.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ovéPole 2"/>
          <p:cNvSpPr txBox="1">
            <a:spLocks noChangeArrowheads="1"/>
          </p:cNvSpPr>
          <p:nvPr/>
        </p:nvSpPr>
        <p:spPr bwMode="auto">
          <a:xfrm>
            <a:off x="2627313" y="4365625"/>
            <a:ext cx="3565525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cs-CZ" sz="1100" dirty="0">
                <a:solidFill>
                  <a:srgbClr val="000000"/>
                </a:solidFill>
                <a:latin typeface="Arial - 16"/>
              </a:rPr>
              <a:t>                         Autor:  Mgr</a:t>
            </a:r>
            <a:r>
              <a:rPr lang="cs-CZ" sz="1100" dirty="0" smtClean="0">
                <a:solidFill>
                  <a:srgbClr val="000000"/>
                </a:solidFill>
                <a:latin typeface="Arial - 16"/>
              </a:rPr>
              <a:t>. Ida </a:t>
            </a:r>
            <a:r>
              <a:rPr lang="cs-CZ" sz="1100" dirty="0" err="1">
                <a:solidFill>
                  <a:srgbClr val="000000"/>
                </a:solidFill>
                <a:latin typeface="Arial - 16"/>
              </a:rPr>
              <a:t>Taušlová</a:t>
            </a:r>
            <a:endParaRPr lang="cs-CZ" sz="1100" dirty="0">
              <a:solidFill>
                <a:srgbClr val="000000"/>
              </a:solidFill>
              <a:latin typeface="Arial - 16"/>
            </a:endParaRPr>
          </a:p>
          <a:p>
            <a:pPr algn="ctr"/>
            <a:r>
              <a:rPr lang="cs-CZ" sz="1100" dirty="0">
                <a:solidFill>
                  <a:srgbClr val="000000"/>
                </a:solidFill>
                <a:latin typeface="Arial - 16"/>
              </a:rPr>
              <a:t>Gymnázium </a:t>
            </a:r>
            <a:r>
              <a:rPr lang="cs-CZ" sz="1100" dirty="0" err="1">
                <a:solidFill>
                  <a:srgbClr val="000000"/>
                </a:solidFill>
                <a:latin typeface="Arial - 16"/>
              </a:rPr>
              <a:t>Pierra</a:t>
            </a:r>
            <a:r>
              <a:rPr lang="cs-CZ" sz="1100" dirty="0">
                <a:solidFill>
                  <a:srgbClr val="000000"/>
                </a:solidFill>
                <a:latin typeface="Arial - 16"/>
              </a:rPr>
              <a:t> de </a:t>
            </a:r>
            <a:r>
              <a:rPr lang="cs-CZ" sz="1100" dirty="0" err="1">
                <a:solidFill>
                  <a:srgbClr val="000000"/>
                </a:solidFill>
                <a:latin typeface="Arial - 16"/>
              </a:rPr>
              <a:t>Coubertina</a:t>
            </a:r>
            <a:r>
              <a:rPr lang="cs-CZ" sz="1100" dirty="0">
                <a:solidFill>
                  <a:srgbClr val="000000"/>
                </a:solidFill>
                <a:latin typeface="Arial - 16"/>
              </a:rPr>
              <a:t>, Tábor</a:t>
            </a:r>
          </a:p>
          <a:p>
            <a:pPr algn="ctr"/>
            <a:r>
              <a:rPr lang="cs-CZ" sz="1100" dirty="0" err="1">
                <a:solidFill>
                  <a:srgbClr val="000000"/>
                </a:solidFill>
                <a:latin typeface="Arial - 16"/>
              </a:rPr>
              <a:t>tauslova</a:t>
            </a:r>
            <a:r>
              <a:rPr lang="cs-CZ" sz="1100" dirty="0">
                <a:solidFill>
                  <a:srgbClr val="000000"/>
                </a:solidFill>
                <a:latin typeface="Arial - 16"/>
              </a:rPr>
              <a:t>@</a:t>
            </a:r>
            <a:r>
              <a:rPr lang="cs-CZ" sz="1100" dirty="0" err="1">
                <a:solidFill>
                  <a:srgbClr val="000000"/>
                </a:solidFill>
                <a:latin typeface="Arial - 16"/>
              </a:rPr>
              <a:t>gymta.cz</a:t>
            </a:r>
            <a:endParaRPr lang="cs-CZ" sz="1100" dirty="0">
              <a:solidFill>
                <a:srgbClr val="000000"/>
              </a:solidFill>
              <a:latin typeface="Arial - 16"/>
            </a:endParaRPr>
          </a:p>
          <a:p>
            <a:pPr algn="ctr"/>
            <a:r>
              <a:rPr lang="cs-CZ" sz="1100" dirty="0">
                <a:solidFill>
                  <a:srgbClr val="000000"/>
                </a:solidFill>
                <a:latin typeface="Arial - 16"/>
              </a:rPr>
              <a:t>Listopad  2012</a:t>
            </a:r>
          </a:p>
        </p:txBody>
      </p:sp>
      <p:sp>
        <p:nvSpPr>
          <p:cNvPr id="45059" name="TextovéPole 3"/>
          <p:cNvSpPr txBox="1">
            <a:spLocks noChangeArrowheads="1"/>
          </p:cNvSpPr>
          <p:nvPr/>
        </p:nvSpPr>
        <p:spPr bwMode="auto">
          <a:xfrm>
            <a:off x="2217738" y="2827338"/>
            <a:ext cx="4708525" cy="252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endParaRPr lang="cs-CZ" sz="1100" dirty="0">
              <a:solidFill>
                <a:srgbClr val="000000"/>
              </a:solidFill>
              <a:latin typeface="Arial - 16"/>
            </a:endParaRPr>
          </a:p>
        </p:txBody>
      </p:sp>
      <p:sp>
        <p:nvSpPr>
          <p:cNvPr id="45060" name="TextovéPole 4"/>
          <p:cNvSpPr txBox="1">
            <a:spLocks noChangeArrowheads="1"/>
          </p:cNvSpPr>
          <p:nvPr/>
        </p:nvSpPr>
        <p:spPr bwMode="auto">
          <a:xfrm>
            <a:off x="206375" y="182563"/>
            <a:ext cx="4433888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pl-PL" sz="1400" b="1">
                <a:solidFill>
                  <a:srgbClr val="000000"/>
                </a:solidFill>
                <a:latin typeface="Arial - 20"/>
              </a:rPr>
              <a:t>Seznam použité literatury a pramenů:</a:t>
            </a:r>
            <a:endParaRPr lang="cs-CZ" sz="1400" b="1">
              <a:solidFill>
                <a:srgbClr val="000000"/>
              </a:solidFill>
              <a:latin typeface="Arial - 20"/>
            </a:endParaRPr>
          </a:p>
        </p:txBody>
      </p:sp>
      <p:sp>
        <p:nvSpPr>
          <p:cNvPr id="45061" name="TextovéPole 5"/>
          <p:cNvSpPr txBox="1">
            <a:spLocks noChangeArrowheads="1"/>
          </p:cNvSpPr>
          <p:nvPr/>
        </p:nvSpPr>
        <p:spPr bwMode="auto">
          <a:xfrm>
            <a:off x="827088" y="549275"/>
            <a:ext cx="8120062" cy="1268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marL="228600" indent="-228600"/>
            <a:r>
              <a:rPr lang="cs-CZ" sz="1100" dirty="0" smtClean="0">
                <a:solidFill>
                  <a:srgbClr val="000000"/>
                </a:solidFill>
                <a:latin typeface="Arial - 16"/>
                <a:hlinkClick r:id="rId2"/>
              </a:rPr>
              <a:t>http</a:t>
            </a:r>
            <a:r>
              <a:rPr lang="cs-CZ" sz="1100" dirty="0">
                <a:solidFill>
                  <a:srgbClr val="000000"/>
                </a:solidFill>
                <a:latin typeface="Arial - 16"/>
                <a:hlinkClick r:id="rId2"/>
              </a:rPr>
              <a:t>://</a:t>
            </a:r>
            <a:r>
              <a:rPr lang="cs-CZ" sz="1100" dirty="0" smtClean="0">
                <a:solidFill>
                  <a:srgbClr val="000000"/>
                </a:solidFill>
                <a:latin typeface="Arial - 16"/>
                <a:hlinkClick r:id="rId2"/>
              </a:rPr>
              <a:t>commons.wikimedia.org/wiki/File:Tabor_CZ_aerial_old_town_from_north_B1.jpg</a:t>
            </a:r>
            <a:endParaRPr lang="cs-CZ" sz="1100" dirty="0" smtClean="0">
              <a:solidFill>
                <a:srgbClr val="000000"/>
              </a:solidFill>
              <a:latin typeface="Arial - 16"/>
            </a:endParaRPr>
          </a:p>
          <a:p>
            <a:pPr marL="228600" indent="-228600"/>
            <a:r>
              <a:rPr lang="cs-CZ" sz="1100" dirty="0" smtClean="0">
                <a:solidFill>
                  <a:srgbClr val="000000"/>
                </a:solidFill>
                <a:latin typeface="Arial - 16"/>
                <a:hlinkClick r:id="rId3"/>
              </a:rPr>
              <a:t>http://upload.wikimedia.org/wikipedia/commons/3/30/Tábor_Žižka_Square.jpg</a:t>
            </a:r>
            <a:endParaRPr lang="cs-CZ" sz="1100" dirty="0" smtClean="0">
              <a:solidFill>
                <a:srgbClr val="000000"/>
              </a:solidFill>
              <a:latin typeface="Arial - 16"/>
            </a:endParaRPr>
          </a:p>
          <a:p>
            <a:pPr marL="228600" indent="-228600"/>
            <a:r>
              <a:rPr lang="cs-CZ" sz="1100" dirty="0" smtClean="0">
                <a:solidFill>
                  <a:srgbClr val="000000"/>
                </a:solidFill>
                <a:latin typeface="Arial - 16"/>
                <a:hlinkClick r:id="rId4"/>
              </a:rPr>
              <a:t>http</a:t>
            </a:r>
            <a:r>
              <a:rPr lang="cs-CZ" sz="1100" dirty="0">
                <a:solidFill>
                  <a:srgbClr val="000000"/>
                </a:solidFill>
                <a:latin typeface="Arial - 16"/>
                <a:hlinkClick r:id="rId4"/>
              </a:rPr>
              <a:t>://commons.wikimedia.org/wiki/File:Tabor-kościół_i_pomnik_Rolanda.jpg</a:t>
            </a:r>
            <a:endParaRPr lang="cs-CZ" sz="1100" dirty="0">
              <a:solidFill>
                <a:srgbClr val="000000"/>
              </a:solidFill>
              <a:latin typeface="Arial - 16"/>
            </a:endParaRPr>
          </a:p>
          <a:p>
            <a:pPr marL="228600" indent="-228600"/>
            <a:r>
              <a:rPr lang="cs-CZ" sz="1100" dirty="0">
                <a:solidFill>
                  <a:srgbClr val="000000"/>
                </a:solidFill>
                <a:latin typeface="Arial - 16"/>
              </a:rPr>
              <a:t>Další fotografie: Mgr</a:t>
            </a:r>
            <a:r>
              <a:rPr lang="cs-CZ" sz="1100" dirty="0" smtClean="0">
                <a:solidFill>
                  <a:srgbClr val="000000"/>
                </a:solidFill>
                <a:latin typeface="Arial - 16"/>
              </a:rPr>
              <a:t>. Ida </a:t>
            </a:r>
            <a:r>
              <a:rPr lang="cs-CZ" sz="1100" dirty="0" err="1">
                <a:solidFill>
                  <a:srgbClr val="000000"/>
                </a:solidFill>
                <a:latin typeface="Arial - 16"/>
              </a:rPr>
              <a:t>Taušlová</a:t>
            </a:r>
            <a:endParaRPr lang="cs-CZ" sz="1100" dirty="0">
              <a:solidFill>
                <a:srgbClr val="000000"/>
              </a:solidFill>
              <a:latin typeface="Arial - 16"/>
            </a:endParaRPr>
          </a:p>
          <a:p>
            <a:pPr marL="228600" indent="-228600"/>
            <a:r>
              <a:rPr lang="cs-CZ" sz="1100" dirty="0" smtClean="0">
                <a:solidFill>
                  <a:srgbClr val="000000"/>
                </a:solidFill>
                <a:latin typeface="Arial - 16"/>
              </a:rPr>
              <a:t>Vybíral, Z. </a:t>
            </a:r>
            <a:r>
              <a:rPr lang="cs-CZ" sz="1100" i="1" dirty="0" smtClean="0">
                <a:solidFill>
                  <a:srgbClr val="000000"/>
                </a:solidFill>
                <a:latin typeface="Arial - 16"/>
              </a:rPr>
              <a:t>Tábor – informační brožura IC. </a:t>
            </a:r>
            <a:r>
              <a:rPr lang="cs-CZ" sz="1100" dirty="0" smtClean="0">
                <a:solidFill>
                  <a:srgbClr val="000000"/>
                </a:solidFill>
                <a:latin typeface="Arial - 16"/>
              </a:rPr>
              <a:t>Tábor: vydalo Město Tábor, odbor kultury a cestovního ruchu, 1999</a:t>
            </a:r>
          </a:p>
          <a:p>
            <a:pPr marL="228600" indent="-228600"/>
            <a:endParaRPr lang="cs-CZ" sz="1100" dirty="0">
              <a:solidFill>
                <a:srgbClr val="000000"/>
              </a:solidFill>
              <a:latin typeface="Arial - 16"/>
            </a:endParaRPr>
          </a:p>
          <a:p>
            <a:pPr marL="228600" indent="-228600">
              <a:buFontTx/>
              <a:buAutoNum type="arabicPeriod"/>
            </a:pPr>
            <a:endParaRPr lang="cs-CZ" sz="1100" dirty="0">
              <a:solidFill>
                <a:srgbClr val="000000"/>
              </a:solidFill>
              <a:latin typeface="Arial - 16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Obrázek 1" descr="náměstí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ovéPole 1"/>
          <p:cNvSpPr txBox="1">
            <a:spLocks noChangeArrowheads="1"/>
          </p:cNvSpPr>
          <p:nvPr/>
        </p:nvSpPr>
        <p:spPr bwMode="auto">
          <a:xfrm>
            <a:off x="0" y="5084763"/>
            <a:ext cx="9144000" cy="1982787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Žižka Square offers a unique display of historical buildings representing nearly all architectural styles.</a:t>
            </a:r>
            <a:endParaRPr lang="cs-CZ" b="1"/>
          </a:p>
          <a:p>
            <a:pPr algn="ctr"/>
            <a:endParaRPr lang="cs-CZ" sz="40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Obrázek 1" descr="TABOR (125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ovéPole 1"/>
          <p:cNvSpPr txBox="1">
            <a:spLocks noChangeArrowheads="1"/>
          </p:cNvSpPr>
          <p:nvPr/>
        </p:nvSpPr>
        <p:spPr bwMode="auto">
          <a:xfrm>
            <a:off x="0" y="6338888"/>
            <a:ext cx="9144000" cy="519112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>
                <a:latin typeface="Arial" pitchFamily="34" charset="0"/>
              </a:rPr>
              <a:t>               The Town Hall, late gothic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ovéPole 1"/>
          <p:cNvSpPr txBox="1">
            <a:spLocks noChangeArrowheads="1"/>
          </p:cNvSpPr>
          <p:nvPr/>
        </p:nvSpPr>
        <p:spPr bwMode="auto">
          <a:xfrm>
            <a:off x="0" y="765175"/>
            <a:ext cx="9144000" cy="501675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4000" b="1" dirty="0">
                <a:solidFill>
                  <a:srgbClr val="C00000"/>
                </a:solidFill>
              </a:rPr>
              <a:t>                   </a:t>
            </a:r>
            <a:r>
              <a:rPr lang="en-US" sz="4000" b="1" dirty="0">
                <a:solidFill>
                  <a:srgbClr val="C00000"/>
                </a:solidFill>
              </a:rPr>
              <a:t>The Town Hall</a:t>
            </a:r>
            <a:endParaRPr lang="cs-CZ" sz="4000" b="1" dirty="0">
              <a:solidFill>
                <a:srgbClr val="C00000"/>
              </a:solidFill>
              <a:latin typeface="Arial" pitchFamily="34" charset="0"/>
            </a:endParaRPr>
          </a:p>
          <a:p>
            <a:pPr>
              <a:buFontTx/>
              <a:buChar char="•"/>
            </a:pPr>
            <a:endParaRPr lang="en-US" b="1" dirty="0">
              <a:latin typeface="Arial" pitchFamily="34" charset="0"/>
            </a:endParaRPr>
          </a:p>
          <a:p>
            <a:pPr>
              <a:lnSpc>
                <a:spcPct val="150000"/>
              </a:lnSpc>
              <a:buFontTx/>
              <a:buChar char="•"/>
            </a:pPr>
            <a:r>
              <a:rPr lang="en-US" b="1" dirty="0"/>
              <a:t>was a place where the town council held its </a:t>
            </a:r>
            <a:r>
              <a:rPr lang="en-US" b="1" dirty="0" smtClean="0"/>
              <a:t>meetings</a:t>
            </a:r>
            <a:endParaRPr lang="cs-CZ" b="1" dirty="0">
              <a:latin typeface="Arial" pitchFamily="34" charset="0"/>
            </a:endParaRPr>
          </a:p>
          <a:p>
            <a:pPr>
              <a:lnSpc>
                <a:spcPct val="150000"/>
              </a:lnSpc>
              <a:buFontTx/>
              <a:buChar char="•"/>
            </a:pPr>
            <a:r>
              <a:rPr lang="cs-CZ" b="1" dirty="0" err="1">
                <a:latin typeface="Arial" pitchFamily="34" charset="0"/>
              </a:rPr>
              <a:t>was</a:t>
            </a:r>
            <a:r>
              <a:rPr lang="cs-CZ" b="1" dirty="0">
                <a:latin typeface="Arial" pitchFamily="34" charset="0"/>
              </a:rPr>
              <a:t> a </a:t>
            </a:r>
            <a:r>
              <a:rPr lang="cs-CZ" b="1" dirty="0" err="1">
                <a:latin typeface="Arial" pitchFamily="34" charset="0"/>
              </a:rPr>
              <a:t>place</a:t>
            </a:r>
            <a:r>
              <a:rPr lang="cs-CZ" b="1" dirty="0">
                <a:latin typeface="Arial" pitchFamily="34" charset="0"/>
              </a:rPr>
              <a:t> </a:t>
            </a:r>
            <a:r>
              <a:rPr lang="en-US" b="1" dirty="0"/>
              <a:t>where the municipal law was upheld </a:t>
            </a:r>
            <a:endParaRPr lang="cs-CZ" b="1" dirty="0">
              <a:latin typeface="Arial" pitchFamily="34" charset="0"/>
            </a:endParaRPr>
          </a:p>
          <a:p>
            <a:pPr>
              <a:lnSpc>
                <a:spcPct val="150000"/>
              </a:lnSpc>
              <a:buFontTx/>
              <a:buChar char="•"/>
            </a:pPr>
            <a:r>
              <a:rPr lang="en-US" b="1" dirty="0"/>
              <a:t>and where all significant events took place</a:t>
            </a:r>
            <a:r>
              <a:rPr lang="en-US" b="1" dirty="0" smtClean="0"/>
              <a:t>.</a:t>
            </a:r>
            <a:endParaRPr lang="cs-CZ" b="1" dirty="0">
              <a:latin typeface="Arial" pitchFamily="34" charset="0"/>
            </a:endParaRPr>
          </a:p>
          <a:p>
            <a:pPr>
              <a:lnSpc>
                <a:spcPct val="150000"/>
              </a:lnSpc>
              <a:buFontTx/>
              <a:buChar char="•"/>
            </a:pPr>
            <a:r>
              <a:rPr lang="en-US" b="1" dirty="0"/>
              <a:t> was also a symbol of the prestige and dignity of Tabor</a:t>
            </a:r>
            <a:endParaRPr lang="cs-CZ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ovéPole 1"/>
          <p:cNvSpPr txBox="1">
            <a:spLocks noChangeArrowheads="1"/>
          </p:cNvSpPr>
          <p:nvPr/>
        </p:nvSpPr>
        <p:spPr bwMode="auto">
          <a:xfrm>
            <a:off x="0" y="6149975"/>
            <a:ext cx="9144000" cy="7016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000" b="1">
                <a:latin typeface="Calibri" pitchFamily="34" charset="0"/>
              </a:rPr>
              <a:t>The Town Hall before 1915</a:t>
            </a:r>
          </a:p>
        </p:txBody>
      </p:sp>
      <p:pic>
        <p:nvPicPr>
          <p:cNvPr id="1024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836613"/>
            <a:ext cx="6392863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Obrázek 1" descr="TABOR (58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80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ovéPole 1"/>
          <p:cNvSpPr txBox="1">
            <a:spLocks noChangeArrowheads="1"/>
          </p:cNvSpPr>
          <p:nvPr/>
        </p:nvSpPr>
        <p:spPr bwMode="auto">
          <a:xfrm>
            <a:off x="0" y="5911850"/>
            <a:ext cx="9144000" cy="94615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The Dean Church of Lord‘s Conversion on Mount Tabor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rchol">
  <a:themeElements>
    <a:clrScheme name="Vrchol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Vrchol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Vrchol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3813</TotalTime>
  <Words>882</Words>
  <Application>Microsoft Office PowerPoint</Application>
  <PresentationFormat>Předvádění na obrazovce (4:3)</PresentationFormat>
  <Paragraphs>114</Paragraphs>
  <Slides>42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42</vt:i4>
      </vt:variant>
    </vt:vector>
  </HeadingPairs>
  <TitlesOfParts>
    <vt:vector size="43" baseType="lpstr">
      <vt:lpstr>Vrchol</vt:lpstr>
      <vt:lpstr>Snímek 1</vt:lpstr>
      <vt:lpstr>Snímek 2</vt:lpstr>
      <vt:lpstr>Snímek 3</vt:lpstr>
      <vt:lpstr>Snímek 4</vt:lpstr>
      <vt:lpstr>Snímek 5</vt:lpstr>
      <vt:lpstr>Snímek 6</vt:lpstr>
      <vt:lpstr>Snímek 7</vt:lpstr>
      <vt:lpstr>Snímek 8</vt:lpstr>
      <vt:lpstr>Snímek 9</vt:lpstr>
      <vt:lpstr>Snímek 10</vt:lpstr>
      <vt:lpstr>Snímek 11</vt:lpstr>
      <vt:lpstr>Snímek 12</vt:lpstr>
      <vt:lpstr>Snímek 13</vt:lpstr>
      <vt:lpstr>Snímek 14</vt:lpstr>
      <vt:lpstr>Snímek 15</vt:lpstr>
      <vt:lpstr>Snímek 16</vt:lpstr>
      <vt:lpstr>Snímek 17</vt:lpstr>
      <vt:lpstr>Snímek 18</vt:lpstr>
      <vt:lpstr>Snímek 19</vt:lpstr>
      <vt:lpstr>Snímek 20</vt:lpstr>
      <vt:lpstr>Snímek 21</vt:lpstr>
      <vt:lpstr>Snímek 22</vt:lpstr>
      <vt:lpstr>Snímek 23</vt:lpstr>
      <vt:lpstr>Snímek 24</vt:lpstr>
      <vt:lpstr>Snímek 25</vt:lpstr>
      <vt:lpstr>Snímek 26</vt:lpstr>
      <vt:lpstr>Snímek 27</vt:lpstr>
      <vt:lpstr>Snímek 28</vt:lpstr>
      <vt:lpstr>Snímek 29</vt:lpstr>
      <vt:lpstr>Snímek 30</vt:lpstr>
      <vt:lpstr>Snímek 31</vt:lpstr>
      <vt:lpstr>Snímek 32</vt:lpstr>
      <vt:lpstr>Snímek 33</vt:lpstr>
      <vt:lpstr>Snímek 34</vt:lpstr>
      <vt:lpstr>Snímek 35</vt:lpstr>
      <vt:lpstr>Snímek 36</vt:lpstr>
      <vt:lpstr>Snímek 37</vt:lpstr>
      <vt:lpstr>Snímek 38</vt:lpstr>
      <vt:lpstr>Snímek 39</vt:lpstr>
      <vt:lpstr>Snímek 40</vt:lpstr>
      <vt:lpstr>Snímek 41</vt:lpstr>
      <vt:lpstr>Snímek 42</vt:lpstr>
    </vt:vector>
  </TitlesOfParts>
  <Company>GETMORE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Pavel Taušl</dc:creator>
  <cp:lastModifiedBy>hchotovinska</cp:lastModifiedBy>
  <cp:revision>136</cp:revision>
  <dcterms:created xsi:type="dcterms:W3CDTF">2009-05-28T08:57:04Z</dcterms:created>
  <dcterms:modified xsi:type="dcterms:W3CDTF">2014-05-15T06:24:01Z</dcterms:modified>
</cp:coreProperties>
</file>