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2" r:id="rId2"/>
    <p:sldId id="256" r:id="rId3"/>
    <p:sldId id="257" r:id="rId4"/>
    <p:sldId id="263" r:id="rId5"/>
    <p:sldId id="264" r:id="rId6"/>
    <p:sldId id="261" r:id="rId7"/>
    <p:sldId id="266" r:id="rId8"/>
    <p:sldId id="267" r:id="rId9"/>
    <p:sldId id="268" r:id="rId10"/>
    <p:sldId id="260" r:id="rId11"/>
    <p:sldId id="269" r:id="rId12"/>
    <p:sldId id="270" r:id="rId13"/>
    <p:sldId id="271" r:id="rId14"/>
    <p:sldId id="273" r:id="rId15"/>
    <p:sldId id="274" r:id="rId16"/>
    <p:sldId id="275" r:id="rId17"/>
    <p:sldId id="277" r:id="rId18"/>
    <p:sldId id="276" r:id="rId19"/>
    <p:sldId id="278" r:id="rId20"/>
    <p:sldId id="279" r:id="rId21"/>
    <p:sldId id="280" r:id="rId22"/>
    <p:sldId id="281" r:id="rId23"/>
    <p:sldId id="265" r:id="rId24"/>
    <p:sldId id="283" r:id="rId2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11" autoAdjust="0"/>
    <p:restoredTop sz="94660"/>
  </p:normalViewPr>
  <p:slideViewPr>
    <p:cSldViewPr>
      <p:cViewPr>
        <p:scale>
          <a:sx n="100" d="100"/>
          <a:sy n="100" d="100"/>
        </p:scale>
        <p:origin x="1114" y="-58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E0392-42D5-4243-8335-362B8554F97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E73C5-7784-4DD3-8572-55FAEA9DEAE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900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73C5-7784-4DD3-8572-55FAEA9DEAEE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73C5-7784-4DD3-8572-55FAEA9DEAEE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3242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73C5-7784-4DD3-8572-55FAEA9DEAEE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1056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73C5-7784-4DD3-8572-55FAEA9DEAEE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3680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13BD-5A1A-4227-921F-BB19714E5F5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BD23-2A9A-4839-8747-329E4C0EEB1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13BD-5A1A-4227-921F-BB19714E5F5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BD23-2A9A-4839-8747-329E4C0EEB1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13BD-5A1A-4227-921F-BB19714E5F5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BD23-2A9A-4839-8747-329E4C0EEB1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13BD-5A1A-4227-921F-BB19714E5F5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BD23-2A9A-4839-8747-329E4C0EEB1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13BD-5A1A-4227-921F-BB19714E5F5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BD23-2A9A-4839-8747-329E4C0EEB1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13BD-5A1A-4227-921F-BB19714E5F5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BD23-2A9A-4839-8747-329E4C0EEB1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13BD-5A1A-4227-921F-BB19714E5F5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BD23-2A9A-4839-8747-329E4C0EEB1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13BD-5A1A-4227-921F-BB19714E5F5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BD23-2A9A-4839-8747-329E4C0EEB1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13BD-5A1A-4227-921F-BB19714E5F5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BD23-2A9A-4839-8747-329E4C0EEB1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13BD-5A1A-4227-921F-BB19714E5F5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BD23-2A9A-4839-8747-329E4C0EEB1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13BD-5A1A-4227-921F-BB19714E5F5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7BD23-2A9A-4839-8747-329E4C0EEB1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613BD-5A1A-4227-921F-BB19714E5F5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7BD23-2A9A-4839-8747-329E4C0EEB1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tlaszvirat.cz/kostlin-obecny-3769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zivazeme.cz/atlas-ryb.php" TargetMode="External"/><Relationship Id="rId2" Type="http://schemas.openxmlformats.org/officeDocument/2006/relationships/hyperlink" Target="http://www.chytej.cz/atlas-ryb/anatomie-ryb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Australian-Lungfish.jpg" TargetMode="External"/><Relationship Id="rId2" Type="http://schemas.openxmlformats.org/officeDocument/2006/relationships/hyperlink" Target="http://commons.wikimedia.org/wiki/File:Musee_du_Leman_2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.wikipedia.org/wiki/Soubor:Sturgeon.jpg" TargetMode="External"/><Relationship Id="rId5" Type="http://schemas.openxmlformats.org/officeDocument/2006/relationships/hyperlink" Target="http://cs.wikipedia.org/wiki/Soubor:Polypterus_senegalus.jpg" TargetMode="External"/><Relationship Id="rId4" Type="http://schemas.openxmlformats.org/officeDocument/2006/relationships/hyperlink" Target="http://cs.wikipedia.org/wiki/Soubor:Latimeria_chalumnae01.jpg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2.xml"/><Relationship Id="rId5" Type="http://schemas.openxmlformats.org/officeDocument/2006/relationships/slide" Target="slide21.xml"/><Relationship Id="rId4" Type="http://schemas.openxmlformats.org/officeDocument/2006/relationships/slide" Target="slide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1828800" y="344463"/>
            <a:ext cx="650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latin typeface="Arial - 16"/>
              </a:rPr>
              <a:t>Projekt: Inovace vybavení        Registrační číslo projektu: </a:t>
            </a:r>
            <a:r>
              <a:rPr lang="cs-CZ" sz="1200" dirty="0" smtClean="0">
                <a:latin typeface="Arial - 16"/>
              </a:rPr>
              <a:t>CZ.1.07/1.5.00/34.0325</a:t>
            </a:r>
            <a:endParaRPr lang="cs-CZ" sz="1200" dirty="0">
              <a:latin typeface="Arial - 16"/>
            </a:endParaRPr>
          </a:p>
        </p:txBody>
      </p:sp>
      <p:pic>
        <p:nvPicPr>
          <p:cNvPr id="3" name="Obrázek 2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085184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>
            <a:spLocks noChangeArrowheads="1"/>
          </p:cNvSpPr>
          <p:nvPr/>
        </p:nvSpPr>
        <p:spPr bwMode="auto">
          <a:xfrm>
            <a:off x="304800" y="4796991"/>
            <a:ext cx="8407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cs-CZ" sz="1000" b="1" dirty="0"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5" name="TextovéPole 6"/>
          <p:cNvSpPr txBox="1">
            <a:spLocks noChangeArrowheads="1"/>
          </p:cNvSpPr>
          <p:nvPr/>
        </p:nvSpPr>
        <p:spPr bwMode="auto">
          <a:xfrm>
            <a:off x="355600" y="1430263"/>
            <a:ext cx="1905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b="1">
                <a:latin typeface="Arial - 16"/>
              </a:rPr>
              <a:t>Autor materiálu:</a:t>
            </a:r>
          </a:p>
        </p:txBody>
      </p:sp>
      <p:sp>
        <p:nvSpPr>
          <p:cNvPr id="6" name="TextovéPole 7"/>
          <p:cNvSpPr txBox="1">
            <a:spLocks noChangeArrowheads="1"/>
          </p:cNvSpPr>
          <p:nvPr/>
        </p:nvSpPr>
        <p:spPr bwMode="auto">
          <a:xfrm>
            <a:off x="368300" y="1138163"/>
            <a:ext cx="2159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b="1">
                <a:latin typeface="Arial - 16"/>
              </a:rPr>
              <a:t>Název materiálu:	</a:t>
            </a:r>
          </a:p>
        </p:txBody>
      </p:sp>
      <p:sp>
        <p:nvSpPr>
          <p:cNvPr id="7" name="TextovéPole 8"/>
          <p:cNvSpPr txBox="1">
            <a:spLocks noChangeArrowheads="1"/>
          </p:cNvSpPr>
          <p:nvPr/>
        </p:nvSpPr>
        <p:spPr bwMode="auto">
          <a:xfrm>
            <a:off x="355600" y="2547863"/>
            <a:ext cx="863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latin typeface="Arial - 16"/>
              </a:rPr>
              <a:t>Sada:</a:t>
            </a:r>
          </a:p>
        </p:txBody>
      </p:sp>
      <p:sp>
        <p:nvSpPr>
          <p:cNvPr id="8" name="TextovéPole 9"/>
          <p:cNvSpPr txBox="1">
            <a:spLocks noChangeArrowheads="1"/>
          </p:cNvSpPr>
          <p:nvPr/>
        </p:nvSpPr>
        <p:spPr bwMode="auto">
          <a:xfrm>
            <a:off x="6012160" y="2255763"/>
            <a:ext cx="1500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latin typeface="Arial - 16"/>
              </a:rPr>
              <a:t>Předmět: </a:t>
            </a:r>
            <a:r>
              <a:rPr lang="cs-CZ" sz="1200" dirty="0" smtClean="0">
                <a:latin typeface="Arial - 16"/>
              </a:rPr>
              <a:t>biologie</a:t>
            </a:r>
            <a:endParaRPr lang="cs-CZ" sz="1200" dirty="0">
              <a:latin typeface="Arial - 16"/>
            </a:endParaRPr>
          </a:p>
        </p:txBody>
      </p:sp>
      <p:sp>
        <p:nvSpPr>
          <p:cNvPr id="9" name="TextovéPole 10"/>
          <p:cNvSpPr txBox="1">
            <a:spLocks noChangeArrowheads="1"/>
          </p:cNvSpPr>
          <p:nvPr/>
        </p:nvSpPr>
        <p:spPr bwMode="auto">
          <a:xfrm>
            <a:off x="355600" y="1963663"/>
            <a:ext cx="2209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b="1">
                <a:latin typeface="Arial - 16"/>
              </a:rPr>
              <a:t>Zařazení materiálu:</a:t>
            </a:r>
          </a:p>
        </p:txBody>
      </p:sp>
      <p:sp>
        <p:nvSpPr>
          <p:cNvPr id="10" name="TextovéPole 11"/>
          <p:cNvSpPr txBox="1">
            <a:spLocks noChangeArrowheads="1"/>
          </p:cNvSpPr>
          <p:nvPr/>
        </p:nvSpPr>
        <p:spPr bwMode="auto">
          <a:xfrm>
            <a:off x="355600" y="2255763"/>
            <a:ext cx="1143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latin typeface="Arial - 16"/>
              </a:rPr>
              <a:t>Šablona:</a:t>
            </a:r>
          </a:p>
        </p:txBody>
      </p:sp>
      <p:sp>
        <p:nvSpPr>
          <p:cNvPr id="11" name="TextovéPole 12"/>
          <p:cNvSpPr txBox="1">
            <a:spLocks noChangeArrowheads="1"/>
          </p:cNvSpPr>
          <p:nvPr/>
        </p:nvSpPr>
        <p:spPr bwMode="auto">
          <a:xfrm>
            <a:off x="3585592" y="2553493"/>
            <a:ext cx="26064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latin typeface="Arial - 16"/>
              </a:rPr>
              <a:t>Číslo DUM: </a:t>
            </a:r>
            <a:r>
              <a:rPr lang="cs-CZ" sz="1200" dirty="0" smtClean="0">
                <a:latin typeface="Arial - 16"/>
              </a:rPr>
              <a:t>13</a:t>
            </a:r>
          </a:p>
          <a:p>
            <a:pPr eaLnBrk="1" hangingPunct="1"/>
            <a:endParaRPr lang="cs-CZ" sz="1200" dirty="0">
              <a:latin typeface="Arial - 16"/>
            </a:endParaRPr>
          </a:p>
        </p:txBody>
      </p:sp>
      <p:sp>
        <p:nvSpPr>
          <p:cNvPr id="12" name="TextovéPole 13"/>
          <p:cNvSpPr txBox="1">
            <a:spLocks noChangeArrowheads="1"/>
          </p:cNvSpPr>
          <p:nvPr/>
        </p:nvSpPr>
        <p:spPr bwMode="auto">
          <a:xfrm>
            <a:off x="355600" y="3081263"/>
            <a:ext cx="307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b="1">
                <a:latin typeface="Arial - 16"/>
              </a:rPr>
              <a:t>Ověření materiálu ve výuce:</a:t>
            </a:r>
          </a:p>
        </p:txBody>
      </p:sp>
      <p:sp>
        <p:nvSpPr>
          <p:cNvPr id="13" name="TextovéPole 14"/>
          <p:cNvSpPr txBox="1">
            <a:spLocks noChangeArrowheads="1"/>
          </p:cNvSpPr>
          <p:nvPr/>
        </p:nvSpPr>
        <p:spPr bwMode="auto">
          <a:xfrm>
            <a:off x="355600" y="3373363"/>
            <a:ext cx="1727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latin typeface="Arial - 16"/>
              </a:rPr>
              <a:t>Datum ověření:</a:t>
            </a:r>
          </a:p>
        </p:txBody>
      </p:sp>
      <p:sp>
        <p:nvSpPr>
          <p:cNvPr id="14" name="TextovéPole 15"/>
          <p:cNvSpPr txBox="1">
            <a:spLocks noChangeArrowheads="1"/>
          </p:cNvSpPr>
          <p:nvPr/>
        </p:nvSpPr>
        <p:spPr bwMode="auto">
          <a:xfrm>
            <a:off x="-252536" y="3668638"/>
            <a:ext cx="863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latin typeface="Arial - 16"/>
              </a:rPr>
              <a:t>Třída:</a:t>
            </a:r>
          </a:p>
        </p:txBody>
      </p:sp>
      <p:sp>
        <p:nvSpPr>
          <p:cNvPr id="15" name="TextovéPole 16"/>
          <p:cNvSpPr txBox="1">
            <a:spLocks noChangeArrowheads="1"/>
          </p:cNvSpPr>
          <p:nvPr/>
        </p:nvSpPr>
        <p:spPr bwMode="auto">
          <a:xfrm>
            <a:off x="355600" y="3665463"/>
            <a:ext cx="1752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latin typeface="Arial - 16"/>
              </a:rPr>
              <a:t>Ověřující učitel:</a:t>
            </a:r>
          </a:p>
        </p:txBody>
      </p:sp>
      <p:sp>
        <p:nvSpPr>
          <p:cNvPr id="16" name="TextovéPole 17"/>
          <p:cNvSpPr txBox="1">
            <a:spLocks noChangeArrowheads="1"/>
          </p:cNvSpPr>
          <p:nvPr/>
        </p:nvSpPr>
        <p:spPr bwMode="auto">
          <a:xfrm>
            <a:off x="2400299" y="1138163"/>
            <a:ext cx="30357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400" b="1" dirty="0" smtClean="0">
                <a:latin typeface="Arial - 16"/>
              </a:rPr>
              <a:t>Ryby  </a:t>
            </a:r>
            <a:r>
              <a:rPr lang="cs-CZ" sz="1400" dirty="0" smtClean="0">
                <a:latin typeface="Arial - 16"/>
              </a:rPr>
              <a:t>(</a:t>
            </a:r>
            <a:r>
              <a:rPr lang="cs-CZ" sz="1400" dirty="0" err="1" smtClean="0">
                <a:latin typeface="Arial - 16"/>
              </a:rPr>
              <a:t>Osteichthyes</a:t>
            </a:r>
            <a:r>
              <a:rPr lang="cs-CZ" sz="1400" dirty="0" smtClean="0">
                <a:latin typeface="Arial - 16"/>
              </a:rPr>
              <a:t>)</a:t>
            </a:r>
            <a:endParaRPr lang="cs-CZ" sz="1400" dirty="0">
              <a:latin typeface="Arial - 16"/>
            </a:endParaRPr>
          </a:p>
        </p:txBody>
      </p:sp>
      <p:sp>
        <p:nvSpPr>
          <p:cNvPr id="17" name="TextovéPole 18"/>
          <p:cNvSpPr txBox="1">
            <a:spLocks noChangeArrowheads="1"/>
          </p:cNvSpPr>
          <p:nvPr/>
        </p:nvSpPr>
        <p:spPr bwMode="auto">
          <a:xfrm>
            <a:off x="2400300" y="1430263"/>
            <a:ext cx="1778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latin typeface="Arial - 16"/>
              </a:rPr>
              <a:t>Mgr. Hana Chotovinská</a:t>
            </a:r>
            <a:endParaRPr lang="cs-CZ" sz="1200" dirty="0">
              <a:latin typeface="Arial - 16"/>
            </a:endParaRPr>
          </a:p>
        </p:txBody>
      </p:sp>
      <p:sp>
        <p:nvSpPr>
          <p:cNvPr id="18" name="TextovéPole 19"/>
          <p:cNvSpPr txBox="1">
            <a:spLocks noChangeArrowheads="1"/>
          </p:cNvSpPr>
          <p:nvPr/>
        </p:nvSpPr>
        <p:spPr bwMode="auto">
          <a:xfrm>
            <a:off x="1244600" y="2255763"/>
            <a:ext cx="5181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19" name="TextovéPole 20"/>
          <p:cNvSpPr txBox="1">
            <a:spLocks noChangeArrowheads="1"/>
          </p:cNvSpPr>
          <p:nvPr/>
        </p:nvSpPr>
        <p:spPr bwMode="auto">
          <a:xfrm>
            <a:off x="6084167" y="2553493"/>
            <a:ext cx="20725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latin typeface="Arial - 16"/>
              </a:rPr>
              <a:t>R</a:t>
            </a:r>
            <a:r>
              <a:rPr lang="cs-CZ" sz="1200" dirty="0" smtClean="0">
                <a:latin typeface="Arial - 16"/>
              </a:rPr>
              <a:t>očník</a:t>
            </a:r>
            <a:r>
              <a:rPr lang="cs-CZ" sz="1200" dirty="0">
                <a:latin typeface="Arial - 16"/>
              </a:rPr>
              <a:t>: </a:t>
            </a:r>
            <a:r>
              <a:rPr lang="cs-CZ" sz="1200" dirty="0" smtClean="0">
                <a:latin typeface="Arial - 16"/>
              </a:rPr>
              <a:t>čtvrtý (bilingvní</a:t>
            </a:r>
          </a:p>
          <a:p>
            <a:pPr eaLnBrk="1" hangingPunct="1"/>
            <a:r>
              <a:rPr lang="cs-CZ" sz="1200" dirty="0">
                <a:latin typeface="Arial - 16"/>
              </a:rPr>
              <a:t> </a:t>
            </a:r>
            <a:r>
              <a:rPr lang="cs-CZ" sz="1200" dirty="0" smtClean="0">
                <a:latin typeface="Arial - 16"/>
              </a:rPr>
              <a:t>                       studium)</a:t>
            </a:r>
            <a:endParaRPr lang="cs-CZ" sz="1200" dirty="0">
              <a:latin typeface="Arial - 16"/>
            </a:endParaRPr>
          </a:p>
        </p:txBody>
      </p:sp>
      <p:sp>
        <p:nvSpPr>
          <p:cNvPr id="20" name="TextovéPole 21"/>
          <p:cNvSpPr txBox="1">
            <a:spLocks noChangeArrowheads="1"/>
          </p:cNvSpPr>
          <p:nvPr/>
        </p:nvSpPr>
        <p:spPr bwMode="auto">
          <a:xfrm>
            <a:off x="1244600" y="2547863"/>
            <a:ext cx="2682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latin typeface="Arial - 16"/>
              </a:rPr>
              <a:t>32_ </a:t>
            </a:r>
            <a:r>
              <a:rPr lang="cs-CZ" sz="1200" dirty="0" smtClean="0">
                <a:latin typeface="Arial - 16"/>
              </a:rPr>
              <a:t>Bi_2</a:t>
            </a:r>
            <a:endParaRPr lang="cs-CZ" sz="1200" dirty="0">
              <a:latin typeface="Arial - 16"/>
            </a:endParaRPr>
          </a:p>
        </p:txBody>
      </p:sp>
      <p:sp>
        <p:nvSpPr>
          <p:cNvPr id="21" name="TextovéPole 23"/>
          <p:cNvSpPr txBox="1">
            <a:spLocks noChangeArrowheads="1"/>
          </p:cNvSpPr>
          <p:nvPr/>
        </p:nvSpPr>
        <p:spPr bwMode="auto">
          <a:xfrm>
            <a:off x="2400300" y="3652763"/>
            <a:ext cx="1778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latin typeface="Arial - 16"/>
              </a:rPr>
              <a:t>Mgr. Hana Chotovinská</a:t>
            </a:r>
            <a:endParaRPr lang="cs-CZ" sz="1200" dirty="0">
              <a:latin typeface="Arial - 16"/>
            </a:endParaRPr>
          </a:p>
        </p:txBody>
      </p:sp>
      <p:sp>
        <p:nvSpPr>
          <p:cNvPr id="22" name="TextovéPole 24"/>
          <p:cNvSpPr txBox="1">
            <a:spLocks noChangeArrowheads="1"/>
          </p:cNvSpPr>
          <p:nvPr/>
        </p:nvSpPr>
        <p:spPr bwMode="auto">
          <a:xfrm>
            <a:off x="2260600" y="3928988"/>
            <a:ext cx="34718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latin typeface="Arial - 16"/>
              </a:rPr>
              <a:t>    4.A</a:t>
            </a:r>
            <a:endParaRPr lang="cs-CZ" sz="1200" dirty="0">
              <a:latin typeface="Arial - 16"/>
            </a:endParaRPr>
          </a:p>
        </p:txBody>
      </p:sp>
      <p:sp>
        <p:nvSpPr>
          <p:cNvPr id="23" name="TextovéPole 25"/>
          <p:cNvSpPr txBox="1">
            <a:spLocks noChangeArrowheads="1"/>
          </p:cNvSpPr>
          <p:nvPr/>
        </p:nvSpPr>
        <p:spPr bwMode="auto">
          <a:xfrm>
            <a:off x="2400300" y="3373363"/>
            <a:ext cx="12355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latin typeface="Arial - 16"/>
              </a:rPr>
              <a:t>11.06.2013</a:t>
            </a:r>
            <a:endParaRPr lang="cs-CZ" sz="1200" dirty="0">
              <a:latin typeface="Arial - 16"/>
            </a:endParaRPr>
          </a:p>
        </p:txBody>
      </p:sp>
      <p:sp>
        <p:nvSpPr>
          <p:cNvPr id="24" name="TextovéPole 23"/>
          <p:cNvSpPr txBox="1">
            <a:spLocks noChangeArrowheads="1"/>
          </p:cNvSpPr>
          <p:nvPr/>
        </p:nvSpPr>
        <p:spPr bwMode="auto">
          <a:xfrm>
            <a:off x="395536" y="704503"/>
            <a:ext cx="8585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cs-CZ" sz="1200" dirty="0">
                <a:latin typeface="Times New Roman - 16"/>
              </a:rPr>
              <a:t>     </a:t>
            </a:r>
            <a:r>
              <a:rPr lang="cs-CZ" sz="1200" dirty="0">
                <a:latin typeface="Arial - 16"/>
              </a:rPr>
              <a:t>Příjemce: Gymnázium Pierra de </a:t>
            </a:r>
            <a:r>
              <a:rPr lang="cs-CZ" sz="1200" dirty="0" err="1">
                <a:latin typeface="Arial - 16"/>
              </a:rPr>
              <a:t>Coubertina</a:t>
            </a:r>
            <a:r>
              <a:rPr lang="cs-CZ" sz="1200" dirty="0">
                <a:latin typeface="Arial - 16"/>
              </a:rPr>
              <a:t>, Tábor, Náměstí Františka Křižíka 860, 390 01 Tábor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áhled obrázku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67" y="1"/>
            <a:ext cx="869826" cy="869827"/>
          </a:xfrm>
          <a:prstGeom prst="rect">
            <a:avLst/>
          </a:prstGeom>
          <a:noFill/>
        </p:spPr>
      </p:pic>
      <p:sp>
        <p:nvSpPr>
          <p:cNvPr id="4" name="Nadpis 2"/>
          <p:cNvSpPr txBox="1">
            <a:spLocks/>
          </p:cNvSpPr>
          <p:nvPr/>
        </p:nvSpPr>
        <p:spPr>
          <a:xfrm>
            <a:off x="0" y="4563"/>
            <a:ext cx="9144000" cy="9087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dirty="0" smtClean="0">
                <a:solidFill>
                  <a:schemeClr val="bg1"/>
                </a:solidFill>
              </a:rPr>
              <a:t>SYSTÉM RYB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764704"/>
            <a:ext cx="9144000" cy="1440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2051720" y="913283"/>
            <a:ext cx="5040560" cy="283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3635896" y="83671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Podtřída: dvojdyšní (</a:t>
            </a:r>
            <a:r>
              <a:rPr lang="cs-CZ" dirty="0" err="1" smtClean="0">
                <a:solidFill>
                  <a:schemeClr val="bg1"/>
                </a:solidFill>
              </a:rPr>
              <a:t>Dipnoi</a:t>
            </a:r>
            <a:r>
              <a:rPr lang="cs-CZ" dirty="0" smtClean="0">
                <a:solidFill>
                  <a:schemeClr val="bg1"/>
                </a:solidFill>
              </a:rPr>
              <a:t>) 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323528" y="1556792"/>
            <a:ext cx="86409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Do této podtřídy patří zástupci rodu </a:t>
            </a:r>
            <a:r>
              <a:rPr lang="cs-CZ" sz="1400" b="1" dirty="0" smtClean="0"/>
              <a:t>bahník</a:t>
            </a:r>
            <a:r>
              <a:rPr lang="cs-CZ" sz="1400" dirty="0" smtClean="0"/>
              <a:t>. Jsou to sladkovodní ryby dosahující velikost od 30 cm do 2 metru. Od paprskoploutvých ryb se liší přítomností spirální řasy a kloaky. Charakteristickým znakem bahníků jsou jeden nebo dva plicní vaky, které vznikly vychlípením z břišní strany  jícnu. Díky nim mohou žít ryby ve vodách, kde je nedostatek kyslíku. Pro bahníky je typický </a:t>
            </a:r>
            <a:r>
              <a:rPr lang="cs-CZ" sz="1400" b="1" dirty="0" smtClean="0"/>
              <a:t>letní spánek.  </a:t>
            </a:r>
            <a:r>
              <a:rPr lang="cs-CZ" sz="1400" dirty="0" smtClean="0"/>
              <a:t>V období sucha v něm mohou ryby přečkat  6 – 9 měsíců.</a:t>
            </a:r>
          </a:p>
          <a:p>
            <a:r>
              <a:rPr lang="cs-CZ" sz="1400" dirty="0" smtClean="0"/>
              <a:t>Výskyt: v oblastech tropů Ameriky, Afriky a Austrálie</a:t>
            </a:r>
            <a:endParaRPr lang="cs-CZ" sz="1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6516216" y="5415027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Obr. </a:t>
            </a:r>
            <a:r>
              <a:rPr lang="cs-CZ" sz="1000" dirty="0"/>
              <a:t>5</a:t>
            </a:r>
          </a:p>
        </p:txBody>
      </p:sp>
      <p:pic>
        <p:nvPicPr>
          <p:cNvPr id="2" name="Picture 2" descr="Australian-Lungfish.jpg (849×347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715" y="3080209"/>
            <a:ext cx="5304557" cy="216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 txBox="1">
            <a:spLocks noGrp="1"/>
          </p:cNvSpPr>
          <p:nvPr>
            <p:ph type="title"/>
          </p:nvPr>
        </p:nvSpPr>
        <p:spPr>
          <a:xfrm>
            <a:off x="0" y="-27384"/>
            <a:ext cx="9144000" cy="7647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dirty="0" smtClean="0">
                <a:solidFill>
                  <a:schemeClr val="bg1"/>
                </a:solidFill>
              </a:rPr>
              <a:t>SYSTÉM RYB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764704"/>
            <a:ext cx="9144000" cy="1440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2051720" y="913283"/>
            <a:ext cx="5040560" cy="283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Podtřída: lalokoploutví (</a:t>
            </a:r>
            <a:r>
              <a:rPr lang="cs-CZ" dirty="0" err="1" smtClean="0"/>
              <a:t>Crossopterygii</a:t>
            </a:r>
            <a:r>
              <a:rPr lang="cs-CZ" dirty="0" smtClean="0"/>
              <a:t>)</a:t>
            </a:r>
            <a:endParaRPr lang="cs-CZ" dirty="0"/>
          </a:p>
        </p:txBody>
      </p:sp>
      <p:pic>
        <p:nvPicPr>
          <p:cNvPr id="2050" name="Picture 2" descr="Latimeria_chalumnae01.jpg (485×236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57363"/>
            <a:ext cx="4619625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6772969" y="4676407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Obr.6</a:t>
            </a:r>
            <a:endParaRPr lang="cs-CZ" sz="10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611560" y="1484784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Do této podtřídy řadíme „živou zkamenělinu“ </a:t>
            </a:r>
            <a:r>
              <a:rPr lang="cs-CZ" b="1" dirty="0" err="1" smtClean="0"/>
              <a:t>latimerii</a:t>
            </a:r>
            <a:r>
              <a:rPr lang="cs-CZ" b="1" dirty="0" smtClean="0"/>
              <a:t> podivnou</a:t>
            </a:r>
            <a:r>
              <a:rPr lang="cs-CZ" dirty="0" smtClean="0"/>
              <a:t>. V současné době je</a:t>
            </a:r>
          </a:p>
          <a:p>
            <a:r>
              <a:rPr lang="cs-CZ" dirty="0"/>
              <a:t>r</a:t>
            </a:r>
            <a:r>
              <a:rPr lang="cs-CZ" dirty="0" smtClean="0"/>
              <a:t>ozšířena  v Indickém oceánu. Dosahuje velikosti do 180 cm. Ocasní ploutev je souměrná a má tři laloky. Párové ploutve jsou opatřeny svalovými násadci. Při plavání jimi pohybuje křížem. </a:t>
            </a:r>
            <a:r>
              <a:rPr lang="cs-CZ" dirty="0" err="1" smtClean="0"/>
              <a:t>Latimerie</a:t>
            </a:r>
            <a:r>
              <a:rPr lang="cs-CZ" dirty="0" smtClean="0"/>
              <a:t> je živorodá. </a:t>
            </a:r>
          </a:p>
          <a:p>
            <a:r>
              <a:rPr lang="cs-CZ" dirty="0" smtClean="0"/>
              <a:t>V červeném seznamu patří do  skupiny kriticky ohrožených živočichů.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765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2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smtClean="0">
                <a:solidFill>
                  <a:schemeClr val="bg1"/>
                </a:solidFill>
              </a:rPr>
              <a:t>SYSTÉM RYB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764704"/>
            <a:ext cx="9144000" cy="1440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2051720" y="913283"/>
            <a:ext cx="5040560" cy="283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Podtřída: Paprskoploutví (</a:t>
            </a:r>
            <a:r>
              <a:rPr lang="cs-CZ" dirty="0" err="1" smtClean="0"/>
              <a:t>Actinopterygii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467544" y="1556792"/>
            <a:ext cx="3168352" cy="43204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2">
                    <a:lumMod val="50000"/>
                  </a:schemeClr>
                </a:solidFill>
              </a:rPr>
              <a:t>Nadřád: </a:t>
            </a:r>
            <a:r>
              <a:rPr lang="cs-CZ" dirty="0" err="1" smtClean="0">
                <a:solidFill>
                  <a:schemeClr val="tx2">
                    <a:lumMod val="50000"/>
                  </a:schemeClr>
                </a:solidFill>
              </a:rPr>
              <a:t>Násadcoploutví</a:t>
            </a:r>
            <a:endParaRPr lang="cs-CZ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11560" y="2060848"/>
            <a:ext cx="78488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Charakteristické znaky  - svalové násadce na prsních ploutvích,  5 – 18 drobných hřbetních ploutví a přítomnost plicních vaků, umožňujících přídatné dýchaní vzduchu, ve střevě spirální řasa. Na těle jsou </a:t>
            </a:r>
            <a:r>
              <a:rPr lang="cs-CZ" sz="1400" dirty="0" err="1" smtClean="0"/>
              <a:t>ganoidní</a:t>
            </a:r>
            <a:r>
              <a:rPr lang="cs-CZ" sz="1400" dirty="0" smtClean="0"/>
              <a:t> šupiny, kostra je částečně chrupavčitá. Žijí v oblasti tropické Afriky a dorůstají velikost 30 – 120 cm. Třou se v období dešťů. Z jiker se líhnou larvy, které dýchají pomocí vnějších žaber.  Zástupcem je např. </a:t>
            </a:r>
            <a:r>
              <a:rPr lang="cs-CZ" sz="1400" b="1" dirty="0" err="1" smtClean="0"/>
              <a:t>bichir</a:t>
            </a:r>
            <a:r>
              <a:rPr lang="cs-CZ" sz="1400" b="1" dirty="0" smtClean="0"/>
              <a:t> nilský.</a:t>
            </a:r>
          </a:p>
          <a:p>
            <a:endParaRPr lang="cs-CZ" sz="1400" dirty="0" smtClean="0"/>
          </a:p>
          <a:p>
            <a:endParaRPr lang="cs-CZ" sz="1400" dirty="0" smtClean="0"/>
          </a:p>
        </p:txBody>
      </p:sp>
      <p:pic>
        <p:nvPicPr>
          <p:cNvPr id="3074" name="Picture 2" descr="Polypterus_senegalus.jpg (800×8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080" y="3284984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6372200" y="5517232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Obr. 7</a:t>
            </a:r>
          </a:p>
          <a:p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413387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2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smtClean="0">
                <a:solidFill>
                  <a:schemeClr val="bg1"/>
                </a:solidFill>
              </a:rPr>
              <a:t>SYSTÉM RYB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764704"/>
            <a:ext cx="9144000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467544" y="1556792"/>
            <a:ext cx="3168352" cy="43204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2">
                    <a:lumMod val="50000"/>
                  </a:schemeClr>
                </a:solidFill>
              </a:rPr>
              <a:t>Nadřád: Chrupavčití</a:t>
            </a:r>
            <a:endParaRPr lang="cs-CZ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2051720" y="980728"/>
            <a:ext cx="50405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Podtřída: Paprskoploutví (</a:t>
            </a:r>
            <a:r>
              <a:rPr lang="cs-CZ" dirty="0" err="1" smtClean="0"/>
              <a:t>Actinopterygii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683568" y="2276872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Ryby mající chrupavčitou kostru.  U tohoto nadřádu můžeme pozorovat některé znaky shodné se znaky třídy paryb.</a:t>
            </a:r>
            <a:endParaRPr lang="cs-CZ" sz="1400" dirty="0"/>
          </a:p>
        </p:txBody>
      </p:sp>
      <p:sp>
        <p:nvSpPr>
          <p:cNvPr id="8" name="Výbuch 1 7"/>
          <p:cNvSpPr/>
          <p:nvPr/>
        </p:nvSpPr>
        <p:spPr>
          <a:xfrm>
            <a:off x="611560" y="2780928"/>
            <a:ext cx="648072" cy="504056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>
                <a:solidFill>
                  <a:schemeClr val="tx2">
                    <a:lumMod val="50000"/>
                  </a:schemeClr>
                </a:solidFill>
              </a:rPr>
              <a:t>2?</a:t>
            </a:r>
            <a:endParaRPr lang="cs-CZ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331640" y="2780928"/>
            <a:ext cx="7812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Podívejte se na obrázek zástupce chrupavčitých ryb – jesetera a najděte  znaky shodné s parybami. Zároveň uveďte znaky typické pro třídu ryb.</a:t>
            </a:r>
            <a:endParaRPr lang="cs-CZ" sz="14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67544" y="3573016"/>
            <a:ext cx="80648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Odpověď: (ne všechny shodné znaky jsou z obrázku zřejmé)</a:t>
            </a:r>
          </a:p>
          <a:p>
            <a:r>
              <a:rPr lang="cs-CZ" sz="1400" dirty="0" smtClean="0"/>
              <a:t>společné znaky  - </a:t>
            </a:r>
            <a:r>
              <a:rPr lang="cs-CZ" sz="1400" dirty="0" err="1" smtClean="0"/>
              <a:t>heterocerkní</a:t>
            </a:r>
            <a:r>
              <a:rPr lang="cs-CZ" sz="1400" dirty="0" smtClean="0"/>
              <a:t> ocasní ploutev, 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rypec , ústní otvor na spodní straně těla,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plakoidní šupiny,</a:t>
            </a:r>
          </a:p>
          <a:p>
            <a:r>
              <a:rPr lang="cs-CZ" sz="1400" dirty="0"/>
              <a:t>z</a:t>
            </a:r>
            <a:r>
              <a:rPr lang="cs-CZ" sz="1400" dirty="0" smtClean="0"/>
              <a:t>naky ryb             - skřele, </a:t>
            </a:r>
            <a:r>
              <a:rPr lang="cs-CZ" sz="1400" dirty="0" err="1" smtClean="0"/>
              <a:t>ganoidní</a:t>
            </a:r>
            <a:r>
              <a:rPr lang="cs-CZ" sz="1400" dirty="0" smtClean="0"/>
              <a:t> šupiny </a:t>
            </a:r>
            <a:endParaRPr lang="cs-CZ" sz="14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67544" y="5785519"/>
            <a:ext cx="3745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Zástupci: jeseter malý, jeseter velký a vyza velká</a:t>
            </a:r>
            <a:endParaRPr lang="cs-CZ" sz="1400" dirty="0"/>
          </a:p>
        </p:txBody>
      </p:sp>
      <p:pic>
        <p:nvPicPr>
          <p:cNvPr id="4098" name="Picture 2" descr="Sturgeon.jpg (2400×1324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820" y="3615334"/>
            <a:ext cx="3546648" cy="266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8388424" y="6381328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Obr. 8</a:t>
            </a:r>
            <a:endParaRPr lang="cs-CZ" sz="10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611560" y="5085184"/>
            <a:ext cx="4140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cs-CZ" sz="1400" dirty="0"/>
              <a:t>j</a:t>
            </a:r>
            <a:r>
              <a:rPr lang="cs-CZ" sz="1400" dirty="0" smtClean="0"/>
              <a:t>ikry jeseterovitých ryb - kaviár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2938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2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smtClean="0">
                <a:solidFill>
                  <a:schemeClr val="bg1"/>
                </a:solidFill>
              </a:rPr>
              <a:t>SYSTÉM RYB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764704"/>
            <a:ext cx="9144000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>
                <a:solidFill>
                  <a:schemeClr val="accent1">
                    <a:lumMod val="75000"/>
                  </a:schemeClr>
                </a:solidFill>
              </a:rPr>
              <a:t>Zástupci jednotlivých čeledí a jejich charakteristika jsou na přiloženém odkazu</a:t>
            </a:r>
            <a:endParaRPr lang="cs-CZ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Zaoblený obdélník 3"/>
          <p:cNvSpPr/>
          <p:nvPr/>
        </p:nvSpPr>
        <p:spPr>
          <a:xfrm>
            <a:off x="611560" y="1551608"/>
            <a:ext cx="3168352" cy="43204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2">
                    <a:lumMod val="50000"/>
                  </a:schemeClr>
                </a:solidFill>
              </a:rPr>
              <a:t>Nadřád: </a:t>
            </a:r>
            <a:r>
              <a:rPr lang="cs-CZ" dirty="0" err="1" smtClean="0">
                <a:solidFill>
                  <a:schemeClr val="tx2">
                    <a:lumMod val="50000"/>
                  </a:schemeClr>
                </a:solidFill>
              </a:rPr>
              <a:t>Mnohokostnatí</a:t>
            </a:r>
            <a:endParaRPr lang="cs-CZ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051720" y="980728"/>
            <a:ext cx="50405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Podtřída: paprskoploutví (</a:t>
            </a:r>
            <a:r>
              <a:rPr lang="cs-CZ" dirty="0" err="1" smtClean="0"/>
              <a:t>Actinopterygii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712853" y="2407067"/>
            <a:ext cx="79636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Starobylá skupina ryb, která tvoří přechod mezi rybami chrupavčitými a kostnatými. Charakteristickým znakem jsou </a:t>
            </a:r>
            <a:r>
              <a:rPr lang="cs-CZ" sz="1400" dirty="0" err="1" smtClean="0"/>
              <a:t>ganoidní</a:t>
            </a:r>
            <a:r>
              <a:rPr lang="cs-CZ" sz="1400" dirty="0" smtClean="0"/>
              <a:t> šupiny, hřbetní a řitní ploutve posunuté dozadu. Dosahují velikosti do 3 metrů. Vyskytují se v jihovýchodní části Severní Ameriky, Oblast Střední Ameriky a Kuby</a:t>
            </a:r>
          </a:p>
          <a:p>
            <a:endParaRPr lang="cs-CZ" sz="1400" dirty="0"/>
          </a:p>
          <a:p>
            <a:r>
              <a:rPr lang="cs-CZ" sz="1400" dirty="0" smtClean="0"/>
              <a:t>Zástupci: </a:t>
            </a:r>
            <a:r>
              <a:rPr lang="cs-CZ" sz="1400" dirty="0" err="1" smtClean="0"/>
              <a:t>kostlíni</a:t>
            </a:r>
            <a:r>
              <a:rPr lang="cs-CZ" sz="1400" dirty="0" smtClean="0"/>
              <a:t>  </a:t>
            </a:r>
            <a:r>
              <a:rPr lang="cs-CZ" sz="1400" dirty="0">
                <a:hlinkClick r:id="rId2"/>
              </a:rPr>
              <a:t>http://www.atlaszvirat.cz/kostlin-obecny-3769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98650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2"/>
          <p:cNvSpPr txBox="1">
            <a:spLocks/>
          </p:cNvSpPr>
          <p:nvPr/>
        </p:nvSpPr>
        <p:spPr>
          <a:xfrm>
            <a:off x="0" y="-32345"/>
            <a:ext cx="9144000" cy="7647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smtClean="0">
                <a:solidFill>
                  <a:schemeClr val="bg1"/>
                </a:solidFill>
              </a:rPr>
              <a:t>SYSTÉM RYB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764704"/>
            <a:ext cx="9144000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Přehled zástupců na přiloženém odkazu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Zaoblený obdélník 3"/>
          <p:cNvSpPr/>
          <p:nvPr/>
        </p:nvSpPr>
        <p:spPr>
          <a:xfrm>
            <a:off x="467544" y="1556792"/>
            <a:ext cx="3168352" cy="43204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2">
                    <a:lumMod val="50000"/>
                  </a:schemeClr>
                </a:solidFill>
              </a:rPr>
              <a:t>Nadřád: Kostnatí</a:t>
            </a:r>
            <a:endParaRPr lang="cs-CZ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051720" y="980728"/>
            <a:ext cx="50405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Podtřída: paprskoploutví (</a:t>
            </a:r>
            <a:r>
              <a:rPr lang="cs-CZ" dirty="0" err="1" smtClean="0"/>
              <a:t>Actinopterygii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467544" y="1988840"/>
            <a:ext cx="8136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Druhově nejpočetnější řád ryb. Kostra je zkostnatělá, ocasní ploutev je vnitřně asymetrická – obratle jdou do horního laloku, při pohledu z venku  je symetrická – </a:t>
            </a:r>
            <a:r>
              <a:rPr lang="cs-CZ" sz="1400" b="1" dirty="0" err="1" smtClean="0"/>
              <a:t>homocerkní</a:t>
            </a:r>
            <a:r>
              <a:rPr lang="cs-CZ" sz="1400" b="1" dirty="0" smtClean="0"/>
              <a:t> ploutev.</a:t>
            </a:r>
          </a:p>
          <a:p>
            <a:r>
              <a:rPr lang="cs-CZ" sz="1400" dirty="0" smtClean="0"/>
              <a:t>Mají </a:t>
            </a:r>
            <a:r>
              <a:rPr lang="cs-CZ" sz="1400" b="1" dirty="0" smtClean="0"/>
              <a:t>čtyři páry žaberních oblouků</a:t>
            </a:r>
            <a:r>
              <a:rPr lang="cs-CZ" sz="1400" dirty="0" smtClean="0"/>
              <a:t> a vychlípením z hřbetní strany jícnu u nich vzniká </a:t>
            </a:r>
            <a:r>
              <a:rPr lang="cs-CZ" sz="1400" b="1" dirty="0" smtClean="0"/>
              <a:t>plynový měchýř.  </a:t>
            </a:r>
            <a:r>
              <a:rPr lang="cs-CZ" sz="1400" dirty="0" smtClean="0"/>
              <a:t>Ten může ovlivňovat měrnou hmotnost těla. U vývojově starších ryb </a:t>
            </a:r>
            <a:r>
              <a:rPr lang="cs-CZ" sz="1400" dirty="0"/>
              <a:t> </a:t>
            </a:r>
            <a:r>
              <a:rPr lang="cs-CZ" sz="1400" dirty="0" smtClean="0"/>
              <a:t>- spojení s trávicí trubicí, u vývojově pokročilejších  - oddělení plynového měchýře od trávicí trubice.</a:t>
            </a:r>
          </a:p>
          <a:p>
            <a:endParaRPr lang="cs-CZ" sz="1400" dirty="0"/>
          </a:p>
        </p:txBody>
      </p:sp>
      <p:sp>
        <p:nvSpPr>
          <p:cNvPr id="7" name="Výbuch 1 6"/>
          <p:cNvSpPr/>
          <p:nvPr/>
        </p:nvSpPr>
        <p:spPr>
          <a:xfrm>
            <a:off x="467544" y="3212976"/>
            <a:ext cx="648072" cy="576064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>
                <a:solidFill>
                  <a:schemeClr val="tx2">
                    <a:lumMod val="50000"/>
                  </a:schemeClr>
                </a:solidFill>
              </a:rPr>
              <a:t>2?</a:t>
            </a:r>
            <a:endParaRPr lang="cs-CZ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043608" y="3212976"/>
            <a:ext cx="604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 smtClean="0"/>
              <a:t>Co ovlivňuje  měrnou hmotnost těla u paryb? </a:t>
            </a:r>
            <a:endParaRPr lang="cs-CZ" sz="1400" i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1043608" y="3429000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Odpověď: velká játra s vysokým obsahem tuku</a:t>
            </a:r>
            <a:endParaRPr lang="cs-CZ" sz="14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667805" y="3861048"/>
            <a:ext cx="81009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Známí sladkovodní zástupci:</a:t>
            </a:r>
          </a:p>
          <a:p>
            <a:r>
              <a:rPr lang="cs-CZ" sz="1400" dirty="0"/>
              <a:t>p</a:t>
            </a:r>
            <a:r>
              <a:rPr lang="cs-CZ" sz="1400" dirty="0" smtClean="0"/>
              <a:t>struh potoční, hlavatka podunajská, štika obecná, kapr obecný, karas obecný, plotice obecná, lín obecný, úhoř říční, mník jednovousý, okoun říční, candát obecný, vranka obecná, sumec velký, </a:t>
            </a:r>
            <a:r>
              <a:rPr lang="cs-CZ" sz="1400" dirty="0" err="1" smtClean="0"/>
              <a:t>amur</a:t>
            </a:r>
            <a:r>
              <a:rPr lang="cs-CZ" sz="1400" dirty="0" smtClean="0"/>
              <a:t> bílý, </a:t>
            </a:r>
            <a:r>
              <a:rPr lang="cs-CZ" sz="1400" dirty="0" err="1" smtClean="0"/>
              <a:t>tolstolobik</a:t>
            </a:r>
            <a:r>
              <a:rPr lang="cs-CZ" sz="1400" dirty="0" smtClean="0"/>
              <a:t> bílý </a:t>
            </a:r>
          </a:p>
          <a:p>
            <a:r>
              <a:rPr lang="cs-CZ" sz="1400" dirty="0" smtClean="0"/>
              <a:t>Odkaz </a:t>
            </a:r>
            <a:r>
              <a:rPr lang="cs-CZ" sz="1400" dirty="0"/>
              <a:t>na zástupce:</a:t>
            </a:r>
          </a:p>
          <a:p>
            <a:r>
              <a:rPr lang="cs-CZ" sz="1400" dirty="0" smtClean="0">
                <a:hlinkClick r:id="rId2"/>
              </a:rPr>
              <a:t>http</a:t>
            </a:r>
            <a:r>
              <a:rPr lang="cs-CZ" sz="1400" dirty="0">
                <a:hlinkClick r:id="rId2"/>
              </a:rPr>
              <a:t>://www.chytej.cz/atlas-ryb/anatomie-ryb/</a:t>
            </a:r>
            <a:r>
              <a:rPr lang="cs-CZ" sz="1400" dirty="0"/>
              <a:t>  </a:t>
            </a:r>
          </a:p>
          <a:p>
            <a:endParaRPr lang="cs-CZ" sz="1400" dirty="0" smtClean="0"/>
          </a:p>
          <a:p>
            <a:r>
              <a:rPr lang="cs-CZ" sz="1400" dirty="0" smtClean="0"/>
              <a:t>Mořští </a:t>
            </a:r>
            <a:r>
              <a:rPr lang="cs-CZ" sz="1400" dirty="0"/>
              <a:t>zástupci:</a:t>
            </a:r>
          </a:p>
          <a:p>
            <a:r>
              <a:rPr lang="cs-CZ" sz="1400" dirty="0"/>
              <a:t>sleď, sardinka, </a:t>
            </a:r>
            <a:r>
              <a:rPr lang="cs-CZ" sz="1400" dirty="0" err="1"/>
              <a:t>šprot</a:t>
            </a:r>
            <a:r>
              <a:rPr lang="cs-CZ" sz="1400" dirty="0"/>
              <a:t>, </a:t>
            </a:r>
            <a:r>
              <a:rPr lang="cs-CZ" sz="1400" dirty="0" err="1"/>
              <a:t>sardel,tuňák</a:t>
            </a:r>
            <a:r>
              <a:rPr lang="cs-CZ" sz="1400" dirty="0"/>
              <a:t>, platýs, </a:t>
            </a:r>
            <a:r>
              <a:rPr lang="cs-CZ" sz="1400" dirty="0" smtClean="0"/>
              <a:t>losos</a:t>
            </a:r>
          </a:p>
          <a:p>
            <a:r>
              <a:rPr lang="cs-CZ" sz="1400" dirty="0"/>
              <a:t>Odkaz na zástupce:</a:t>
            </a:r>
          </a:p>
          <a:p>
            <a:r>
              <a:rPr lang="cs-CZ" sz="1400" dirty="0" smtClean="0">
                <a:hlinkClick r:id="rId3"/>
              </a:rPr>
              <a:t>http</a:t>
            </a:r>
            <a:r>
              <a:rPr lang="cs-CZ" sz="1400" dirty="0">
                <a:hlinkClick r:id="rId3"/>
              </a:rPr>
              <a:t>://zivazeme.cz/atlas-ryb.php</a:t>
            </a:r>
            <a:endParaRPr lang="cs-CZ" sz="1400" dirty="0"/>
          </a:p>
          <a:p>
            <a:endParaRPr lang="cs-CZ" sz="1400" dirty="0" smtClean="0"/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41293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2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dirty="0" smtClean="0">
                <a:solidFill>
                  <a:schemeClr val="bg1"/>
                </a:solidFill>
              </a:rPr>
              <a:t>ZAJÍMAVOSTI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764704"/>
            <a:ext cx="9144000" cy="1440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755576" y="1124744"/>
            <a:ext cx="712879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/>
              <a:t>Pygotropismus</a:t>
            </a:r>
            <a:r>
              <a:rPr lang="cs-CZ" dirty="0" smtClean="0"/>
              <a:t> – ryba rodu </a:t>
            </a:r>
            <a:r>
              <a:rPr lang="cs-CZ" dirty="0" err="1" smtClean="0"/>
              <a:t>Carapus</a:t>
            </a:r>
            <a:r>
              <a:rPr lang="cs-CZ" dirty="0" smtClean="0"/>
              <a:t> žije v konečníku sumýše. Toto místo jí poskytuje nejen ochranu před nepřáteli, ale také potravu. Okusuje vnitřní orgány sumýše, které mu však rychle dorůstají.</a:t>
            </a:r>
          </a:p>
          <a:p>
            <a:r>
              <a:rPr lang="cs-CZ" b="1" dirty="0" smtClean="0"/>
              <a:t>Víte že: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b="1" dirty="0"/>
              <a:t> </a:t>
            </a:r>
            <a:r>
              <a:rPr lang="cs-CZ" b="1" dirty="0" smtClean="0"/>
              <a:t>karas obecný si dokáže vyrábět sám kyslík? </a:t>
            </a:r>
            <a:r>
              <a:rPr lang="cs-CZ" dirty="0" smtClean="0"/>
              <a:t> V době, kdy je ve vodě nedostatek kyslíku si jej živočich vyrábí uvnitř těla štěpením tělesného tuku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b="1" dirty="0"/>
              <a:t>j</a:t>
            </a:r>
            <a:r>
              <a:rPr lang="cs-CZ" b="1" dirty="0" smtClean="0"/>
              <a:t>sou ryby, které dokáží žít určitou dobu na souši? </a:t>
            </a:r>
            <a:r>
              <a:rPr lang="cs-CZ" dirty="0" smtClean="0"/>
              <a:t>Příkladem je lezec obojživelný. Ten se často vyskytuje na slunných stanovištích poblíž vody a chytá hmyz. Na souši se také páří. Mimo vodní prostředí dýchá kůží. Pohybuje se tak, že se opírá ploutvemi o zem.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b="1" dirty="0"/>
              <a:t>s</a:t>
            </a:r>
            <a:r>
              <a:rPr lang="cs-CZ" b="1" dirty="0" smtClean="0"/>
              <a:t>lovo „narkóza“ má původ u parejnoka elektrického? </a:t>
            </a:r>
            <a:r>
              <a:rPr lang="cs-CZ" dirty="0" smtClean="0"/>
              <a:t>Řekové nazývali tyto parejnoky </a:t>
            </a:r>
            <a:r>
              <a:rPr lang="cs-CZ" dirty="0" err="1" smtClean="0"/>
              <a:t>narké</a:t>
            </a:r>
            <a:r>
              <a:rPr lang="cs-CZ" dirty="0"/>
              <a:t> </a:t>
            </a:r>
            <a:r>
              <a:rPr lang="cs-CZ" dirty="0" smtClean="0"/>
              <a:t>(omračující). Jejich elektrických výbojů vyžívali Řekové k léčení nervových chorob.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b="1" dirty="0"/>
              <a:t>s</a:t>
            </a:r>
            <a:r>
              <a:rPr lang="cs-CZ" b="1" dirty="0" smtClean="0"/>
              <a:t>umec velký </a:t>
            </a:r>
            <a:r>
              <a:rPr lang="cs-CZ" dirty="0" smtClean="0"/>
              <a:t>dosahuje velikosti až 5 metrů a hmotnosti 300 kg? Že sumci žijí samotářsky a shlukují se pouze k přezimování?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b="1" dirty="0" err="1"/>
              <a:t>a</a:t>
            </a:r>
            <a:r>
              <a:rPr lang="cs-CZ" b="1" dirty="0" err="1" smtClean="0"/>
              <a:t>mur</a:t>
            </a:r>
            <a:r>
              <a:rPr lang="cs-CZ" b="1" dirty="0" smtClean="0"/>
              <a:t> bílý </a:t>
            </a:r>
            <a:r>
              <a:rPr lang="cs-CZ" dirty="0" smtClean="0"/>
              <a:t>je býložravá ryba </a:t>
            </a:r>
            <a:r>
              <a:rPr lang="cs-CZ" dirty="0"/>
              <a:t>do Česka introdukovaná</a:t>
            </a:r>
            <a:r>
              <a:rPr lang="cs-CZ" dirty="0" smtClean="0"/>
              <a:t> za účelem likvidace tvrdé pobřežní vegetace - rákosí?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b="1" dirty="0"/>
              <a:t>m</a:t>
            </a:r>
            <a:r>
              <a:rPr lang="cs-CZ" b="1" dirty="0" smtClean="0"/>
              <a:t>onté je larva </a:t>
            </a:r>
            <a:r>
              <a:rPr lang="cs-CZ" b="1" dirty="0"/>
              <a:t>ú</a:t>
            </a:r>
            <a:r>
              <a:rPr lang="cs-CZ" b="1" dirty="0" smtClean="0"/>
              <a:t>hoře ?</a:t>
            </a:r>
          </a:p>
          <a:p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endParaRPr lang="cs-CZ" b="1" dirty="0" smtClean="0"/>
          </a:p>
          <a:p>
            <a:pPr marL="285750" indent="-285750">
              <a:buFont typeface="Arial" pitchFamily="34" charset="0"/>
              <a:buChar char="•"/>
            </a:pPr>
            <a:endParaRPr lang="cs-CZ" b="1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301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2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dirty="0" smtClean="0">
                <a:solidFill>
                  <a:schemeClr val="bg1"/>
                </a:solidFill>
              </a:rPr>
              <a:t>EKOLOGIE RYB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764704"/>
            <a:ext cx="9144000" cy="1440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539552" y="1124744"/>
            <a:ext cx="799288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u="sng" dirty="0" smtClean="0"/>
              <a:t>Z hlediska vodního prostředí, ve kterém ryby žijí, je můžeme dělit na:</a:t>
            </a:r>
          </a:p>
          <a:p>
            <a:r>
              <a:rPr lang="cs-CZ" sz="1400" b="1" dirty="0" smtClean="0"/>
              <a:t>1. sladkovodní</a:t>
            </a:r>
            <a:r>
              <a:rPr lang="cs-CZ" sz="1400" dirty="0" smtClean="0"/>
              <a:t>   - podle typu toku řeky rozlišujeme pásma:</a:t>
            </a:r>
          </a:p>
          <a:p>
            <a:pPr marL="285750" indent="-285750">
              <a:buFont typeface="Calibri" pitchFamily="34" charset="0"/>
              <a:buChar char="–"/>
            </a:pPr>
            <a:r>
              <a:rPr lang="cs-CZ" sz="1400" dirty="0" smtClean="0"/>
              <a:t>pstruhové  - horní toky řek, kamenité dno , chladná voda a vysoký obsah kyslíku ve vodě</a:t>
            </a:r>
          </a:p>
          <a:p>
            <a:pPr marL="285750" indent="-285750">
              <a:buFont typeface="Calibri" pitchFamily="34" charset="0"/>
              <a:buChar char="–"/>
            </a:pPr>
            <a:r>
              <a:rPr lang="cs-CZ" sz="1400" dirty="0"/>
              <a:t>l</a:t>
            </a:r>
            <a:r>
              <a:rPr lang="cs-CZ" sz="1400" dirty="0" smtClean="0"/>
              <a:t>ipanové – podhorské říčky, štěrkovité dno, chladná a čistá voda</a:t>
            </a:r>
          </a:p>
          <a:p>
            <a:pPr marL="285750" indent="-285750">
              <a:buFont typeface="Calibri" pitchFamily="34" charset="0"/>
              <a:buChar char="–"/>
            </a:pPr>
            <a:r>
              <a:rPr lang="cs-CZ" sz="1400" dirty="0"/>
              <a:t>p</a:t>
            </a:r>
            <a:r>
              <a:rPr lang="cs-CZ" sz="1400" dirty="0" smtClean="0"/>
              <a:t>armové –  střední tok řek, štěrkovité až písčité dno, obsah kyslíku kolísá, často jsou přítomné hluboké tůně</a:t>
            </a:r>
          </a:p>
          <a:p>
            <a:pPr marL="285750" indent="-285750">
              <a:buFont typeface="Calibri" pitchFamily="34" charset="0"/>
              <a:buChar char="–"/>
            </a:pPr>
            <a:r>
              <a:rPr lang="cs-CZ" sz="1400" dirty="0"/>
              <a:t>c</a:t>
            </a:r>
            <a:r>
              <a:rPr lang="cs-CZ" sz="1400" dirty="0" smtClean="0"/>
              <a:t>ejnové pásmo - dolní toky, pomalu tekoucí voda s bahnitým dnem</a:t>
            </a:r>
          </a:p>
          <a:p>
            <a:r>
              <a:rPr lang="cs-CZ" sz="1400" b="1" dirty="0" smtClean="0"/>
              <a:t>2. mořské </a:t>
            </a:r>
          </a:p>
          <a:p>
            <a:pPr marL="742950" lvl="1" indent="-285750">
              <a:buFont typeface="Calibri" pitchFamily="34" charset="0"/>
              <a:buChar char="–"/>
            </a:pPr>
            <a:r>
              <a:rPr lang="cs-CZ" sz="1400" b="1" dirty="0" smtClean="0"/>
              <a:t> </a:t>
            </a:r>
            <a:r>
              <a:rPr lang="cs-CZ" sz="1400" dirty="0"/>
              <a:t>pelagické  - </a:t>
            </a:r>
            <a:r>
              <a:rPr lang="cs-CZ" sz="1400" dirty="0" smtClean="0"/>
              <a:t>žijící do hloubky 200 m</a:t>
            </a:r>
            <a:endParaRPr lang="cs-CZ" sz="1400" dirty="0"/>
          </a:p>
          <a:p>
            <a:pPr marL="742950" lvl="1" indent="-285750">
              <a:buFont typeface="Calibri" pitchFamily="34" charset="0"/>
              <a:buChar char="–"/>
            </a:pPr>
            <a:r>
              <a:rPr lang="cs-CZ" sz="1400" dirty="0"/>
              <a:t> </a:t>
            </a:r>
            <a:r>
              <a:rPr lang="cs-CZ" sz="1400" dirty="0" smtClean="0"/>
              <a:t>bentické – žijící při dně moří</a:t>
            </a:r>
            <a:endParaRPr lang="cs-CZ" sz="1400" dirty="0"/>
          </a:p>
          <a:p>
            <a:pPr marL="742950" lvl="1" indent="-285750">
              <a:buFont typeface="Calibri" pitchFamily="34" charset="0"/>
              <a:buChar char="–"/>
            </a:pPr>
            <a:r>
              <a:rPr lang="cs-CZ" sz="1400" dirty="0" smtClean="0"/>
              <a:t> žijící </a:t>
            </a:r>
            <a:r>
              <a:rPr lang="cs-CZ" sz="1400" dirty="0"/>
              <a:t>v oblasti </a:t>
            </a:r>
            <a:r>
              <a:rPr lang="cs-CZ" sz="1400" dirty="0" smtClean="0"/>
              <a:t>litorálu (při pobřeží)</a:t>
            </a:r>
            <a:endParaRPr lang="cs-CZ" sz="1400" dirty="0"/>
          </a:p>
          <a:p>
            <a:r>
              <a:rPr lang="cs-CZ" sz="1400" b="1" dirty="0" smtClean="0"/>
              <a:t>3. žijící v brakických vodách </a:t>
            </a:r>
            <a:r>
              <a:rPr lang="cs-CZ" sz="1400" dirty="0" smtClean="0"/>
              <a:t> - k rozmnožování nebo přezimování táhnou do středních toků řek</a:t>
            </a:r>
            <a:endParaRPr lang="cs-CZ" sz="1400" b="1" dirty="0" smtClean="0"/>
          </a:p>
          <a:p>
            <a:r>
              <a:rPr lang="cs-CZ" sz="1400" b="1" dirty="0" smtClean="0"/>
              <a:t>4. tažné  - </a:t>
            </a:r>
            <a:r>
              <a:rPr lang="cs-CZ" sz="1400" dirty="0" smtClean="0"/>
              <a:t>migrace za potravou nebo z důvodu rozmnožování</a:t>
            </a:r>
          </a:p>
          <a:p>
            <a:pPr marL="742950" lvl="1" indent="-285750">
              <a:buFont typeface="Calibri" pitchFamily="34" charset="0"/>
              <a:buChar char="–"/>
            </a:pPr>
            <a:r>
              <a:rPr lang="cs-CZ" sz="1400" dirty="0" smtClean="0"/>
              <a:t>anadromní migrace  - z moře do sladkých vod (losos)</a:t>
            </a:r>
          </a:p>
          <a:p>
            <a:pPr marL="742950" lvl="1" indent="-285750">
              <a:buFont typeface="Calibri" pitchFamily="34" charset="0"/>
              <a:buChar char="–"/>
            </a:pPr>
            <a:r>
              <a:rPr lang="cs-CZ" sz="1400" dirty="0" smtClean="0"/>
              <a:t>katadromní migrace – z řek do moří (</a:t>
            </a:r>
            <a:r>
              <a:rPr lang="cs-CZ" sz="1400" dirty="0"/>
              <a:t>ú</a:t>
            </a:r>
            <a:r>
              <a:rPr lang="cs-CZ" sz="1400" dirty="0" smtClean="0"/>
              <a:t>hoři)</a:t>
            </a:r>
          </a:p>
          <a:p>
            <a:pPr lvl="1"/>
            <a:endParaRPr lang="cs-CZ" sz="1400" b="1" u="sng" dirty="0"/>
          </a:p>
          <a:p>
            <a:r>
              <a:rPr lang="cs-CZ" sz="1400" b="1" u="sng" dirty="0"/>
              <a:t>Podle způsobu výživy dělíme ryby na: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1400" b="1" dirty="0"/>
              <a:t>b</a:t>
            </a:r>
            <a:r>
              <a:rPr lang="cs-CZ" sz="1400" b="1" dirty="0" smtClean="0"/>
              <a:t>ýložravé </a:t>
            </a:r>
            <a:r>
              <a:rPr lang="cs-CZ" sz="1400" dirty="0" smtClean="0"/>
              <a:t>(fytofágní)  - </a:t>
            </a:r>
            <a:r>
              <a:rPr lang="cs-CZ" sz="1400" dirty="0" err="1" smtClean="0"/>
              <a:t>amur</a:t>
            </a:r>
            <a:r>
              <a:rPr lang="cs-CZ" sz="1400" dirty="0" smtClean="0"/>
              <a:t> bílý</a:t>
            </a:r>
            <a:endParaRPr lang="cs-CZ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sz="1400" b="1" dirty="0" smtClean="0"/>
              <a:t>všežravé </a:t>
            </a:r>
            <a:r>
              <a:rPr lang="cs-CZ" sz="1400" dirty="0" smtClean="0"/>
              <a:t>- </a:t>
            </a:r>
            <a:r>
              <a:rPr lang="cs-CZ" sz="1400" dirty="0"/>
              <a:t>živí se rostlinami i </a:t>
            </a:r>
            <a:r>
              <a:rPr lang="cs-CZ" sz="1400" dirty="0" smtClean="0"/>
              <a:t>živočichy – lín obecný</a:t>
            </a:r>
            <a:endParaRPr lang="cs-CZ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sz="1400" b="1" dirty="0"/>
              <a:t>d</a:t>
            </a:r>
            <a:r>
              <a:rPr lang="cs-CZ" sz="1400" b="1" dirty="0" smtClean="0"/>
              <a:t>ravé </a:t>
            </a:r>
            <a:r>
              <a:rPr lang="cs-CZ" sz="1400" dirty="0" smtClean="0"/>
              <a:t>- </a:t>
            </a:r>
            <a:r>
              <a:rPr lang="cs-CZ" sz="1400" dirty="0"/>
              <a:t>loví jiné </a:t>
            </a:r>
            <a:r>
              <a:rPr lang="cs-CZ" sz="1400" dirty="0" smtClean="0"/>
              <a:t>ryby - štika</a:t>
            </a:r>
            <a:endParaRPr lang="cs-CZ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sz="1400" b="1" dirty="0" err="1"/>
              <a:t>b</a:t>
            </a:r>
            <a:r>
              <a:rPr lang="cs-CZ" sz="1400" b="1" dirty="0" err="1" smtClean="0"/>
              <a:t>entofágní</a:t>
            </a:r>
            <a:r>
              <a:rPr lang="cs-CZ" sz="1400" b="1" dirty="0" smtClean="0"/>
              <a:t> </a:t>
            </a:r>
            <a:r>
              <a:rPr lang="cs-CZ" sz="1400" dirty="0" smtClean="0"/>
              <a:t>-  </a:t>
            </a:r>
            <a:r>
              <a:rPr lang="cs-CZ" sz="1400" dirty="0"/>
              <a:t>potravu </a:t>
            </a:r>
            <a:r>
              <a:rPr lang="cs-CZ" sz="1400" dirty="0" smtClean="0"/>
              <a:t>hledají na dně - kapr</a:t>
            </a:r>
            <a:endParaRPr lang="cs-CZ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sz="1400" b="1" dirty="0" err="1" smtClean="0"/>
              <a:t>planktonofágní</a:t>
            </a:r>
            <a:r>
              <a:rPr lang="cs-CZ" sz="1400" b="1" dirty="0" smtClean="0"/>
              <a:t> </a:t>
            </a:r>
            <a:r>
              <a:rPr lang="cs-CZ" sz="1400" dirty="0" smtClean="0"/>
              <a:t>- </a:t>
            </a:r>
            <a:r>
              <a:rPr lang="cs-CZ" sz="1400" dirty="0"/>
              <a:t>živí se </a:t>
            </a:r>
            <a:r>
              <a:rPr lang="cs-CZ" sz="1400" dirty="0" smtClean="0"/>
              <a:t>planktonem – </a:t>
            </a:r>
            <a:r>
              <a:rPr lang="cs-CZ" sz="1400" dirty="0" err="1" smtClean="0"/>
              <a:t>tolstolobik</a:t>
            </a:r>
            <a:r>
              <a:rPr lang="cs-CZ" sz="1400" dirty="0" smtClean="0"/>
              <a:t> bílý</a:t>
            </a:r>
            <a:endParaRPr lang="cs-CZ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sz="1400" b="1" dirty="0" err="1"/>
              <a:t>m</a:t>
            </a:r>
            <a:r>
              <a:rPr lang="cs-CZ" sz="1400" b="1" dirty="0" err="1" smtClean="0"/>
              <a:t>adreporofágní</a:t>
            </a:r>
            <a:r>
              <a:rPr lang="cs-CZ" sz="1400" b="1" dirty="0" smtClean="0"/>
              <a:t> </a:t>
            </a:r>
            <a:r>
              <a:rPr lang="cs-CZ" sz="1400" dirty="0" smtClean="0"/>
              <a:t>- </a:t>
            </a:r>
            <a:r>
              <a:rPr lang="cs-CZ" sz="1400" dirty="0"/>
              <a:t>loví korály a ostnokožce </a:t>
            </a:r>
            <a:r>
              <a:rPr lang="cs-CZ" sz="1400" dirty="0" smtClean="0"/>
              <a:t>- čtverzubci</a:t>
            </a:r>
            <a:endParaRPr lang="cs-CZ" sz="1400" dirty="0"/>
          </a:p>
          <a:p>
            <a:pPr marL="285750" indent="-285750">
              <a:buFont typeface="Arial" pitchFamily="34" charset="0"/>
              <a:buChar char="•"/>
            </a:pPr>
            <a:endParaRPr lang="cs-CZ" b="1" dirty="0" smtClean="0"/>
          </a:p>
          <a:p>
            <a:pPr marL="285750" indent="-285750">
              <a:buFont typeface="Arial" pitchFamily="34" charset="0"/>
              <a:buChar char="•"/>
            </a:pPr>
            <a:endParaRPr lang="cs-CZ" b="1" dirty="0" smtClean="0"/>
          </a:p>
          <a:p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349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2"/>
          <p:cNvSpPr txBox="1">
            <a:spLocks/>
          </p:cNvSpPr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dirty="0" smtClean="0">
                <a:solidFill>
                  <a:schemeClr val="bg1"/>
                </a:solidFill>
              </a:rPr>
              <a:t>OPAKOVÁNÍ RYB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764704"/>
            <a:ext cx="9144000" cy="1440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1043608" y="1268760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1151620" y="1340768"/>
            <a:ext cx="6840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Nakresli cykloidní a </a:t>
            </a:r>
            <a:r>
              <a:rPr lang="cs-CZ" sz="1400" dirty="0" err="1" smtClean="0"/>
              <a:t>ktenoidní</a:t>
            </a:r>
            <a:r>
              <a:rPr lang="cs-CZ" sz="1400" dirty="0" smtClean="0"/>
              <a:t> šupinu.</a:t>
            </a:r>
            <a:endParaRPr lang="cs-CZ" sz="1400" dirty="0"/>
          </a:p>
        </p:txBody>
      </p:sp>
      <p:sp>
        <p:nvSpPr>
          <p:cNvPr id="7" name="Výbuch 1 6"/>
          <p:cNvSpPr/>
          <p:nvPr/>
        </p:nvSpPr>
        <p:spPr>
          <a:xfrm>
            <a:off x="539552" y="1268760"/>
            <a:ext cx="439563" cy="504056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1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21396"/>
            <a:ext cx="1512168" cy="855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5347585" y="1149556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c</a:t>
            </a:r>
            <a:r>
              <a:rPr lang="cs-CZ" sz="1200" dirty="0" smtClean="0"/>
              <a:t>ykloidní       </a:t>
            </a:r>
            <a:r>
              <a:rPr lang="cs-CZ" sz="1200" dirty="0" err="1" smtClean="0"/>
              <a:t>ktenoidní</a:t>
            </a:r>
            <a:endParaRPr lang="cs-CZ" sz="1200" dirty="0"/>
          </a:p>
        </p:txBody>
      </p:sp>
      <p:sp>
        <p:nvSpPr>
          <p:cNvPr id="10" name="Výbuch 1 9"/>
          <p:cNvSpPr/>
          <p:nvPr/>
        </p:nvSpPr>
        <p:spPr>
          <a:xfrm>
            <a:off x="539552" y="1789591"/>
            <a:ext cx="401167" cy="487281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2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259632" y="1849134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Popiš krevní oběh u ryb.</a:t>
            </a:r>
            <a:endParaRPr lang="cs-CZ" sz="14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259632" y="2156911"/>
            <a:ext cx="62646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Srdce je tvořeno jednou síní a jednou komorou.  Z komory jde krev do žaber, kde se okysličí a odtud jde  do celého těla. Odkysličená krev jde přes žilný splav do srdeční síně. V srdci je krev odkysličená. Červené krvinky jsou velké, oválné a mají jádro.</a:t>
            </a:r>
            <a:endParaRPr lang="cs-CZ" sz="1400" dirty="0"/>
          </a:p>
        </p:txBody>
      </p:sp>
      <p:sp>
        <p:nvSpPr>
          <p:cNvPr id="14" name="Výbuch 1 13"/>
          <p:cNvSpPr/>
          <p:nvPr/>
        </p:nvSpPr>
        <p:spPr>
          <a:xfrm>
            <a:off x="539552" y="2636912"/>
            <a:ext cx="473841" cy="503466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3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259632" y="2895575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Jak se nazývají kostěná víčka kryjící žábry?</a:t>
            </a:r>
            <a:endParaRPr lang="cs-CZ" sz="14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716016" y="2924944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skřele</a:t>
            </a:r>
            <a:endParaRPr lang="cs-CZ" sz="1400" dirty="0"/>
          </a:p>
        </p:txBody>
      </p:sp>
      <p:sp>
        <p:nvSpPr>
          <p:cNvPr id="17" name="Výbuch 1 16"/>
          <p:cNvSpPr/>
          <p:nvPr/>
        </p:nvSpPr>
        <p:spPr>
          <a:xfrm>
            <a:off x="539552" y="3140968"/>
            <a:ext cx="432048" cy="576064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4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8" name="Výbuch 1 17"/>
          <p:cNvSpPr/>
          <p:nvPr/>
        </p:nvSpPr>
        <p:spPr>
          <a:xfrm>
            <a:off x="539552" y="3717032"/>
            <a:ext cx="432048" cy="576064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5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9" name="Výbuch 1 18"/>
          <p:cNvSpPr/>
          <p:nvPr/>
        </p:nvSpPr>
        <p:spPr>
          <a:xfrm>
            <a:off x="539552" y="4293096"/>
            <a:ext cx="432048" cy="576064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6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0" name="Výbuch 1 19"/>
          <p:cNvSpPr/>
          <p:nvPr/>
        </p:nvSpPr>
        <p:spPr>
          <a:xfrm>
            <a:off x="539552" y="4941168"/>
            <a:ext cx="432048" cy="576064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7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1" name="Výbuch 1 20"/>
          <p:cNvSpPr/>
          <p:nvPr/>
        </p:nvSpPr>
        <p:spPr>
          <a:xfrm>
            <a:off x="611560" y="5589240"/>
            <a:ext cx="432048" cy="576064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8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Výbuch 1 21"/>
          <p:cNvSpPr/>
          <p:nvPr/>
        </p:nvSpPr>
        <p:spPr>
          <a:xfrm>
            <a:off x="611560" y="6165304"/>
            <a:ext cx="432048" cy="576064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1259632" y="3429000"/>
            <a:ext cx="4968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Jak se jmenuje orgán spojující plynový měchýř s vnitřním uchem ?</a:t>
            </a:r>
            <a:endParaRPr lang="cs-CZ" sz="14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6192180" y="3429000"/>
            <a:ext cx="1980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Weberův orgán</a:t>
            </a:r>
            <a:endParaRPr lang="cs-CZ" sz="14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259632" y="3789040"/>
            <a:ext cx="5688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Co jsou to </a:t>
            </a:r>
            <a:r>
              <a:rPr lang="cs-CZ" sz="1400" dirty="0" err="1" smtClean="0"/>
              <a:t>myosepta</a:t>
            </a:r>
            <a:r>
              <a:rPr lang="cs-CZ" sz="1400" dirty="0" smtClean="0"/>
              <a:t> a </a:t>
            </a:r>
            <a:r>
              <a:rPr lang="cs-CZ" sz="1400" dirty="0" err="1" smtClean="0"/>
              <a:t>myomery</a:t>
            </a:r>
            <a:r>
              <a:rPr lang="cs-CZ" sz="1400" dirty="0" smtClean="0"/>
              <a:t>?</a:t>
            </a:r>
            <a:endParaRPr lang="cs-CZ" sz="14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067944" y="3789040"/>
            <a:ext cx="4608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Vazivové přepážky ve svalu a jeho jednotlivé segmenty.</a:t>
            </a:r>
            <a:endParaRPr lang="cs-CZ" sz="14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259632" y="4293096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Uveďte příklad živorodé ryby.</a:t>
            </a:r>
            <a:endParaRPr lang="cs-CZ" sz="1400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3851920" y="4293096"/>
            <a:ext cx="3871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 smtClean="0"/>
              <a:t>Latimerie</a:t>
            </a:r>
            <a:r>
              <a:rPr lang="cs-CZ" sz="1400" dirty="0" smtClean="0"/>
              <a:t> podivná</a:t>
            </a:r>
            <a:endParaRPr lang="cs-CZ" sz="1400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331640" y="4941168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Charakterizujte chrupavčité ryby</a:t>
            </a:r>
            <a:endParaRPr lang="cs-CZ" sz="1400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1259632" y="5517232"/>
            <a:ext cx="4528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U kterých ryb se setkáváme s letním spánkem ?</a:t>
            </a:r>
            <a:endParaRPr lang="cs-CZ" sz="14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305999" y="6093296"/>
            <a:ext cx="4176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Charakterizujte stručně cejnové pásmo.</a:t>
            </a:r>
            <a:endParaRPr lang="cs-CZ" sz="14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3923928" y="4869160"/>
            <a:ext cx="4464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c</a:t>
            </a:r>
            <a:r>
              <a:rPr lang="cs-CZ" sz="1400" dirty="0" smtClean="0"/>
              <a:t>hrupavčitá kostra, plakoidní a </a:t>
            </a:r>
            <a:r>
              <a:rPr lang="cs-CZ" sz="1400" dirty="0" err="1" smtClean="0"/>
              <a:t>ganoidní</a:t>
            </a:r>
            <a:r>
              <a:rPr lang="cs-CZ" sz="1400" dirty="0" smtClean="0"/>
              <a:t> šupiny, ústní otvor na spodní straně těla, </a:t>
            </a:r>
            <a:r>
              <a:rPr lang="cs-CZ" sz="1400" dirty="0" err="1" smtClean="0"/>
              <a:t>heterocerkní</a:t>
            </a:r>
            <a:r>
              <a:rPr lang="cs-CZ" sz="1400" dirty="0" smtClean="0"/>
              <a:t> ocasní ploutev, skřele, spirální řasa, kaviár</a:t>
            </a:r>
            <a:endParaRPr lang="cs-CZ" sz="1400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4932040" y="5517232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U ryb dvojdyšných.</a:t>
            </a:r>
            <a:endParaRPr lang="cs-CZ" sz="14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4524867" y="6060752"/>
            <a:ext cx="4386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 </a:t>
            </a:r>
            <a:r>
              <a:rPr lang="cs-CZ" sz="1400" dirty="0" smtClean="0"/>
              <a:t>dolním tok řek, </a:t>
            </a:r>
            <a:r>
              <a:rPr lang="cs-CZ" sz="1400" dirty="0"/>
              <a:t>pomalu tekoucí voda s bahnitým </a:t>
            </a:r>
            <a:r>
              <a:rPr lang="cs-CZ" sz="1400" dirty="0" smtClean="0"/>
              <a:t>dnem.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01348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  <p:bldP spid="12" grpId="0"/>
      <p:bldP spid="15" grpId="0"/>
      <p:bldP spid="16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403648" y="1844824"/>
            <a:ext cx="6120680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smtClean="0"/>
              <a:t>K rozvoji paryb dochází v období karbonu. </a:t>
            </a:r>
            <a:endParaRPr lang="cs-CZ" dirty="0"/>
          </a:p>
        </p:txBody>
      </p:sp>
      <p:sp>
        <p:nvSpPr>
          <p:cNvPr id="3" name="Šipka doprava 2">
            <a:hlinkClick r:id="rId2" action="ppaction://hlinksldjump"/>
          </p:cNvPr>
          <p:cNvSpPr/>
          <p:nvPr/>
        </p:nvSpPr>
        <p:spPr>
          <a:xfrm>
            <a:off x="6372200" y="24928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16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1224135"/>
          </a:xfrm>
          <a:solidFill>
            <a:schemeClr val="bg2"/>
          </a:solidFill>
          <a:ln>
            <a:solidFill>
              <a:schemeClr val="accent1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RYBY - OSTEICHTHYES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71600" y="1844824"/>
            <a:ext cx="7632848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smtClean="0"/>
              <a:t>Paryby mají torpédovitý nebo shora zploštělý tvar těla.</a:t>
            </a:r>
            <a:endParaRPr lang="cs-CZ" dirty="0"/>
          </a:p>
        </p:txBody>
      </p:sp>
      <p:sp>
        <p:nvSpPr>
          <p:cNvPr id="3" name="Šipka doprava 2">
            <a:hlinkClick r:id="rId2" action="ppaction://hlinksldjump"/>
          </p:cNvPr>
          <p:cNvSpPr/>
          <p:nvPr/>
        </p:nvSpPr>
        <p:spPr>
          <a:xfrm>
            <a:off x="6804248" y="270892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47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2564904"/>
            <a:ext cx="7416824" cy="369332"/>
          </a:xfrm>
          <a:prstGeom prst="rect">
            <a:avLst/>
          </a:prstGeom>
          <a:solidFill>
            <a:srgbClr val="FFC000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smtClean="0"/>
              <a:t>Paryby mají plakoidní šupiny</a:t>
            </a:r>
            <a:endParaRPr lang="cs-CZ" dirty="0"/>
          </a:p>
        </p:txBody>
      </p:sp>
      <p:sp>
        <p:nvSpPr>
          <p:cNvPr id="3" name="Šipka doprava 2">
            <a:hlinkClick r:id="rId2" action="ppaction://hlinksldjump"/>
          </p:cNvPr>
          <p:cNvSpPr/>
          <p:nvPr/>
        </p:nvSpPr>
        <p:spPr>
          <a:xfrm>
            <a:off x="5652120" y="31409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41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115616" y="2348880"/>
            <a:ext cx="6048672" cy="369332"/>
          </a:xfrm>
          <a:prstGeom prst="rect">
            <a:avLst/>
          </a:prstGeom>
          <a:solidFill>
            <a:srgbClr val="FFC000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smtClean="0"/>
              <a:t>Kostra paryb je chrupavčitá, lebka je celistvá.</a:t>
            </a:r>
            <a:endParaRPr lang="cs-CZ" dirty="0"/>
          </a:p>
        </p:txBody>
      </p:sp>
      <p:sp>
        <p:nvSpPr>
          <p:cNvPr id="3" name="Šipka doprava 2">
            <a:hlinkClick r:id="rId2" action="ppaction://hlinksldjump"/>
          </p:cNvPr>
          <p:cNvSpPr/>
          <p:nvPr/>
        </p:nvSpPr>
        <p:spPr>
          <a:xfrm>
            <a:off x="6372200" y="31409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37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89062" y="2066656"/>
            <a:ext cx="8208912" cy="3970318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r>
              <a:rPr lang="cs-CZ" sz="1200" dirty="0" smtClean="0"/>
              <a:t>obr. </a:t>
            </a:r>
            <a:r>
              <a:rPr lang="cs-CZ" sz="1200" dirty="0"/>
              <a:t>1</a:t>
            </a:r>
            <a:r>
              <a:rPr lang="cs-CZ" sz="1200" dirty="0" smtClean="0"/>
              <a:t>   </a:t>
            </a:r>
          </a:p>
          <a:p>
            <a:r>
              <a:rPr lang="cs-CZ" sz="1200" dirty="0"/>
              <a:t>o</a:t>
            </a:r>
            <a:r>
              <a:rPr lang="cs-CZ" sz="1200" dirty="0" smtClean="0"/>
              <a:t>brázek autora DUM</a:t>
            </a:r>
          </a:p>
          <a:p>
            <a:r>
              <a:rPr lang="cs-CZ" sz="1200" dirty="0"/>
              <a:t>o</a:t>
            </a:r>
            <a:r>
              <a:rPr lang="cs-CZ" sz="1200" dirty="0" smtClean="0"/>
              <a:t>br. 2</a:t>
            </a:r>
          </a:p>
          <a:p>
            <a:r>
              <a:rPr lang="cs-CZ" sz="1200" dirty="0" smtClean="0">
                <a:hlinkClick r:id="rId2"/>
              </a:rPr>
              <a:t>http</a:t>
            </a:r>
            <a:r>
              <a:rPr lang="cs-CZ" sz="1200" dirty="0">
                <a:hlinkClick r:id="rId2"/>
              </a:rPr>
              <a:t>://</a:t>
            </a:r>
            <a:r>
              <a:rPr lang="cs-CZ" sz="1200" dirty="0" smtClean="0">
                <a:hlinkClick r:id="rId2"/>
              </a:rPr>
              <a:t>commons.wikimedia.org/wiki/File%3AMusee_du_Leman_24.jpg</a:t>
            </a:r>
            <a:endParaRPr lang="cs-CZ" sz="1200" dirty="0" smtClean="0"/>
          </a:p>
          <a:p>
            <a:r>
              <a:rPr lang="cs-CZ" sz="1200" dirty="0"/>
              <a:t>o</a:t>
            </a:r>
            <a:r>
              <a:rPr lang="cs-CZ" sz="1200" dirty="0" smtClean="0"/>
              <a:t>br. 3</a:t>
            </a:r>
          </a:p>
          <a:p>
            <a:r>
              <a:rPr lang="cs-CZ" sz="1200" dirty="0" smtClean="0"/>
              <a:t>obrázek autora DUM </a:t>
            </a:r>
            <a:endParaRPr lang="cs-CZ" sz="1200" dirty="0" smtClean="0">
              <a:solidFill>
                <a:srgbClr val="FF0000"/>
              </a:solidFill>
            </a:endParaRPr>
          </a:p>
          <a:p>
            <a:r>
              <a:rPr lang="cs-CZ" sz="1200" dirty="0" smtClean="0"/>
              <a:t>obr. 4</a:t>
            </a:r>
          </a:p>
          <a:p>
            <a:r>
              <a:rPr lang="cs-CZ" sz="1200" dirty="0"/>
              <a:t>obrázek autora DUM </a:t>
            </a:r>
            <a:endParaRPr lang="cs-CZ" sz="1200" dirty="0" smtClean="0"/>
          </a:p>
          <a:p>
            <a:r>
              <a:rPr lang="cs-CZ" sz="1200" dirty="0" smtClean="0"/>
              <a:t>obr. </a:t>
            </a:r>
            <a:r>
              <a:rPr lang="cs-CZ" sz="1200" dirty="0"/>
              <a:t>5</a:t>
            </a:r>
            <a:endParaRPr lang="cs-CZ" sz="1200" dirty="0" smtClean="0"/>
          </a:p>
          <a:p>
            <a:r>
              <a:rPr lang="cs-CZ" sz="1200" dirty="0"/>
              <a:t>[cit.2013-10-06]. Dostupný pod licencí </a:t>
            </a:r>
            <a:r>
              <a:rPr lang="cs-CZ" sz="1200" dirty="0" err="1"/>
              <a:t>Wikimedia</a:t>
            </a:r>
            <a:r>
              <a:rPr lang="cs-CZ" sz="1200" dirty="0"/>
              <a:t> </a:t>
            </a:r>
            <a:r>
              <a:rPr lang="cs-CZ" sz="1200" dirty="0" err="1"/>
              <a:t>Commons</a:t>
            </a:r>
            <a:r>
              <a:rPr lang="cs-CZ" sz="1200" dirty="0"/>
              <a:t> na WWW</a:t>
            </a:r>
            <a:r>
              <a:rPr lang="cs-CZ" sz="1200" dirty="0" smtClean="0"/>
              <a:t>:</a:t>
            </a:r>
          </a:p>
          <a:p>
            <a:r>
              <a:rPr lang="cs-CZ" sz="1200" dirty="0">
                <a:hlinkClick r:id="rId3"/>
              </a:rPr>
              <a:t>http://cs.wikipedia.org/wiki/Soubor:Australian-Lungfish.jpg </a:t>
            </a:r>
            <a:endParaRPr lang="cs-CZ" sz="1200" dirty="0" smtClean="0"/>
          </a:p>
          <a:p>
            <a:r>
              <a:rPr lang="cs-CZ" sz="1200" dirty="0" smtClean="0"/>
              <a:t>obr. 6</a:t>
            </a:r>
          </a:p>
          <a:p>
            <a:r>
              <a:rPr lang="cs-CZ" sz="1200" dirty="0"/>
              <a:t>[cit.2013-10-06]. Dostupný pod licencí </a:t>
            </a:r>
            <a:r>
              <a:rPr lang="cs-CZ" sz="1200" dirty="0" err="1"/>
              <a:t>Wikimedia</a:t>
            </a:r>
            <a:r>
              <a:rPr lang="cs-CZ" sz="1200" dirty="0"/>
              <a:t> </a:t>
            </a:r>
            <a:r>
              <a:rPr lang="cs-CZ" sz="1200" dirty="0" err="1"/>
              <a:t>Commons</a:t>
            </a:r>
            <a:r>
              <a:rPr lang="cs-CZ" sz="1200" dirty="0"/>
              <a:t> na WWW</a:t>
            </a:r>
            <a:r>
              <a:rPr lang="cs-CZ" sz="1200" dirty="0" smtClean="0"/>
              <a:t>:</a:t>
            </a:r>
          </a:p>
          <a:p>
            <a:r>
              <a:rPr lang="cs-CZ" sz="1200" dirty="0" smtClean="0"/>
              <a:t> </a:t>
            </a:r>
            <a:r>
              <a:rPr lang="cs-CZ" sz="1200" dirty="0">
                <a:hlinkClick r:id="rId4"/>
              </a:rPr>
              <a:t>http://cs.wikipedia.org/wiki/Soubor:Latimeria_chalumnae01.jpg</a:t>
            </a:r>
            <a:endParaRPr lang="cs-CZ" sz="1200" dirty="0"/>
          </a:p>
          <a:p>
            <a:r>
              <a:rPr lang="cs-CZ" sz="1200" dirty="0" smtClean="0"/>
              <a:t>Obr. 7</a:t>
            </a:r>
          </a:p>
          <a:p>
            <a:r>
              <a:rPr lang="cs-CZ" sz="1200" dirty="0"/>
              <a:t>[cit.2013-10-06]. Dostupný pod licencí </a:t>
            </a:r>
            <a:r>
              <a:rPr lang="cs-CZ" sz="1200" dirty="0" err="1"/>
              <a:t>Wikimedia</a:t>
            </a:r>
            <a:r>
              <a:rPr lang="cs-CZ" sz="1200" dirty="0"/>
              <a:t> </a:t>
            </a:r>
            <a:r>
              <a:rPr lang="cs-CZ" sz="1200" dirty="0" err="1"/>
              <a:t>Commons</a:t>
            </a:r>
            <a:r>
              <a:rPr lang="cs-CZ" sz="1200" dirty="0"/>
              <a:t> na WWW</a:t>
            </a:r>
            <a:r>
              <a:rPr lang="cs-CZ" sz="1200" dirty="0" smtClean="0"/>
              <a:t>:</a:t>
            </a:r>
          </a:p>
          <a:p>
            <a:r>
              <a:rPr lang="cs-CZ" sz="1200" dirty="0" smtClean="0">
                <a:hlinkClick r:id="rId5"/>
              </a:rPr>
              <a:t>http</a:t>
            </a:r>
            <a:r>
              <a:rPr lang="cs-CZ" sz="1200" dirty="0">
                <a:hlinkClick r:id="rId5"/>
              </a:rPr>
              <a:t>://</a:t>
            </a:r>
            <a:r>
              <a:rPr lang="cs-CZ" sz="1200" dirty="0" smtClean="0">
                <a:hlinkClick r:id="rId5"/>
              </a:rPr>
              <a:t>cs.wikipedia.org/wiki/Soubor:Polypterus_senegalus.jpg</a:t>
            </a:r>
            <a:r>
              <a:rPr lang="cs-CZ" sz="1200" dirty="0" smtClean="0"/>
              <a:t> </a:t>
            </a:r>
            <a:endParaRPr lang="cs-CZ" sz="1200" dirty="0"/>
          </a:p>
          <a:p>
            <a:r>
              <a:rPr lang="cs-CZ" sz="1200" dirty="0" smtClean="0"/>
              <a:t>Obr.8 </a:t>
            </a:r>
          </a:p>
          <a:p>
            <a:r>
              <a:rPr lang="cs-CZ" sz="1200" dirty="0" smtClean="0"/>
              <a:t>[cit.2013-10-06]. Dostupný pod licencí </a:t>
            </a:r>
            <a:r>
              <a:rPr lang="cs-CZ" sz="1200" dirty="0" err="1" smtClean="0"/>
              <a:t>Wikimedia</a:t>
            </a:r>
            <a:r>
              <a:rPr lang="cs-CZ" sz="1200" dirty="0" smtClean="0"/>
              <a:t> </a:t>
            </a:r>
            <a:r>
              <a:rPr lang="cs-CZ" sz="1200" dirty="0" err="1" smtClean="0"/>
              <a:t>Commons</a:t>
            </a:r>
            <a:r>
              <a:rPr lang="cs-CZ" sz="1200" dirty="0" smtClean="0"/>
              <a:t> na WWW:</a:t>
            </a:r>
          </a:p>
          <a:p>
            <a:r>
              <a:rPr lang="cs-CZ" sz="1200" dirty="0">
                <a:hlinkClick r:id="rId6"/>
              </a:rPr>
              <a:t>http://</a:t>
            </a:r>
            <a:r>
              <a:rPr lang="cs-CZ" sz="1200" dirty="0" smtClean="0">
                <a:hlinkClick r:id="rId6"/>
              </a:rPr>
              <a:t>cs.wikipedia.org/wiki/Soubor:Sturgeon.jpg</a:t>
            </a:r>
            <a:r>
              <a:rPr lang="cs-CZ" sz="1200" dirty="0" smtClean="0"/>
              <a:t> </a:t>
            </a:r>
            <a:endParaRPr lang="cs-CZ" sz="1200" dirty="0"/>
          </a:p>
          <a:p>
            <a:endParaRPr lang="cs-CZ" sz="1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389062" y="-14194"/>
            <a:ext cx="76422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b="1" dirty="0" smtClean="0">
              <a:solidFill>
                <a:srgbClr val="000000"/>
              </a:solidFill>
              <a:latin typeface="Arial - 20"/>
            </a:endParaRPr>
          </a:p>
          <a:p>
            <a:endParaRPr lang="pl-PL" b="1" dirty="0">
              <a:solidFill>
                <a:srgbClr val="000000"/>
              </a:solidFill>
              <a:latin typeface="Arial - 20"/>
            </a:endParaRPr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95536" y="40466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Seznam literatury a pramenů: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23528" y="692696"/>
            <a:ext cx="691924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400" dirty="0"/>
              <a:t>  PAPÁČEK, Miroslav. </a:t>
            </a:r>
            <a:r>
              <a:rPr lang="cs-CZ" sz="1400" i="1" dirty="0"/>
              <a:t>Zoologie</a:t>
            </a:r>
            <a:r>
              <a:rPr lang="cs-CZ" sz="1400" dirty="0"/>
              <a:t>. 1. vydání. Praha: </a:t>
            </a:r>
            <a:r>
              <a:rPr lang="cs-CZ" sz="1400" dirty="0" err="1"/>
              <a:t>Scientia</a:t>
            </a:r>
            <a:r>
              <a:rPr lang="cs-CZ" sz="1400" dirty="0"/>
              <a:t>, 1994.</a:t>
            </a:r>
          </a:p>
          <a:p>
            <a:r>
              <a:rPr lang="cs-CZ" sz="1400" dirty="0"/>
              <a:t>  DMITRIJEV, J. </a:t>
            </a:r>
            <a:r>
              <a:rPr lang="cs-CZ" sz="1400" i="1" dirty="0"/>
              <a:t>Ryby známé i neznámé, lovené i chráněné. </a:t>
            </a:r>
            <a:r>
              <a:rPr lang="cs-CZ" sz="1400" dirty="0"/>
              <a:t>Praha: Lidové nakladatelství, 1998</a:t>
            </a:r>
          </a:p>
          <a:p>
            <a:r>
              <a:rPr lang="cs-CZ" sz="1400" dirty="0"/>
              <a:t>  ALTMANN, A. a KUBÍKOVÁ, M. </a:t>
            </a:r>
            <a:r>
              <a:rPr lang="cs-CZ" sz="1400" i="1" dirty="0"/>
              <a:t>Biologický náčrtník: Zoologie</a:t>
            </a:r>
            <a:r>
              <a:rPr lang="cs-CZ" sz="1400" dirty="0"/>
              <a:t>. 1. vydání. Praha: SPN, 1976</a:t>
            </a:r>
            <a:r>
              <a:rPr lang="cs-CZ" sz="1400" i="1" dirty="0"/>
              <a:t>. </a:t>
            </a:r>
            <a:r>
              <a:rPr lang="cs-CZ" sz="1400" dirty="0"/>
              <a:t> 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 smtClean="0">
                <a:solidFill>
                  <a:srgbClr val="000000"/>
                </a:solidFill>
                <a:latin typeface="Arial - 16"/>
              </a:rPr>
              <a:t>                             Autor:</a:t>
            </a:r>
          </a:p>
          <a:p>
            <a:pPr algn="ctr"/>
            <a:r>
              <a:rPr lang="cs-CZ" dirty="0" smtClean="0">
                <a:solidFill>
                  <a:srgbClr val="000000"/>
                </a:solidFill>
                <a:latin typeface="Arial - 16"/>
              </a:rPr>
              <a:t>Mgr. Hana Chotovinská</a:t>
            </a:r>
          </a:p>
          <a:p>
            <a:pPr algn="ctr"/>
            <a:r>
              <a:rPr lang="cs-CZ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dirty="0" smtClean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dirty="0" err="1" smtClean="0">
                <a:solidFill>
                  <a:srgbClr val="000000"/>
                </a:solidFill>
                <a:latin typeface="Arial - 16"/>
              </a:rPr>
              <a:t>hchotovinska</a:t>
            </a:r>
            <a:r>
              <a:rPr lang="cs-CZ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dirty="0" smtClean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dirty="0" smtClean="0">
                <a:solidFill>
                  <a:srgbClr val="000000"/>
                </a:solidFill>
                <a:latin typeface="Arial - 16"/>
              </a:rPr>
              <a:t>červen 2013</a:t>
            </a:r>
            <a:endParaRPr lang="cs-CZ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cs-CZ" sz="2800" dirty="0" smtClean="0">
                <a:solidFill>
                  <a:schemeClr val="bg1"/>
                </a:solidFill>
              </a:rPr>
              <a:t>SYSTEMATICKÉ  ZAŘAZENÍ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547664" y="2427853"/>
            <a:ext cx="6480720" cy="25853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Kmen: </a:t>
            </a:r>
            <a:r>
              <a:rPr lang="cs-CZ" dirty="0" smtClean="0"/>
              <a:t>strunatci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Podkmen: </a:t>
            </a:r>
            <a:r>
              <a:rPr lang="cs-CZ" dirty="0" smtClean="0"/>
              <a:t>obratlovci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Třída: </a:t>
            </a:r>
            <a:r>
              <a:rPr lang="cs-CZ" dirty="0" smtClean="0"/>
              <a:t>ryby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Podtřída: </a:t>
            </a:r>
            <a:r>
              <a:rPr lang="cs-CZ" dirty="0" smtClean="0"/>
              <a:t>paprskoploutví</a:t>
            </a:r>
          </a:p>
          <a:p>
            <a:r>
              <a:rPr lang="cs-CZ" dirty="0"/>
              <a:t> </a:t>
            </a:r>
            <a:r>
              <a:rPr lang="cs-CZ" dirty="0" smtClean="0"/>
              <a:t>                 nadřád: chrupavčití</a:t>
            </a:r>
          </a:p>
          <a:p>
            <a:r>
              <a:rPr lang="cs-CZ" dirty="0"/>
              <a:t>	</a:t>
            </a:r>
            <a:r>
              <a:rPr lang="cs-CZ" dirty="0" smtClean="0"/>
              <a:t>nadřád: kostnatí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Podtřída: </a:t>
            </a:r>
            <a:r>
              <a:rPr lang="cs-CZ" dirty="0" err="1" smtClean="0"/>
              <a:t>nozdratí</a:t>
            </a:r>
            <a:endParaRPr lang="cs-CZ" dirty="0" smtClean="0"/>
          </a:p>
          <a:p>
            <a:r>
              <a:rPr lang="cs-CZ" dirty="0"/>
              <a:t> </a:t>
            </a:r>
            <a:r>
              <a:rPr lang="cs-CZ" dirty="0" smtClean="0"/>
              <a:t>                 nadřád: dvojdyšní</a:t>
            </a:r>
          </a:p>
          <a:p>
            <a:r>
              <a:rPr lang="cs-CZ" dirty="0"/>
              <a:t> </a:t>
            </a:r>
            <a:r>
              <a:rPr lang="cs-CZ" dirty="0" smtClean="0"/>
              <a:t>                 nadřád: lalokoploutví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0" y="764704"/>
            <a:ext cx="9144000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Zpracováno podle  učebnice : Papáček M. </a:t>
            </a:r>
            <a:r>
              <a:rPr lang="cs-CZ" i="1" dirty="0" smtClean="0"/>
              <a:t>Zoologie</a:t>
            </a:r>
            <a:endParaRPr lang="cs-CZ" i="1" dirty="0"/>
          </a:p>
        </p:txBody>
      </p:sp>
      <p:sp>
        <p:nvSpPr>
          <p:cNvPr id="2052" name="AutoShape 4" descr="http://www.google.cz/url?sa=i&amp;source=images&amp;cd=&amp;docid=N1T02B9pU9uOPM&amp;tbnid=l7yA1ZafW9jbLM:&amp;ved=0CAUQjBwwAA&amp;url=http%3A%2F%2F4.bp.blogspot.com%2F-2PT8ih0QrtI%2FTjLhQcunXLI%2FAAAAAAAAAAg%2FqlRuVsLu50E%2Fs1600%2FRybka.jpg&amp;ei=omGfUZDPCYO3hAeWz4CICg&amp;psig=AFQjCNG1xAvMfjQZm-tSkd2lAKLYqtXlbA&amp;ust=136948611421280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054" name="AutoShape 6" descr="http://www.google.cz/url?sa=i&amp;source=images&amp;cd=&amp;docid=N1T02B9pU9uOPM&amp;tbnid=l7yA1ZafW9jbLM:&amp;ved=0CAUQjBwwAA&amp;url=http%3A%2F%2F4.bp.blogspot.com%2F-2PT8ih0QrtI%2FTjLhQcunXLI%2FAAAAAAAAAAg%2FqlRuVsLu50E%2Fs1600%2FRybka.jpg&amp;ei=omGfUZDPCYO3hAeWz4CICg&amp;psig=AFQjCNG1xAvMfjQZm-tSkd2lAKLYqtXlbA&amp;ust=136948611421280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056" name="AutoShape 8" descr="http://www.google.cz/url?sa=i&amp;source=images&amp;cd=&amp;docid=N1T02B9pU9uOPM&amp;tbnid=l7yA1ZafW9jbLM:&amp;ved=0CAUQjBwwAA&amp;url=http%3A%2F%2F4.bp.blogspot.com%2F-2PT8ih0QrtI%2FTjLhQcunXLI%2FAAAAAAAAAAg%2FqlRuVsLu50E%2Fs1600%2FRybka.jpg&amp;ei=omGfUZDPCYO3hAeWz4CICg&amp;psig=AFQjCNG1xAvMfjQZm-tSkd2lAKLYqtXlbA&amp;ust=1369486114212805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08104" y="2432442"/>
            <a:ext cx="1598278" cy="24367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7452320" y="47251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Obr. 1</a:t>
            </a:r>
            <a:endParaRPr lang="cs-CZ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274042"/>
          </a:xfrm>
        </p:spPr>
        <p:txBody>
          <a:bodyPr>
            <a:normAutofit/>
          </a:bodyPr>
          <a:lstStyle/>
          <a:p>
            <a:pPr algn="l"/>
            <a:r>
              <a:rPr lang="cs-CZ" sz="1000" dirty="0" smtClean="0"/>
              <a:t>Kliknutím na otazníky zjistíš správnou odpověď</a:t>
            </a:r>
            <a:endParaRPr lang="cs-CZ" sz="1000" dirty="0"/>
          </a:p>
        </p:txBody>
      </p:sp>
      <p:pic>
        <p:nvPicPr>
          <p:cNvPr id="22530" name="Picture 2" descr="http://upload.wikimedia.org/wikipedia/commons/e/e2/Musee_du_Leman_24.jpg?uselang=c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340768"/>
            <a:ext cx="5544616" cy="3811696"/>
          </a:xfrm>
          <a:prstGeom prst="rect">
            <a:avLst/>
          </a:prstGeom>
          <a:noFill/>
        </p:spPr>
      </p:pic>
      <p:cxnSp>
        <p:nvCxnSpPr>
          <p:cNvPr id="7" name="Přímá spojovací šipka 6"/>
          <p:cNvCxnSpPr/>
          <p:nvPr/>
        </p:nvCxnSpPr>
        <p:spPr>
          <a:xfrm flipH="1">
            <a:off x="6300192" y="2132856"/>
            <a:ext cx="18722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šipka 8"/>
          <p:cNvCxnSpPr/>
          <p:nvPr/>
        </p:nvCxnSpPr>
        <p:spPr>
          <a:xfrm flipH="1" flipV="1">
            <a:off x="6012160" y="3140968"/>
            <a:ext cx="2160240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šipka 10"/>
          <p:cNvCxnSpPr/>
          <p:nvPr/>
        </p:nvCxnSpPr>
        <p:spPr>
          <a:xfrm flipV="1">
            <a:off x="5004048" y="4005064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šipka 12"/>
          <p:cNvCxnSpPr/>
          <p:nvPr/>
        </p:nvCxnSpPr>
        <p:spPr>
          <a:xfrm flipV="1">
            <a:off x="3851920" y="3789040"/>
            <a:ext cx="432048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šipka 14"/>
          <p:cNvCxnSpPr>
            <a:stCxn id="30" idx="0"/>
          </p:cNvCxnSpPr>
          <p:nvPr/>
        </p:nvCxnSpPr>
        <p:spPr>
          <a:xfrm>
            <a:off x="4046984" y="836712"/>
            <a:ext cx="38100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ovací šipka 16"/>
          <p:cNvCxnSpPr/>
          <p:nvPr/>
        </p:nvCxnSpPr>
        <p:spPr>
          <a:xfrm flipH="1">
            <a:off x="5076056" y="1052736"/>
            <a:ext cx="504056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ovací šipka 18"/>
          <p:cNvCxnSpPr/>
          <p:nvPr/>
        </p:nvCxnSpPr>
        <p:spPr>
          <a:xfrm>
            <a:off x="755576" y="3573016"/>
            <a:ext cx="244827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ovéPole 23"/>
          <p:cNvSpPr txBox="1"/>
          <p:nvPr/>
        </p:nvSpPr>
        <p:spPr>
          <a:xfrm>
            <a:off x="467544" y="3356992"/>
            <a:ext cx="28803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/>
              <a:t>1</a:t>
            </a:r>
          </a:p>
        </p:txBody>
      </p:sp>
      <p:sp>
        <p:nvSpPr>
          <p:cNvPr id="26" name="TextovéPole 25"/>
          <p:cNvSpPr txBox="1"/>
          <p:nvPr/>
        </p:nvSpPr>
        <p:spPr>
          <a:xfrm>
            <a:off x="4932040" y="5301208"/>
            <a:ext cx="28803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smtClean="0"/>
              <a:t>6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8172400" y="4653136"/>
            <a:ext cx="28803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smtClean="0"/>
              <a:t>7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8172400" y="1916832"/>
            <a:ext cx="28803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/>
              <a:t>4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5436096" y="868070"/>
            <a:ext cx="28803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/>
              <a:t>3</a:t>
            </a:r>
          </a:p>
        </p:txBody>
      </p:sp>
      <p:sp>
        <p:nvSpPr>
          <p:cNvPr id="30" name="TextovéPole 29"/>
          <p:cNvSpPr txBox="1"/>
          <p:nvPr/>
        </p:nvSpPr>
        <p:spPr>
          <a:xfrm>
            <a:off x="3923928" y="836712"/>
            <a:ext cx="24611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3779912" y="5301208"/>
            <a:ext cx="288032" cy="3777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cs-CZ" dirty="0"/>
          </a:p>
        </p:txBody>
      </p:sp>
      <p:sp>
        <p:nvSpPr>
          <p:cNvPr id="36" name="Obdélník 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MORFOLOGIE RYB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7" name="Obdélník 36"/>
          <p:cNvSpPr/>
          <p:nvPr/>
        </p:nvSpPr>
        <p:spPr>
          <a:xfrm>
            <a:off x="0" y="476671"/>
            <a:ext cx="9144000" cy="20063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TextovéPole 37"/>
          <p:cNvSpPr txBox="1"/>
          <p:nvPr/>
        </p:nvSpPr>
        <p:spPr>
          <a:xfrm>
            <a:off x="107504" y="446475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b="1" dirty="0" smtClean="0">
                <a:solidFill>
                  <a:schemeClr val="tx2">
                    <a:lumMod val="75000"/>
                  </a:schemeClr>
                </a:solidFill>
              </a:rPr>
              <a:t>(INFORMACE K JEDNOTLIVÝM ŠIPKÁM NABÍHAJÍ  VŽDY PO KLIKNUTÍ POSTUPNĚ)</a:t>
            </a:r>
            <a:endParaRPr lang="cs-CZ" sz="1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95536" y="3717032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nozdry</a:t>
            </a:r>
            <a:endParaRPr lang="cs-CZ" sz="1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4237484" y="951111"/>
            <a:ext cx="12512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h</a:t>
            </a:r>
            <a:r>
              <a:rPr lang="cs-CZ" sz="1200" dirty="0" smtClean="0"/>
              <a:t>řbetní ploutev</a:t>
            </a:r>
            <a:endParaRPr lang="cs-CZ" sz="12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5724128" y="951111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p</a:t>
            </a:r>
            <a:r>
              <a:rPr lang="cs-CZ" sz="1200" dirty="0" smtClean="0"/>
              <a:t>ostranní čára</a:t>
            </a:r>
            <a:endParaRPr lang="cs-CZ" sz="1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7524328" y="2286164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o</a:t>
            </a:r>
            <a:r>
              <a:rPr lang="cs-CZ" sz="1200" dirty="0" smtClean="0"/>
              <a:t>casní ploutev</a:t>
            </a:r>
            <a:endParaRPr lang="cs-CZ" sz="12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3203848" y="5678924"/>
            <a:ext cx="1529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p</a:t>
            </a:r>
            <a:r>
              <a:rPr lang="cs-CZ" sz="1200" dirty="0" smtClean="0"/>
              <a:t>rsní ploutev</a:t>
            </a:r>
            <a:endParaRPr lang="cs-CZ" sz="1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733764" y="5678924"/>
            <a:ext cx="1566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b</a:t>
            </a:r>
            <a:r>
              <a:rPr lang="cs-CZ" sz="1200" dirty="0" smtClean="0"/>
              <a:t>řišní ploutev</a:t>
            </a:r>
            <a:endParaRPr lang="cs-CZ" sz="12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812360" y="5085184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ř</a:t>
            </a:r>
            <a:r>
              <a:rPr lang="cs-CZ" sz="1200" dirty="0" smtClean="0"/>
              <a:t>itní ploutev</a:t>
            </a:r>
            <a:endParaRPr lang="cs-CZ" sz="12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6588224" y="5223683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Obr. </a:t>
            </a:r>
            <a:r>
              <a:rPr lang="cs-CZ" sz="1000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0" grpId="0"/>
      <p:bldP spid="12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cs-CZ" sz="2800" dirty="0" smtClean="0">
                <a:solidFill>
                  <a:schemeClr val="bg1"/>
                </a:solidFill>
              </a:rPr>
              <a:t>ÚVODNÍ CHARAKTERISTIKA  RYB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354" y="836712"/>
            <a:ext cx="9144000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374224" y="1124744"/>
            <a:ext cx="83529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Druhově nejbohatší třída obratlovců, jejíž zástupci žijí ve sladkých i slaných vodách.</a:t>
            </a:r>
          </a:p>
          <a:p>
            <a:endParaRPr lang="cs-CZ" sz="1200" dirty="0"/>
          </a:p>
          <a:p>
            <a:r>
              <a:rPr lang="cs-CZ" sz="1200" i="1" u="sng" dirty="0"/>
              <a:t>V další charakteristice ukažte rozdílné či shodné znaky s parybami.</a:t>
            </a:r>
          </a:p>
          <a:p>
            <a:endParaRPr lang="cs-CZ" sz="1200" dirty="0" smtClean="0"/>
          </a:p>
          <a:p>
            <a:r>
              <a:rPr lang="cs-CZ" sz="1200" dirty="0" smtClean="0"/>
              <a:t> K jejich rozvoji dochází v období mladších prvohor. </a:t>
            </a:r>
          </a:p>
          <a:p>
            <a:r>
              <a:rPr lang="cs-CZ" sz="1200" dirty="0" smtClean="0"/>
              <a:t>           paryby</a:t>
            </a:r>
            <a:endParaRPr lang="cs-CZ" sz="1200" dirty="0"/>
          </a:p>
          <a:p>
            <a:endParaRPr lang="cs-CZ" sz="1200" dirty="0" smtClean="0"/>
          </a:p>
          <a:p>
            <a:r>
              <a:rPr lang="cs-CZ" sz="1200" dirty="0" smtClean="0"/>
              <a:t>Ryby mají hydrodynamický tvar těla – vřetenovitý nebo ze stran zploštělý.</a:t>
            </a:r>
          </a:p>
          <a:p>
            <a:r>
              <a:rPr lang="cs-CZ" sz="1200" dirty="0"/>
              <a:t> </a:t>
            </a:r>
            <a:r>
              <a:rPr lang="cs-CZ" sz="1200" dirty="0" smtClean="0"/>
              <a:t>           paryby  </a:t>
            </a:r>
          </a:p>
          <a:p>
            <a:endParaRPr lang="cs-CZ" sz="1200" dirty="0"/>
          </a:p>
          <a:p>
            <a:r>
              <a:rPr lang="cs-CZ" sz="1200" dirty="0" smtClean="0"/>
              <a:t>Kůže obsahuje hlenové a pigmentové buňky. Povrch kůže kryjí kostěné šupiny, které rostou s růstem ryby. Podle šupin můžeme také určit stáří ryby. Šupiny rozděluje na cykloidní, </a:t>
            </a:r>
            <a:r>
              <a:rPr lang="cs-CZ" sz="1200" dirty="0" err="1" smtClean="0"/>
              <a:t>ktenoidní</a:t>
            </a:r>
            <a:r>
              <a:rPr lang="cs-CZ" sz="1200" dirty="0" smtClean="0"/>
              <a:t>, které se překrývají a </a:t>
            </a:r>
            <a:r>
              <a:rPr lang="cs-CZ" sz="1200" dirty="0" err="1" smtClean="0"/>
              <a:t>ganoidní</a:t>
            </a:r>
            <a:r>
              <a:rPr lang="cs-CZ" sz="1200" dirty="0" smtClean="0"/>
              <a:t> – nepřekrývají se.</a:t>
            </a:r>
          </a:p>
          <a:p>
            <a:endParaRPr lang="cs-CZ" sz="1400" dirty="0" smtClean="0"/>
          </a:p>
          <a:p>
            <a:endParaRPr lang="cs-CZ" sz="1400" dirty="0"/>
          </a:p>
          <a:p>
            <a:endParaRPr lang="cs-CZ" sz="1400" dirty="0" smtClean="0"/>
          </a:p>
          <a:p>
            <a:endParaRPr lang="cs-CZ" sz="1400" dirty="0"/>
          </a:p>
        </p:txBody>
      </p:sp>
      <p:sp>
        <p:nvSpPr>
          <p:cNvPr id="9" name="Výbuch 1 8"/>
          <p:cNvSpPr/>
          <p:nvPr/>
        </p:nvSpPr>
        <p:spPr>
          <a:xfrm>
            <a:off x="467544" y="2636912"/>
            <a:ext cx="360040" cy="360040"/>
          </a:xfrm>
          <a:prstGeom prst="irregularSeal1">
            <a:avLst/>
          </a:prstGeom>
          <a:solidFill>
            <a:srgbClr val="FFC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Výbuch 1 9"/>
          <p:cNvSpPr/>
          <p:nvPr/>
        </p:nvSpPr>
        <p:spPr>
          <a:xfrm>
            <a:off x="467544" y="2060848"/>
            <a:ext cx="360040" cy="360040"/>
          </a:xfrm>
          <a:prstGeom prst="irregularSeal1">
            <a:avLst/>
          </a:prstGeom>
          <a:solidFill>
            <a:srgbClr val="FFC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chemeClr val="tx1"/>
                </a:solidFill>
                <a:hlinkClick r:id="rId3" action="ppaction://hlinksldjump"/>
              </a:rPr>
              <a:t>?</a:t>
            </a:r>
            <a:endParaRPr lang="cs-CZ" sz="1200" b="1" dirty="0">
              <a:solidFill>
                <a:schemeClr val="tx1"/>
              </a:solidFill>
            </a:endParaRPr>
          </a:p>
        </p:txBody>
      </p:sp>
      <p:sp>
        <p:nvSpPr>
          <p:cNvPr id="8" name="TextovéPole 7">
            <a:hlinkClick r:id="rId4" action="ppaction://hlinksldjump"/>
          </p:cNvPr>
          <p:cNvSpPr txBox="1"/>
          <p:nvPr/>
        </p:nvSpPr>
        <p:spPr>
          <a:xfrm>
            <a:off x="539552" y="2647945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>
                <a:hlinkClick r:id="rId4" action="ppaction://hlinksldjump"/>
              </a:rPr>
              <a:t>?</a:t>
            </a:r>
            <a:endParaRPr lang="cs-CZ" sz="12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115616" y="4119463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c</a:t>
            </a:r>
            <a:r>
              <a:rPr lang="cs-CZ" sz="1200" dirty="0" smtClean="0"/>
              <a:t>ykloidní           </a:t>
            </a:r>
            <a:r>
              <a:rPr lang="cs-CZ" sz="1200" dirty="0" err="1" smtClean="0"/>
              <a:t>ktenoidní</a:t>
            </a:r>
            <a:endParaRPr lang="cs-CZ" sz="1200" dirty="0" smtClean="0"/>
          </a:p>
          <a:p>
            <a:endParaRPr lang="cs-CZ" sz="1200" dirty="0"/>
          </a:p>
        </p:txBody>
      </p:sp>
      <p:sp>
        <p:nvSpPr>
          <p:cNvPr id="18" name="Výbuch 1 17">
            <a:hlinkClick r:id="rId5" action="ppaction://hlinksldjump"/>
          </p:cNvPr>
          <p:cNvSpPr/>
          <p:nvPr/>
        </p:nvSpPr>
        <p:spPr>
          <a:xfrm>
            <a:off x="467544" y="4437112"/>
            <a:ext cx="360040" cy="360040"/>
          </a:xfrm>
          <a:prstGeom prst="irregularSeal1">
            <a:avLst/>
          </a:prstGeom>
          <a:solidFill>
            <a:srgbClr val="FFC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chemeClr val="tx1"/>
                </a:solidFill>
              </a:rPr>
              <a:t>?</a:t>
            </a:r>
            <a:endParaRPr lang="cs-CZ" sz="1200" b="1" dirty="0">
              <a:solidFill>
                <a:schemeClr val="tx1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899592" y="4437112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paryby</a:t>
            </a:r>
            <a:endParaRPr lang="cs-CZ" sz="12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64332" y="4710663"/>
            <a:ext cx="7510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Kostra je u většiny zástupců kostěná, lebka je tvořená velkým počtem krycích kostí kožního původu. Po stranách lebky jsou skřele. U kaprovitých ryb požeráková kost (5. přeměněný žaberní oblouk) s požerákovými zuby. Kostěné paprsky vyztužují ploutve – párové (prsní a břišní) a nepárové (hřbetní, řitní a ocasní).  Prsní ploutve mají větší pohyblivost. U lososovitých ryb je mezi hřbetní a ocasní ploutví ploutev tuková, která není vyztužená paprsky. </a:t>
            </a:r>
          </a:p>
          <a:p>
            <a:r>
              <a:rPr lang="cs-CZ" sz="1200" dirty="0" smtClean="0"/>
              <a:t>Boční sval rozdělený </a:t>
            </a:r>
            <a:r>
              <a:rPr lang="cs-CZ" sz="1200" dirty="0" err="1" smtClean="0"/>
              <a:t>myosepta</a:t>
            </a:r>
            <a:r>
              <a:rPr lang="cs-CZ" sz="1200" dirty="0" smtClean="0"/>
              <a:t> (vazivové přepážky)na </a:t>
            </a:r>
            <a:r>
              <a:rPr lang="cs-CZ" sz="1200" dirty="0" err="1" smtClean="0"/>
              <a:t>myomery</a:t>
            </a:r>
            <a:r>
              <a:rPr lang="cs-CZ" sz="1200" dirty="0" smtClean="0"/>
              <a:t> (části, segmenty). Svalovina je prostoupena svalovými kůstkami.</a:t>
            </a:r>
            <a:endParaRPr lang="cs-CZ" sz="1200" dirty="0"/>
          </a:p>
        </p:txBody>
      </p:sp>
      <p:sp>
        <p:nvSpPr>
          <p:cNvPr id="21" name="Výbuch 1 20"/>
          <p:cNvSpPr/>
          <p:nvPr/>
        </p:nvSpPr>
        <p:spPr>
          <a:xfrm>
            <a:off x="467544" y="5949280"/>
            <a:ext cx="360040" cy="360040"/>
          </a:xfrm>
          <a:prstGeom prst="irregularSeal1">
            <a:avLst/>
          </a:prstGeom>
          <a:solidFill>
            <a:srgbClr val="FFC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b="1" dirty="0" smtClean="0">
                <a:solidFill>
                  <a:schemeClr val="tx1"/>
                </a:solidFill>
                <a:hlinkClick r:id="rId6" action="ppaction://hlinksldjump"/>
              </a:rPr>
              <a:t>?</a:t>
            </a:r>
            <a:endParaRPr lang="cs-CZ" sz="1200" b="1" dirty="0">
              <a:solidFill>
                <a:schemeClr val="tx1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899592" y="596031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paryby</a:t>
            </a:r>
            <a:endParaRPr lang="cs-CZ" sz="1200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07504" y="836712"/>
            <a:ext cx="42484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KLIKNUTÍM NA OTAZNÍK SE ZOBRAZÍ SPRÁVNÁ ODPOVĚĎ</a:t>
            </a:r>
            <a:endParaRPr lang="cs-CZ" sz="10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2843808" y="4215571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Obr. </a:t>
            </a:r>
            <a:r>
              <a:rPr lang="cs-CZ" sz="1000" dirty="0"/>
              <a:t>3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95636" y="3483182"/>
            <a:ext cx="1224136" cy="732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cs-CZ" sz="2800" dirty="0" smtClean="0">
                <a:solidFill>
                  <a:schemeClr val="bg1"/>
                </a:solidFill>
              </a:rPr>
              <a:t>ANATOMIE RYB - obrázek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79512" y="836712"/>
            <a:ext cx="9144000" cy="2880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Prohlédněte si pozorně uložení jednotlivých orgánů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7452320" y="558924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Obr. </a:t>
            </a:r>
            <a:r>
              <a:rPr lang="cs-CZ" sz="1000" dirty="0"/>
              <a:t>4</a:t>
            </a:r>
            <a:endParaRPr lang="cs-CZ" sz="1000" dirty="0" smtClean="0"/>
          </a:p>
          <a:p>
            <a:endParaRPr lang="cs-CZ" sz="10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04" y="1738087"/>
            <a:ext cx="6937248" cy="4087368"/>
          </a:xfrm>
          <a:prstGeom prst="rect">
            <a:avLst/>
          </a:prstGeom>
        </p:spPr>
      </p:pic>
      <p:cxnSp>
        <p:nvCxnSpPr>
          <p:cNvPr id="7" name="Přímá spojnice 6"/>
          <p:cNvCxnSpPr/>
          <p:nvPr/>
        </p:nvCxnSpPr>
        <p:spPr>
          <a:xfrm flipH="1" flipV="1">
            <a:off x="1187624" y="2708920"/>
            <a:ext cx="504056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 flipH="1">
            <a:off x="971600" y="4221088"/>
            <a:ext cx="864096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/>
        </p:nvCxnSpPr>
        <p:spPr>
          <a:xfrm>
            <a:off x="2267744" y="4437112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 flipV="1">
            <a:off x="3275856" y="2708920"/>
            <a:ext cx="2016224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14"/>
          <p:cNvCxnSpPr/>
          <p:nvPr/>
        </p:nvCxnSpPr>
        <p:spPr>
          <a:xfrm>
            <a:off x="3347864" y="4221088"/>
            <a:ext cx="72008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16"/>
          <p:cNvCxnSpPr/>
          <p:nvPr/>
        </p:nvCxnSpPr>
        <p:spPr>
          <a:xfrm>
            <a:off x="2771800" y="4365104"/>
            <a:ext cx="72008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18"/>
          <p:cNvCxnSpPr/>
          <p:nvPr/>
        </p:nvCxnSpPr>
        <p:spPr>
          <a:xfrm>
            <a:off x="3563888" y="3861048"/>
            <a:ext cx="2088232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20"/>
          <p:cNvCxnSpPr/>
          <p:nvPr/>
        </p:nvCxnSpPr>
        <p:spPr>
          <a:xfrm>
            <a:off x="3563888" y="4077072"/>
            <a:ext cx="1044116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22"/>
          <p:cNvCxnSpPr/>
          <p:nvPr/>
        </p:nvCxnSpPr>
        <p:spPr>
          <a:xfrm flipH="1" flipV="1">
            <a:off x="2483768" y="2348880"/>
            <a:ext cx="576064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ovéPole 23"/>
          <p:cNvSpPr txBox="1"/>
          <p:nvPr/>
        </p:nvSpPr>
        <p:spPr>
          <a:xfrm>
            <a:off x="1945648" y="5208294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srdce</a:t>
            </a:r>
            <a:endParaRPr lang="cs-CZ" sz="10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2483768" y="2204864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ledviny</a:t>
            </a:r>
            <a:endParaRPr lang="cs-CZ" sz="10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5276448" y="2502828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páteř</a:t>
            </a:r>
            <a:endParaRPr lang="cs-CZ" sz="10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990700" y="2494052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mozek</a:t>
            </a:r>
            <a:endParaRPr lang="cs-CZ" sz="1000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791580" y="5013176"/>
            <a:ext cx="612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žábry</a:t>
            </a:r>
            <a:endParaRPr lang="cs-CZ" sz="1000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2527955" y="5331405"/>
            <a:ext cx="1063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t</a:t>
            </a:r>
            <a:r>
              <a:rPr lang="cs-CZ" sz="1000" dirty="0" smtClean="0"/>
              <a:t>rávicí soustava</a:t>
            </a:r>
            <a:endParaRPr lang="cs-CZ" sz="1000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347864" y="5208293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játra</a:t>
            </a:r>
            <a:endParaRPr lang="cs-CZ" sz="10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4139952" y="5085184"/>
            <a:ext cx="14761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p</a:t>
            </a:r>
            <a:r>
              <a:rPr lang="cs-CZ" sz="1000" dirty="0" smtClean="0"/>
              <a:t>ohlavní žlázy</a:t>
            </a:r>
            <a:endParaRPr lang="cs-CZ" sz="1000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5580112" y="5013176"/>
            <a:ext cx="1296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p</a:t>
            </a:r>
            <a:r>
              <a:rPr lang="cs-CZ" sz="1000" dirty="0" smtClean="0"/>
              <a:t>lynový měchýř</a:t>
            </a:r>
            <a:endParaRPr lang="cs-CZ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cs-CZ" sz="2800" dirty="0" smtClean="0">
                <a:solidFill>
                  <a:schemeClr val="bg1"/>
                </a:solidFill>
              </a:rPr>
              <a:t>ANATOMIE RYB 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0" y="764704"/>
            <a:ext cx="9144000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>
                <a:solidFill>
                  <a:schemeClr val="accent1">
                    <a:lumMod val="75000"/>
                  </a:schemeClr>
                </a:solidFill>
              </a:rPr>
              <a:t>Porovnejte orgánové soustavy ryb s orgánovými soustavami paryb</a:t>
            </a:r>
            <a:endParaRPr lang="cs-CZ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56360" y="1412776"/>
            <a:ext cx="886816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Trávicí soustava </a:t>
            </a:r>
            <a:r>
              <a:rPr lang="cs-CZ" sz="1400" dirty="0" smtClean="0"/>
              <a:t>– ústní otvor umístěný podle způsobu příjmu potravy – tři základní typy úst  – koncová, spodní a horní.</a:t>
            </a:r>
          </a:p>
          <a:p>
            <a:r>
              <a:rPr lang="cs-CZ" sz="1400" dirty="0" smtClean="0"/>
              <a:t>                                 Zuby na čelistech, patře, stěnách dutiny ústní  i žaberních obloucích – opakovaná výměna.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Trávicí soustava má samostatný vývod (bahníci mají kloaku). Trávení napomáhá žluč produkována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játry. Slinivka břišní netvoří samostatnou žlázu. </a:t>
            </a:r>
          </a:p>
          <a:p>
            <a:endParaRPr lang="cs-CZ" sz="1400" dirty="0"/>
          </a:p>
          <a:p>
            <a:endParaRPr lang="cs-CZ" sz="1400" b="1" dirty="0" smtClean="0"/>
          </a:p>
          <a:p>
            <a:endParaRPr lang="cs-CZ" sz="1400" b="1" dirty="0" smtClean="0"/>
          </a:p>
          <a:p>
            <a:endParaRPr lang="cs-CZ" sz="1400" b="1" dirty="0"/>
          </a:p>
          <a:p>
            <a:r>
              <a:rPr lang="cs-CZ" sz="1400" b="1" dirty="0" smtClean="0"/>
              <a:t>Cévní soustava – </a:t>
            </a:r>
            <a:r>
              <a:rPr lang="cs-CZ" sz="1400" dirty="0" smtClean="0"/>
              <a:t>srdce je tvořeno jednou  síní a komorou. Z komory jde krev do žaber, kde se okysličí. Ze žaber jde </a:t>
            </a:r>
          </a:p>
          <a:p>
            <a:r>
              <a:rPr lang="cs-CZ" sz="1400" b="1" dirty="0"/>
              <a:t> </a:t>
            </a:r>
            <a:r>
              <a:rPr lang="cs-CZ" sz="1400" b="1" dirty="0" smtClean="0"/>
              <a:t>                               </a:t>
            </a:r>
            <a:r>
              <a:rPr lang="cs-CZ" sz="1400" dirty="0" smtClean="0"/>
              <a:t>cévami</a:t>
            </a:r>
            <a:r>
              <a:rPr lang="cs-CZ" sz="1400" b="1" dirty="0" smtClean="0"/>
              <a:t> </a:t>
            </a:r>
            <a:r>
              <a:rPr lang="cs-CZ" sz="1400" dirty="0" smtClean="0"/>
              <a:t>k jednotlivým tkáním, kde dojde k předání kyslíku. Odkysličená krev se vrací přes žilný splav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do síně. V srdce je krev odkysličená.  Kyslík se váže na hemoglobin červených krvinek, které jsou u 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ryb  velké, oválné  a mají jádro.</a:t>
            </a:r>
          </a:p>
          <a:p>
            <a:endParaRPr lang="cs-CZ" sz="1400" b="1" dirty="0" smtClean="0"/>
          </a:p>
          <a:p>
            <a:endParaRPr lang="cs-CZ" sz="1400" b="1" dirty="0" smtClean="0"/>
          </a:p>
          <a:p>
            <a:r>
              <a:rPr lang="cs-CZ" sz="1400" b="1" dirty="0" smtClean="0"/>
              <a:t>Dýchací soustava – </a:t>
            </a:r>
          </a:p>
          <a:p>
            <a:endParaRPr lang="cs-CZ" sz="1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1979712" y="3555013"/>
            <a:ext cx="53285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400" dirty="0" smtClean="0"/>
          </a:p>
          <a:p>
            <a:endParaRPr lang="cs-CZ" sz="1400" dirty="0"/>
          </a:p>
          <a:p>
            <a:endParaRPr lang="cs-CZ" sz="1400" dirty="0" smtClean="0"/>
          </a:p>
          <a:p>
            <a:endParaRPr lang="cs-CZ" sz="1400" dirty="0"/>
          </a:p>
          <a:p>
            <a:r>
              <a:rPr lang="cs-CZ" sz="1400" dirty="0" smtClean="0"/>
              <a:t>Žaberní lupínky  na žaberních obloucích  kryty skřelemi. Jsou omývány vodou, která se na ně dostává z dutiny ústní. </a:t>
            </a:r>
            <a:r>
              <a:rPr lang="cs-CZ" sz="1400" dirty="0" err="1" smtClean="0"/>
              <a:t>Skřelovým</a:t>
            </a:r>
            <a:r>
              <a:rPr lang="cs-CZ" sz="1400" dirty="0" smtClean="0"/>
              <a:t> otvorem voda odtéká. </a:t>
            </a:r>
          </a:p>
          <a:p>
            <a:endParaRPr lang="cs-CZ" sz="1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467544" y="4365104"/>
            <a:ext cx="8352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400" b="1" dirty="0" smtClean="0"/>
          </a:p>
          <a:p>
            <a:endParaRPr lang="cs-CZ" sz="1400" b="1" dirty="0"/>
          </a:p>
          <a:p>
            <a:endParaRPr lang="cs-CZ" sz="1400" b="1" dirty="0" smtClean="0"/>
          </a:p>
          <a:p>
            <a:endParaRPr lang="cs-CZ" sz="1400" b="1" dirty="0"/>
          </a:p>
          <a:p>
            <a:r>
              <a:rPr lang="cs-CZ" sz="1400" b="1" dirty="0" smtClean="0"/>
              <a:t>Vylučovací soustava – </a:t>
            </a:r>
            <a:r>
              <a:rPr lang="cs-CZ" sz="1400" dirty="0" smtClean="0"/>
              <a:t>vylučování  zplodin látkové přeměny zajišťují  párové ledviny. Ty jsou protáhlého 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        tvaru a jsou uloženy po stranách páteře.  Podílí se také na osmoregulaci těla.  Vzhledem</a:t>
            </a:r>
          </a:p>
          <a:p>
            <a:r>
              <a:rPr lang="cs-CZ" sz="1400" dirty="0" smtClean="0"/>
              <a:t>                                         k  tomu, že vnitřní prostředí mořských ryb je v hledem k mořské vodě hypotonické, jsou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       ledviny redukované a produkují malé množství zahuštěné moči. Přebytečné soli vylučují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       žábrami.</a:t>
            </a:r>
            <a:endParaRPr lang="cs-CZ" sz="1400" b="1" dirty="0"/>
          </a:p>
        </p:txBody>
      </p:sp>
    </p:spTree>
    <p:extLst>
      <p:ext uri="{BB962C8B-B14F-4D97-AF65-F5344CB8AC3E}">
        <p14:creationId xmlns:p14="http://schemas.microsoft.com/office/powerpoint/2010/main" val="101080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0872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cs-CZ" sz="2800" dirty="0" smtClean="0">
                <a:solidFill>
                  <a:schemeClr val="bg1"/>
                </a:solidFill>
              </a:rPr>
              <a:t>ANATOMIE RYB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0" y="836712"/>
            <a:ext cx="9144000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677416" y="1412775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Nervová soustava a smyslové orgány  –  </a:t>
            </a:r>
            <a:r>
              <a:rPr lang="cs-CZ" sz="1400" dirty="0" smtClean="0"/>
              <a:t>největší částí mozku je </a:t>
            </a:r>
            <a:r>
              <a:rPr lang="cs-CZ" sz="1400" b="1" dirty="0" smtClean="0"/>
              <a:t>střední mozek, </a:t>
            </a:r>
            <a:r>
              <a:rPr lang="cs-CZ" sz="1400" dirty="0" smtClean="0"/>
              <a:t>v němž končí nervové dráhy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                                       ze smyslových orgánů. V souvislosti s rozvojem koordinace těla dochází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                                       ke zvětšení  </a:t>
            </a:r>
            <a:r>
              <a:rPr lang="cs-CZ" sz="1400" b="1" dirty="0" smtClean="0"/>
              <a:t>mozečku</a:t>
            </a:r>
            <a:r>
              <a:rPr lang="cs-CZ" sz="1400" dirty="0" smtClean="0"/>
              <a:t>. </a:t>
            </a:r>
            <a:r>
              <a:rPr lang="cs-CZ" sz="1400" b="1" dirty="0" smtClean="0"/>
              <a:t> </a:t>
            </a:r>
            <a:r>
              <a:rPr lang="cs-CZ" sz="1400" dirty="0" smtClean="0"/>
              <a:t>Nápadné jsou </a:t>
            </a:r>
            <a:r>
              <a:rPr lang="cs-CZ" sz="1400" b="1" dirty="0" smtClean="0"/>
              <a:t>čichové laloky.  </a:t>
            </a:r>
            <a:r>
              <a:rPr lang="cs-CZ" sz="1400" dirty="0" smtClean="0"/>
              <a:t>Chování ryb je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                                       převážně instinktivní – odpovídá stupni vývoje mozku.</a:t>
            </a:r>
            <a:endParaRPr lang="cs-CZ" sz="14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396727" y="2564904"/>
            <a:ext cx="806489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Smyslové orgány </a:t>
            </a:r>
            <a:r>
              <a:rPr lang="cs-CZ" sz="1400" b="1" dirty="0" smtClean="0"/>
              <a:t>- proudový orgán	</a:t>
            </a:r>
            <a:r>
              <a:rPr lang="cs-CZ" sz="1400" dirty="0" smtClean="0"/>
              <a:t>-</a:t>
            </a:r>
            <a:r>
              <a:rPr lang="cs-CZ" sz="1400" b="1" dirty="0" smtClean="0"/>
              <a:t> </a:t>
            </a:r>
            <a:r>
              <a:rPr lang="cs-CZ" sz="1400" dirty="0" smtClean="0"/>
              <a:t> pozorovatelný na těle ryby jako postranní čára – vnímá tlak ve vodě </a:t>
            </a:r>
          </a:p>
          <a:p>
            <a:endParaRPr lang="cs-CZ" sz="1400" dirty="0"/>
          </a:p>
          <a:p>
            <a:r>
              <a:rPr lang="cs-CZ" sz="1400" dirty="0" smtClean="0"/>
              <a:t>	         </a:t>
            </a:r>
            <a:r>
              <a:rPr lang="cs-CZ" sz="1400" b="1" dirty="0" smtClean="0"/>
              <a:t>- plynový  měchýř	</a:t>
            </a:r>
            <a:r>
              <a:rPr lang="cs-CZ" sz="1400" dirty="0" smtClean="0"/>
              <a:t>-  umožňuje rybám vznášet se na místě, stoupat nebo klesat do větší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                                        hloubky</a:t>
            </a:r>
          </a:p>
          <a:p>
            <a:r>
              <a:rPr lang="cs-CZ" sz="1400" dirty="0"/>
              <a:t>	</a:t>
            </a:r>
            <a:r>
              <a:rPr lang="cs-CZ" sz="1400" dirty="0" smtClean="0"/>
              <a:t>         </a:t>
            </a:r>
            <a:r>
              <a:rPr lang="cs-CZ" sz="1400" b="1" dirty="0" smtClean="0"/>
              <a:t>- zrakové ústrojí	</a:t>
            </a:r>
            <a:r>
              <a:rPr lang="cs-CZ" sz="1400" dirty="0" smtClean="0"/>
              <a:t>-  zaostřování se děje posunem čočky k sítnici, u ryb žijících v mělkých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                                        vodách je vidění barevné</a:t>
            </a:r>
          </a:p>
          <a:p>
            <a:r>
              <a:rPr lang="cs-CZ" sz="1400" dirty="0"/>
              <a:t>	 </a:t>
            </a:r>
            <a:r>
              <a:rPr lang="cs-CZ" sz="1400" dirty="0" smtClean="0"/>
              <a:t>        </a:t>
            </a:r>
            <a:r>
              <a:rPr lang="cs-CZ" sz="1400" b="1" dirty="0" smtClean="0"/>
              <a:t>- sluchové ústrojí </a:t>
            </a:r>
            <a:r>
              <a:rPr lang="cs-CZ" sz="1400" dirty="0"/>
              <a:t>	</a:t>
            </a:r>
            <a:r>
              <a:rPr lang="cs-CZ" sz="1400" dirty="0" smtClean="0"/>
              <a:t>-  vnější a střední ucho chybí; vnitřní ucho má dva váčky a tři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                                       polokruhovité chodbičky; ve vnitřním uchu – </a:t>
            </a:r>
            <a:r>
              <a:rPr lang="cs-CZ" sz="1400" dirty="0" err="1" smtClean="0"/>
              <a:t>otolity</a:t>
            </a:r>
            <a:r>
              <a:rPr lang="cs-CZ" sz="1400" dirty="0" smtClean="0"/>
              <a:t> (krystalky 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                                       uhličitanu vápenatého) – polohové ústrojí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</a:t>
            </a:r>
            <a:r>
              <a:rPr lang="cs-CZ" sz="1400" b="1" dirty="0" smtClean="0"/>
              <a:t>           -  čichové ústrojí	</a:t>
            </a:r>
            <a:r>
              <a:rPr lang="cs-CZ" sz="1400" dirty="0" smtClean="0"/>
              <a:t>-  v čichových jamkách ve vnějších nozdrách, slouží u ryb k orientaci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                                        v hejnu, uplatňuje se při tření a při hledání potravy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</a:t>
            </a:r>
            <a:r>
              <a:rPr lang="cs-CZ" sz="1400" b="1" dirty="0" smtClean="0"/>
              <a:t>-</a:t>
            </a:r>
            <a:r>
              <a:rPr lang="cs-CZ" sz="1400" dirty="0" smtClean="0"/>
              <a:t>  </a:t>
            </a:r>
            <a:r>
              <a:rPr lang="cs-CZ" sz="1400" b="1" dirty="0" smtClean="0"/>
              <a:t>chuťové buňky	</a:t>
            </a:r>
            <a:r>
              <a:rPr lang="cs-CZ" sz="1400" dirty="0" smtClean="0"/>
              <a:t>-  chuťové buňky na počátku trávicí trubice nebo i jinde na těle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</a:t>
            </a:r>
            <a:r>
              <a:rPr lang="cs-CZ" sz="1400" b="1" dirty="0" smtClean="0"/>
              <a:t>     -  hmatové buňky	</a:t>
            </a:r>
            <a:r>
              <a:rPr lang="cs-CZ" sz="1400" dirty="0" smtClean="0"/>
              <a:t>-  na hmatových vousech a pyscích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</a:t>
            </a:r>
            <a:r>
              <a:rPr lang="cs-CZ" sz="1400" b="1" dirty="0" smtClean="0"/>
              <a:t>-  Weberův orgán     </a:t>
            </a:r>
            <a:r>
              <a:rPr lang="cs-CZ" sz="1400" dirty="0" smtClean="0"/>
              <a:t>-   pozměněné první obratle; prostřednictvím tohoto aparátu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                                        je spojeno vnitřní ucho s plynovým měchýřem – napomáhá vnímání 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                                                                       zvuku</a:t>
            </a:r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68304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61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cs-CZ" sz="2800" dirty="0" smtClean="0">
                <a:solidFill>
                  <a:schemeClr val="bg1"/>
                </a:solidFill>
              </a:rPr>
              <a:t>ROZMNOŽOVÁNÍ RYB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0" y="764704"/>
            <a:ext cx="9144000" cy="1440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539552" y="1763519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Ryby jsou většinou odděleného pohlaví. Výjimečně se vyskytuje hermafroditismus. V takovémto případě  se ryby v určitou dobu chovají jako samice a v určitém období jako samci. Známá  je i změna pohlaví v průběhu života.</a:t>
            </a:r>
          </a:p>
          <a:p>
            <a:r>
              <a:rPr lang="cs-CZ" sz="1400" dirty="0" smtClean="0"/>
              <a:t>Samice – pohlavní buňky - </a:t>
            </a:r>
            <a:r>
              <a:rPr lang="cs-CZ" sz="1400" b="1" dirty="0" smtClean="0"/>
              <a:t> jikry </a:t>
            </a:r>
            <a:r>
              <a:rPr lang="cs-CZ" sz="1400" dirty="0" smtClean="0"/>
              <a:t>– jikernačka</a:t>
            </a:r>
          </a:p>
          <a:p>
            <a:r>
              <a:rPr lang="cs-CZ" sz="1400" dirty="0"/>
              <a:t>S</a:t>
            </a:r>
            <a:r>
              <a:rPr lang="cs-CZ" sz="1400" dirty="0" smtClean="0"/>
              <a:t>amci –  pohlavní buňky – </a:t>
            </a:r>
            <a:r>
              <a:rPr lang="cs-CZ" sz="1400" b="1" dirty="0" smtClean="0"/>
              <a:t>mlíčí</a:t>
            </a:r>
            <a:r>
              <a:rPr lang="cs-CZ" sz="1400" dirty="0"/>
              <a:t> </a:t>
            </a:r>
            <a:r>
              <a:rPr lang="cs-CZ" sz="1400" dirty="0" smtClean="0"/>
              <a:t>– mlíčňák</a:t>
            </a:r>
          </a:p>
          <a:p>
            <a:r>
              <a:rPr lang="cs-CZ" sz="1400" dirty="0" smtClean="0"/>
              <a:t>Místo, kde se ryby třou -  </a:t>
            </a:r>
            <a:r>
              <a:rPr lang="cs-CZ" sz="1400" b="1" dirty="0" smtClean="0"/>
              <a:t>trdliště</a:t>
            </a:r>
            <a:r>
              <a:rPr lang="cs-CZ" sz="1400" dirty="0" smtClean="0"/>
              <a:t>. V době páření nápadnější pohlavní dimorfismus,  u samců se objevuje třecí vyrážka, pestřejší zbarvení, u samic zvětšené břicho).</a:t>
            </a:r>
          </a:p>
          <a:p>
            <a:r>
              <a:rPr lang="cs-CZ" sz="1400" dirty="0" smtClean="0"/>
              <a:t>Popsána je i péče o potomstvo – např. hořavka duhová</a:t>
            </a:r>
          </a:p>
          <a:p>
            <a:endParaRPr lang="cs-CZ" sz="1400" dirty="0"/>
          </a:p>
          <a:p>
            <a:r>
              <a:rPr lang="cs-CZ" sz="1400" dirty="0" smtClean="0"/>
              <a:t>U řady druhů dochází před třením k migraci : </a:t>
            </a:r>
          </a:p>
          <a:p>
            <a:r>
              <a:rPr lang="cs-CZ" sz="1400" dirty="0" smtClean="0"/>
              <a:t>druhy </a:t>
            </a:r>
            <a:r>
              <a:rPr lang="cs-CZ" sz="1400" b="1" dirty="0" smtClean="0"/>
              <a:t>anadromní</a:t>
            </a:r>
            <a:r>
              <a:rPr lang="cs-CZ" sz="1400" dirty="0" smtClean="0"/>
              <a:t> </a:t>
            </a:r>
            <a:r>
              <a:rPr lang="cs-CZ" sz="1400" dirty="0"/>
              <a:t>– žijí ve slané vodě, </a:t>
            </a:r>
            <a:r>
              <a:rPr lang="cs-CZ" sz="1400" dirty="0" smtClean="0"/>
              <a:t>rozmnožují </a:t>
            </a:r>
            <a:r>
              <a:rPr lang="cs-CZ" sz="1400" dirty="0"/>
              <a:t>se ve sladké vodě </a:t>
            </a:r>
            <a:endParaRPr lang="cs-CZ" sz="1400" dirty="0" smtClean="0"/>
          </a:p>
          <a:p>
            <a:r>
              <a:rPr lang="cs-CZ" sz="1400" dirty="0" smtClean="0"/>
              <a:t>druhy </a:t>
            </a:r>
            <a:r>
              <a:rPr lang="cs-CZ" sz="1400" b="1" dirty="0" smtClean="0"/>
              <a:t>katadromní</a:t>
            </a:r>
            <a:r>
              <a:rPr lang="cs-CZ" sz="1400" dirty="0" smtClean="0"/>
              <a:t> </a:t>
            </a:r>
            <a:r>
              <a:rPr lang="cs-CZ" sz="1400" dirty="0"/>
              <a:t>– žijí </a:t>
            </a:r>
            <a:r>
              <a:rPr lang="cs-CZ" sz="1400" dirty="0" smtClean="0"/>
              <a:t>ve </a:t>
            </a:r>
            <a:r>
              <a:rPr lang="cs-CZ" sz="1400" dirty="0"/>
              <a:t>sladké vodě, </a:t>
            </a:r>
            <a:r>
              <a:rPr lang="cs-CZ" sz="1400" dirty="0" smtClean="0"/>
              <a:t>rozmnožují </a:t>
            </a:r>
            <a:r>
              <a:rPr lang="cs-CZ" sz="1400" dirty="0"/>
              <a:t>se ve slané vodě </a:t>
            </a:r>
            <a:endParaRPr lang="cs-CZ" sz="1400" dirty="0" smtClean="0"/>
          </a:p>
          <a:p>
            <a:endParaRPr lang="cs-CZ" sz="1400" dirty="0"/>
          </a:p>
          <a:p>
            <a:r>
              <a:rPr lang="cs-CZ" sz="1400" dirty="0" smtClean="0"/>
              <a:t>Způsoby rozmnožování u ryb: </a:t>
            </a:r>
          </a:p>
          <a:p>
            <a:r>
              <a:rPr lang="cs-CZ" sz="1400" dirty="0" smtClean="0"/>
              <a:t>Vnější oplození –  potěr se líhne z jiker.</a:t>
            </a:r>
          </a:p>
          <a:p>
            <a:r>
              <a:rPr lang="cs-CZ" sz="1400" dirty="0" smtClean="0"/>
              <a:t>Vnitřní oplození – </a:t>
            </a:r>
            <a:r>
              <a:rPr lang="cs-CZ" sz="1400" dirty="0" err="1" smtClean="0"/>
              <a:t>vejcoživorodost</a:t>
            </a:r>
            <a:r>
              <a:rPr lang="cs-CZ" sz="1400" dirty="0" smtClean="0"/>
              <a:t> – akvarijní rybičky mečovky</a:t>
            </a:r>
          </a:p>
          <a:p>
            <a:r>
              <a:rPr lang="cs-CZ" sz="1400" dirty="0"/>
              <a:t>	</a:t>
            </a:r>
            <a:r>
              <a:rPr lang="cs-CZ" sz="1400" dirty="0" smtClean="0"/>
              <a:t>       -  živorodost – </a:t>
            </a:r>
            <a:r>
              <a:rPr lang="cs-CZ" sz="1400" dirty="0" err="1" smtClean="0"/>
              <a:t>latimerie</a:t>
            </a:r>
            <a:r>
              <a:rPr lang="cs-CZ" sz="1400" dirty="0" smtClean="0"/>
              <a:t> podivná</a:t>
            </a:r>
            <a:endParaRPr lang="cs-CZ" sz="1400" dirty="0"/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27642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</TotalTime>
  <Words>2258</Words>
  <Application>Microsoft Office PowerPoint</Application>
  <PresentationFormat>Předvádění na obrazovce (4:3)</PresentationFormat>
  <Paragraphs>318</Paragraphs>
  <Slides>24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Motiv sady Office</vt:lpstr>
      <vt:lpstr>Prezentace aplikace PowerPoint</vt:lpstr>
      <vt:lpstr>RYBY - OSTEICHTHYES</vt:lpstr>
      <vt:lpstr>SYSTEMATICKÉ  ZAŘAZENÍ</vt:lpstr>
      <vt:lpstr>Kliknutím na otazníky zjistíš správnou odpověď</vt:lpstr>
      <vt:lpstr>ÚVODNÍ CHARAKTERISTIKA  RYB</vt:lpstr>
      <vt:lpstr>ANATOMIE RYB - obrázek</vt:lpstr>
      <vt:lpstr>ANATOMIE RYB </vt:lpstr>
      <vt:lpstr>ANATOMIE RYB</vt:lpstr>
      <vt:lpstr>ROZMNOŽOVÁNÍ RYB</vt:lpstr>
      <vt:lpstr>Prezentace aplikace PowerPoint</vt:lpstr>
      <vt:lpstr>SYSTÉM RYB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RYBY OSTEICHTHYES</dc:title>
  <dc:creator>hchotovinska</dc:creator>
  <cp:lastModifiedBy>hchotovinska</cp:lastModifiedBy>
  <cp:revision>105</cp:revision>
  <dcterms:created xsi:type="dcterms:W3CDTF">2013-05-24T11:59:39Z</dcterms:created>
  <dcterms:modified xsi:type="dcterms:W3CDTF">2014-05-14T08:41:32Z</dcterms:modified>
</cp:coreProperties>
</file>