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90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82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3" r:id="rId29"/>
    <p:sldId id="284" r:id="rId30"/>
    <p:sldId id="285" r:id="rId31"/>
    <p:sldId id="286" r:id="rId32"/>
    <p:sldId id="287" r:id="rId33"/>
    <p:sldId id="288" r:id="rId34"/>
    <p:sldId id="291" r:id="rId3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50" d="100"/>
          <a:sy n="50" d="100"/>
        </p:scale>
        <p:origin x="-1272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14FEA-C323-48EB-B3AC-7FDE419718E0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B0FFE-8AEB-4382-B848-6B918A83D4F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14FEA-C323-48EB-B3AC-7FDE419718E0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B0FFE-8AEB-4382-B848-6B918A83D4F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14FEA-C323-48EB-B3AC-7FDE419718E0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B0FFE-8AEB-4382-B848-6B918A83D4F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14FEA-C323-48EB-B3AC-7FDE419718E0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B0FFE-8AEB-4382-B848-6B918A83D4F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14FEA-C323-48EB-B3AC-7FDE419718E0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B0FFE-8AEB-4382-B848-6B918A83D4F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14FEA-C323-48EB-B3AC-7FDE419718E0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B0FFE-8AEB-4382-B848-6B918A83D4F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14FEA-C323-48EB-B3AC-7FDE419718E0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B0FFE-8AEB-4382-B848-6B918A83D4F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14FEA-C323-48EB-B3AC-7FDE419718E0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B0FFE-8AEB-4382-B848-6B918A83D4F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14FEA-C323-48EB-B3AC-7FDE419718E0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B0FFE-8AEB-4382-B848-6B918A83D4F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14FEA-C323-48EB-B3AC-7FDE419718E0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B0FFE-8AEB-4382-B848-6B918A83D4F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14FEA-C323-48EB-B3AC-7FDE419718E0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BCB0FFE-8AEB-4382-B848-6B918A83D4FC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1814FEA-C323-48EB-B3AC-7FDE419718E0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CB0FFE-8AEB-4382-B848-6B918A83D4FC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expozice4.htm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expozice4.htm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expozice4.html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ignac.html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cml/desky/deska4738.html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ignac.html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ignac.html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T%C3%A1bor_from_north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Bechyn%C4%9B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cw.cz/~hubicka/Sechtl/Ignac/Czech/schachtl.html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Oskar_Nedbal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Krizik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T%C3%A1bor_%C5%BDi%C5%BEka_Square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7/7d/Sokol_sport_costumes.jpg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Main_Page" TargetMode="External"/><Relationship Id="rId2" Type="http://schemas.openxmlformats.org/officeDocument/2006/relationships/hyperlink" Target="http://sechtl-vosecek.ucw.cz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expozice4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latin typeface="Times New Roman - 16"/>
              </a:rPr>
              <a:t>Projekt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: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Inovace vybavení   </a:t>
            </a:r>
            <a:r>
              <a:rPr lang="cs-CZ" sz="1100" dirty="0">
                <a:latin typeface="Times New Roman - 16"/>
              </a:rPr>
              <a:t>R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egistrační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číslo projektu</a:t>
            </a:r>
            <a:r>
              <a:rPr lang="cs-CZ" sz="1100">
                <a:solidFill>
                  <a:srgbClr val="000000"/>
                </a:solidFill>
                <a:latin typeface="Times New Roman - 16"/>
              </a:rPr>
              <a:t>: </a:t>
            </a:r>
            <a:r>
              <a:rPr lang="cs-CZ" sz="1100" smtClean="0">
                <a:solidFill>
                  <a:srgbClr val="000000"/>
                </a:solidFill>
                <a:latin typeface="Times New Roman - 16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     Příjemce: Gymnázium </a:t>
            </a:r>
            <a:r>
              <a:rPr lang="cs-CZ" sz="1100" dirty="0" err="1">
                <a:solidFill>
                  <a:srgbClr val="000000"/>
                </a:solidFill>
                <a:latin typeface="Times New Roman - 16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Times New Roman - 16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, Tábor, Náměstí Františka Křižíka 860, 390 01 Tábor</a:t>
            </a: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Times New Roman - 14"/>
              </a:rPr>
              <a:t>Jakékoliv další používání podléhá autorskému </a:t>
            </a:r>
            <a:r>
              <a:rPr lang="cs-CZ" sz="900" b="1" dirty="0" smtClean="0">
                <a:latin typeface="Times New Roman - 14"/>
              </a:rPr>
              <a:t>zákonu.</a:t>
            </a:r>
            <a:endParaRPr lang="cs-CZ" sz="900" b="1" dirty="0">
              <a:latin typeface="Times New Roman - 14"/>
            </a:endParaRP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076056" y="1908811"/>
            <a:ext cx="221784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český jazyk a literatura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943600" y="2183131"/>
            <a:ext cx="2192796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endParaRPr lang="cs-CZ" sz="1100" dirty="0" smtClean="0">
              <a:solidFill>
                <a:srgbClr val="000000"/>
              </a:solidFill>
              <a:latin typeface="Arial - 16"/>
            </a:endParaRPr>
          </a:p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Číslo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DUM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09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69" y="902970"/>
            <a:ext cx="137481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Ignác 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Schächtl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Mgr. Zuzana Lukešová</a:t>
            </a:r>
            <a:endParaRPr lang="cs-CZ" sz="1100" dirty="0"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246620" y="1908810"/>
            <a:ext cx="1623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 ročník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třetí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32_ Č _1</a:t>
            </a:r>
            <a:endParaRPr lang="cs-CZ" sz="1100" dirty="0"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6620" y="2148840"/>
            <a:ext cx="118872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Mgr. Zuzana Lukešová</a:t>
            </a:r>
            <a:endParaRPr lang="cs-CZ" sz="1100" dirty="0"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3124609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5. A</a:t>
            </a:r>
            <a:endParaRPr lang="cs-CZ" sz="1100" dirty="0"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69" y="2914650"/>
            <a:ext cx="137481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28. 02. 2013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156462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Fotografické vizitky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4000" dirty="0"/>
              <a:t>Autoportrét Ignáce </a:t>
            </a:r>
            <a:r>
              <a:rPr lang="cs-CZ" sz="4000" dirty="0" err="1"/>
              <a:t>Šechtla</a:t>
            </a:r>
            <a:r>
              <a:rPr lang="cs-CZ" sz="4000" dirty="0"/>
              <a:t> z roku </a:t>
            </a:r>
            <a:r>
              <a:rPr lang="cs-CZ" sz="4000" dirty="0" smtClean="0"/>
              <a:t>1864</a:t>
            </a:r>
          </a:p>
          <a:p>
            <a:r>
              <a:rPr lang="cs-CZ" sz="4000" dirty="0" smtClean="0"/>
              <a:t>Kompozice je </a:t>
            </a:r>
            <a:r>
              <a:rPr lang="cs-CZ" sz="4000" dirty="0"/>
              <a:t>poněkud </a:t>
            </a:r>
            <a:r>
              <a:rPr lang="cs-CZ" sz="4000" dirty="0" smtClean="0"/>
              <a:t>výstřední</a:t>
            </a:r>
          </a:p>
          <a:p>
            <a:r>
              <a:rPr lang="cs-CZ" sz="4000" dirty="0" smtClean="0"/>
              <a:t>Typické prvky: ostré </a:t>
            </a:r>
            <a:r>
              <a:rPr lang="cs-CZ" sz="4000" dirty="0"/>
              <a:t>rohy, </a:t>
            </a:r>
            <a:r>
              <a:rPr lang="cs-CZ" sz="4000" dirty="0" smtClean="0"/>
              <a:t>tenčí </a:t>
            </a:r>
            <a:r>
              <a:rPr lang="cs-CZ" sz="4000" dirty="0"/>
              <a:t>bílý karton a </a:t>
            </a:r>
            <a:r>
              <a:rPr lang="cs-CZ" sz="4000" dirty="0" smtClean="0"/>
              <a:t>jednoduchá </a:t>
            </a:r>
            <a:r>
              <a:rPr lang="cs-CZ" sz="4000" dirty="0"/>
              <a:t>zadní </a:t>
            </a:r>
            <a:r>
              <a:rPr lang="cs-CZ" sz="4000" dirty="0" smtClean="0"/>
              <a:t>strana </a:t>
            </a:r>
            <a:r>
              <a:rPr lang="cs-CZ" sz="4000" dirty="0"/>
              <a:t>se jménem </a:t>
            </a:r>
            <a:r>
              <a:rPr lang="cs-CZ" sz="4000" dirty="0" smtClean="0"/>
              <a:t>fotografa</a:t>
            </a:r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362875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Fotografické vizitky</a:t>
            </a:r>
            <a:br>
              <a:rPr lang="cs-CZ" dirty="0"/>
            </a:b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1547664" y="6381328"/>
            <a:ext cx="58143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http://sechtl-vosecek.ucw.cz/expozice4.html#vizitky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9608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Fotografické vizitky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cs-CZ" sz="4000" dirty="0"/>
              <a:t>ř</a:t>
            </a:r>
            <a:r>
              <a:rPr lang="cs-CZ" sz="4000" dirty="0" smtClean="0"/>
              <a:t>editel školy ve </a:t>
            </a:r>
            <a:r>
              <a:rPr lang="cs-CZ" sz="4000" dirty="0" err="1" smtClean="0"/>
              <a:t>Zbirově</a:t>
            </a:r>
            <a:r>
              <a:rPr lang="cs-CZ" sz="4000" dirty="0" smtClean="0"/>
              <a:t> - Antonín </a:t>
            </a:r>
            <a:r>
              <a:rPr lang="cs-CZ" sz="4000" dirty="0" err="1"/>
              <a:t>Drachovský</a:t>
            </a:r>
            <a:r>
              <a:rPr lang="cs-CZ" sz="4000" dirty="0"/>
              <a:t> od Alexandera </a:t>
            </a:r>
            <a:r>
              <a:rPr lang="cs-CZ" sz="4000" dirty="0" err="1" smtClean="0"/>
              <a:t>Seika</a:t>
            </a:r>
            <a:endParaRPr lang="cs-CZ" sz="4000" dirty="0" smtClean="0"/>
          </a:p>
          <a:p>
            <a:r>
              <a:rPr lang="cs-CZ" sz="4000" dirty="0"/>
              <a:t>b</a:t>
            </a:r>
            <a:r>
              <a:rPr lang="cs-CZ" sz="4000" dirty="0" smtClean="0"/>
              <a:t>ěhem </a:t>
            </a:r>
            <a:r>
              <a:rPr lang="cs-CZ" sz="4000" dirty="0"/>
              <a:t>60. let se </a:t>
            </a:r>
            <a:r>
              <a:rPr lang="cs-CZ" sz="4000" dirty="0" smtClean="0"/>
              <a:t>dominovaly </a:t>
            </a:r>
            <a:r>
              <a:rPr lang="cs-CZ" sz="4000" dirty="0"/>
              <a:t>oblé </a:t>
            </a:r>
            <a:r>
              <a:rPr lang="cs-CZ" sz="4000" dirty="0" smtClean="0"/>
              <a:t>rohy, zdobná </a:t>
            </a:r>
            <a:r>
              <a:rPr lang="cs-CZ" sz="4000" dirty="0"/>
              <a:t>loga atelierů i malovaná pozadí a dekorativní </a:t>
            </a:r>
            <a:r>
              <a:rPr lang="cs-CZ" sz="4000" dirty="0" smtClean="0"/>
              <a:t>předměty</a:t>
            </a:r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195594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Fotografické vizitky</a:t>
            </a:r>
            <a:br>
              <a:rPr lang="cs-CZ" dirty="0"/>
            </a:b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971600" y="6309321"/>
            <a:ext cx="6174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http://sechtl-vosecek.ucw.cz/expozice4.html#vizitky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9393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Fotografické vizitky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cs-CZ" sz="4000" dirty="0"/>
              <a:t>Kateřina </a:t>
            </a:r>
            <a:r>
              <a:rPr lang="cs-CZ" sz="4000" dirty="0" smtClean="0"/>
              <a:t>Šechtlová kolem </a:t>
            </a:r>
            <a:r>
              <a:rPr lang="cs-CZ" sz="4000" dirty="0"/>
              <a:t>roku </a:t>
            </a:r>
            <a:r>
              <a:rPr lang="cs-CZ" sz="4000" dirty="0" smtClean="0"/>
              <a:t>1877</a:t>
            </a:r>
          </a:p>
          <a:p>
            <a:r>
              <a:rPr lang="cs-CZ" sz="4000" dirty="0"/>
              <a:t>v</a:t>
            </a:r>
            <a:r>
              <a:rPr lang="cs-CZ" sz="4000" dirty="0" smtClean="0"/>
              <a:t>izitky </a:t>
            </a:r>
            <a:r>
              <a:rPr lang="cs-CZ" sz="4000" dirty="0"/>
              <a:t>ze 70. let </a:t>
            </a:r>
            <a:r>
              <a:rPr lang="cs-CZ" sz="4000" dirty="0" smtClean="0"/>
              <a:t>měly obvykle </a:t>
            </a:r>
            <a:r>
              <a:rPr lang="cs-CZ" sz="4000" dirty="0"/>
              <a:t>potisk i na přední straně </a:t>
            </a:r>
            <a:r>
              <a:rPr lang="cs-CZ" sz="4000" dirty="0" smtClean="0"/>
              <a:t>kartonu</a:t>
            </a:r>
          </a:p>
          <a:p>
            <a:r>
              <a:rPr lang="cs-CZ" sz="4000" dirty="0"/>
              <a:t>n</a:t>
            </a:r>
            <a:r>
              <a:rPr lang="cs-CZ" sz="4000" dirty="0" smtClean="0"/>
              <a:t>avíc </a:t>
            </a:r>
            <a:r>
              <a:rPr lang="cs-CZ" sz="4000" dirty="0"/>
              <a:t>koncem 70. let se </a:t>
            </a:r>
            <a:r>
              <a:rPr lang="cs-CZ" sz="4000" dirty="0" smtClean="0"/>
              <a:t>vrátily </a:t>
            </a:r>
            <a:r>
              <a:rPr lang="cs-CZ" sz="4000" dirty="0"/>
              <a:t>ostré </a:t>
            </a:r>
            <a:r>
              <a:rPr lang="cs-CZ" sz="4000" dirty="0" smtClean="0"/>
              <a:t>rohy</a:t>
            </a:r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305304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Fotografické vizitky</a:t>
            </a:r>
            <a:br>
              <a:rPr lang="cs-CZ" dirty="0"/>
            </a:b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1187624" y="6262322"/>
            <a:ext cx="56703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http://sechtl-vosecek.ucw.cz/expozice4.html#vizitky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8935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Fotografické vizitky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600" dirty="0"/>
              <a:t>Ignác </a:t>
            </a:r>
            <a:r>
              <a:rPr lang="cs-CZ" sz="3600" dirty="0" err="1"/>
              <a:t>Šechtl</a:t>
            </a:r>
            <a:r>
              <a:rPr lang="cs-CZ" sz="3600" dirty="0"/>
              <a:t> se synem Josefem </a:t>
            </a:r>
            <a:r>
              <a:rPr lang="cs-CZ" sz="3600" dirty="0" smtClean="0"/>
              <a:t>Jindřichem kolem </a:t>
            </a:r>
            <a:r>
              <a:rPr lang="cs-CZ" sz="3600" dirty="0"/>
              <a:t>roku </a:t>
            </a:r>
            <a:r>
              <a:rPr lang="cs-CZ" sz="3600" dirty="0" smtClean="0"/>
              <a:t>1885</a:t>
            </a:r>
            <a:endParaRPr lang="cs-CZ" sz="3600" dirty="0"/>
          </a:p>
          <a:p>
            <a:r>
              <a:rPr lang="cs-CZ" sz="3600" dirty="0" smtClean="0"/>
              <a:t>v</a:t>
            </a:r>
            <a:r>
              <a:rPr lang="cs-CZ" sz="3600" dirty="0"/>
              <a:t> 80. letech se staly populární černé kartony se zlatým či stříbrným </a:t>
            </a:r>
            <a:r>
              <a:rPr lang="cs-CZ" sz="3600" dirty="0" smtClean="0"/>
              <a:t>potiskem</a:t>
            </a:r>
          </a:p>
          <a:p>
            <a:r>
              <a:rPr lang="cs-CZ" sz="3600" dirty="0"/>
              <a:t>v</a:t>
            </a:r>
            <a:r>
              <a:rPr lang="cs-CZ" sz="3600" dirty="0" smtClean="0"/>
              <a:t>izitky </a:t>
            </a:r>
            <a:r>
              <a:rPr lang="cs-CZ" sz="3600" dirty="0"/>
              <a:t>v </a:t>
            </a:r>
            <a:r>
              <a:rPr lang="cs-CZ" sz="3600" dirty="0" smtClean="0"/>
              <a:t>exteriéru </a:t>
            </a:r>
            <a:r>
              <a:rPr lang="cs-CZ" sz="3600" dirty="0"/>
              <a:t>bez fotografického </a:t>
            </a:r>
            <a:r>
              <a:rPr lang="cs-CZ" sz="3600" dirty="0" smtClean="0"/>
              <a:t>pozadí (jako tato) byly stále výjimkou</a:t>
            </a:r>
            <a:endParaRPr lang="cs-CZ" sz="3600" dirty="0"/>
          </a:p>
        </p:txBody>
      </p:sp>
    </p:spTree>
    <p:extLst>
      <p:ext uri="{BB962C8B-B14F-4D97-AF65-F5344CB8AC3E}">
        <p14:creationId xmlns:p14="http://schemas.microsoft.com/office/powerpoint/2010/main" val="341720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Ignác </a:t>
            </a:r>
            <a:r>
              <a:rPr lang="cs-CZ" dirty="0" err="1"/>
              <a:t>Schächtl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cs-CZ" sz="11200" dirty="0"/>
              <a:t>v</a:t>
            </a:r>
            <a:r>
              <a:rPr lang="cs-CZ" sz="11200" dirty="0" smtClean="0"/>
              <a:t> </a:t>
            </a:r>
            <a:r>
              <a:rPr lang="cs-CZ" sz="11200" dirty="0"/>
              <a:t>roce 1867 se přestěhoval do Plzně, kde </a:t>
            </a:r>
            <a:r>
              <a:rPr lang="cs-CZ" sz="11200" dirty="0" smtClean="0"/>
              <a:t>si </a:t>
            </a:r>
            <a:r>
              <a:rPr lang="cs-CZ" sz="11200" dirty="0"/>
              <a:t>založil </a:t>
            </a:r>
            <a:r>
              <a:rPr lang="cs-CZ" sz="11200" dirty="0" smtClean="0"/>
              <a:t>ateliér</a:t>
            </a:r>
          </a:p>
          <a:p>
            <a:r>
              <a:rPr lang="cs-CZ" sz="11200" dirty="0"/>
              <a:t>o</a:t>
            </a:r>
            <a:r>
              <a:rPr lang="cs-CZ" sz="11200" dirty="0" smtClean="0"/>
              <a:t> rok později se </a:t>
            </a:r>
            <a:r>
              <a:rPr lang="cs-CZ" sz="11200" dirty="0"/>
              <a:t>spojil s fotografem </a:t>
            </a:r>
            <a:r>
              <a:rPr lang="cs-CZ" sz="11200" b="1" dirty="0"/>
              <a:t>Franzem </a:t>
            </a:r>
            <a:r>
              <a:rPr lang="cs-CZ" sz="11200" b="1" dirty="0" smtClean="0"/>
              <a:t>Bergmanem</a:t>
            </a:r>
            <a:endParaRPr lang="cs-CZ" sz="11200" dirty="0"/>
          </a:p>
          <a:p>
            <a:r>
              <a:rPr lang="cs-CZ" sz="11200" dirty="0"/>
              <a:t>m</a:t>
            </a:r>
            <a:r>
              <a:rPr lang="cs-CZ" sz="11200" dirty="0" smtClean="0"/>
              <a:t>ezi </a:t>
            </a:r>
            <a:r>
              <a:rPr lang="cs-CZ" sz="11200" dirty="0"/>
              <a:t>oběma fotografy však došlo k </a:t>
            </a:r>
            <a:r>
              <a:rPr lang="cs-CZ" sz="11200" dirty="0" smtClean="0"/>
              <a:t>neshodám, a</a:t>
            </a:r>
            <a:r>
              <a:rPr lang="cs-CZ" sz="11200" dirty="0"/>
              <a:t> proto roku 1869 </a:t>
            </a:r>
            <a:r>
              <a:rPr lang="cs-CZ" sz="11200" dirty="0" err="1"/>
              <a:t>Šechtl</a:t>
            </a:r>
            <a:r>
              <a:rPr lang="cs-CZ" sz="11200" dirty="0"/>
              <a:t> odešel i se svou ženou Antonií rozenou Lexovou z města a živil se jako kočovný </a:t>
            </a:r>
            <a:r>
              <a:rPr lang="cs-CZ" sz="11200" dirty="0" smtClean="0"/>
              <a:t>fotograf</a:t>
            </a:r>
          </a:p>
          <a:p>
            <a:r>
              <a:rPr lang="cs-CZ" sz="11200" dirty="0" smtClean="0"/>
              <a:t>z této </a:t>
            </a:r>
            <a:r>
              <a:rPr lang="cs-CZ" sz="11200" dirty="0"/>
              <a:t>doby se zachovalo několik podstatných </a:t>
            </a:r>
            <a:r>
              <a:rPr lang="cs-CZ" sz="11200" dirty="0" smtClean="0"/>
              <a:t>fotografií</a:t>
            </a:r>
          </a:p>
          <a:p>
            <a:r>
              <a:rPr lang="cs-CZ" sz="11200" dirty="0"/>
              <a:t>k unikátům patří fotomontáž vytvořená dvojexpozicí, která zobrazuje Ignáce jako laboranta i retušéra v jednom </a:t>
            </a:r>
            <a:r>
              <a:rPr lang="cs-CZ" sz="11200" dirty="0" smtClean="0"/>
              <a:t>snímku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9896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Ignác </a:t>
            </a:r>
            <a:r>
              <a:rPr lang="cs-CZ" dirty="0" err="1"/>
              <a:t>Schächtl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2843808" y="6381328"/>
            <a:ext cx="41807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>
                <a:hlinkClick r:id="rId2"/>
              </a:rPr>
              <a:t>http://sechtl-vosecek.ucw.cz/ignac.html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97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Ignác </a:t>
            </a:r>
            <a:r>
              <a:rPr lang="cs-CZ" dirty="0" err="1"/>
              <a:t>Schächtl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</a:t>
            </a:r>
            <a:r>
              <a:rPr lang="cs-CZ" dirty="0" smtClean="0"/>
              <a:t> </a:t>
            </a:r>
            <a:r>
              <a:rPr lang="cs-CZ" dirty="0"/>
              <a:t>roce 1870 se Ignácovi narodila dcera Antonie a </a:t>
            </a:r>
            <a:r>
              <a:rPr lang="cs-CZ" dirty="0" smtClean="0"/>
              <a:t>o čtyři </a:t>
            </a:r>
            <a:r>
              <a:rPr lang="cs-CZ" dirty="0"/>
              <a:t>roky </a:t>
            </a:r>
            <a:r>
              <a:rPr lang="cs-CZ" dirty="0" smtClean="0"/>
              <a:t>později jeho </a:t>
            </a:r>
            <a:r>
              <a:rPr lang="cs-CZ" dirty="0"/>
              <a:t>žena </a:t>
            </a:r>
            <a:r>
              <a:rPr lang="cs-CZ" dirty="0" smtClean="0"/>
              <a:t>zemřela</a:t>
            </a:r>
          </a:p>
          <a:p>
            <a:r>
              <a:rPr lang="cs-CZ" dirty="0"/>
              <a:t>n</a:t>
            </a:r>
            <a:r>
              <a:rPr lang="cs-CZ" dirty="0" smtClean="0"/>
              <a:t>ovou </a:t>
            </a:r>
            <a:r>
              <a:rPr lang="cs-CZ" dirty="0"/>
              <a:t>životní </a:t>
            </a:r>
            <a:r>
              <a:rPr lang="cs-CZ" dirty="0" smtClean="0"/>
              <a:t>lásku </a:t>
            </a:r>
            <a:r>
              <a:rPr lang="cs-CZ" dirty="0"/>
              <a:t>našel v Kateřině </a:t>
            </a:r>
            <a:r>
              <a:rPr lang="cs-CZ" dirty="0" smtClean="0"/>
              <a:t>Šťastné</a:t>
            </a:r>
            <a:r>
              <a:rPr lang="cs-CZ" dirty="0"/>
              <a:t>, se kterou se seznámil na svých výletech do </a:t>
            </a:r>
            <a:r>
              <a:rPr lang="cs-CZ" dirty="0" smtClean="0"/>
              <a:t>Tábora</a:t>
            </a:r>
          </a:p>
          <a:p>
            <a:r>
              <a:rPr lang="cs-CZ" dirty="0"/>
              <a:t>K</a:t>
            </a:r>
            <a:r>
              <a:rPr lang="cs-CZ" dirty="0" smtClean="0"/>
              <a:t>ateřina </a:t>
            </a:r>
            <a:r>
              <a:rPr lang="cs-CZ" dirty="0"/>
              <a:t>byla totiž hospodyní Josefa Němce, manžela Boženy </a:t>
            </a:r>
            <a:r>
              <a:rPr lang="cs-CZ" dirty="0" smtClean="0"/>
              <a:t>Němcové</a:t>
            </a:r>
          </a:p>
          <a:p>
            <a:r>
              <a:rPr lang="cs-CZ" dirty="0" smtClean="0"/>
              <a:t>tak </a:t>
            </a:r>
            <a:r>
              <a:rPr lang="cs-CZ" dirty="0"/>
              <a:t>se </a:t>
            </a:r>
            <a:r>
              <a:rPr lang="cs-CZ" dirty="0" err="1"/>
              <a:t>Šechtl</a:t>
            </a:r>
            <a:r>
              <a:rPr lang="cs-CZ" dirty="0"/>
              <a:t> ve svých 36 letech konečně usadil v Táboře, kde roku 1876 oficiálně otevřel fotografický ateliér v domě </a:t>
            </a:r>
            <a:r>
              <a:rPr lang="cs-CZ" dirty="0" smtClean="0"/>
              <a:t>č. 333 </a:t>
            </a:r>
            <a:r>
              <a:rPr lang="cs-CZ" dirty="0"/>
              <a:t>na Mariánském n</a:t>
            </a:r>
            <a:r>
              <a:rPr lang="cs-CZ" dirty="0" smtClean="0"/>
              <a:t>áměstí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155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TÁBORSKO V LITERATUŘE A KULTUŘE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Ignác </a:t>
            </a:r>
            <a:r>
              <a:rPr lang="cs-CZ" dirty="0" err="1"/>
              <a:t>Schächtl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8573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Dům č. 333 v Táboře, první ateliér I. </a:t>
            </a:r>
            <a:r>
              <a:rPr lang="cs-CZ" dirty="0" err="1" smtClean="0"/>
              <a:t>Šechtla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907704" y="6309320"/>
            <a:ext cx="60304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http://sechtl-vosecek.ucw.cz/cml/desky/deska4738.html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664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Ignác </a:t>
            </a:r>
            <a:r>
              <a:rPr lang="cs-CZ" dirty="0" err="1"/>
              <a:t>Schächtl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v roce 1877 se Ignácovi narodil syn </a:t>
            </a:r>
            <a:r>
              <a:rPr lang="cs-CZ" b="1" dirty="0"/>
              <a:t>Josef </a:t>
            </a:r>
            <a:r>
              <a:rPr lang="cs-CZ" b="1" dirty="0" smtClean="0"/>
              <a:t>Jindřich</a:t>
            </a:r>
            <a:endParaRPr lang="cs-CZ" dirty="0"/>
          </a:p>
          <a:p>
            <a:r>
              <a:rPr lang="cs-CZ" dirty="0" smtClean="0"/>
              <a:t>podle </a:t>
            </a:r>
            <a:r>
              <a:rPr lang="cs-CZ" dirty="0"/>
              <a:t>rodinné legendy ve stejný den potkal </a:t>
            </a:r>
            <a:r>
              <a:rPr lang="cs-CZ" dirty="0" smtClean="0"/>
              <a:t>fotograf v</a:t>
            </a:r>
            <a:r>
              <a:rPr lang="cs-CZ" dirty="0"/>
              <a:t> hospodě obchodního cestujícího </a:t>
            </a:r>
            <a:r>
              <a:rPr lang="cs-CZ" b="1" dirty="0"/>
              <a:t>Jana </a:t>
            </a:r>
            <a:r>
              <a:rPr lang="cs-CZ" b="1" dirty="0" err="1"/>
              <a:t>Vosečka</a:t>
            </a:r>
            <a:r>
              <a:rPr lang="cs-CZ" dirty="0"/>
              <a:t>, který se toho dne stal fotografem a společníkem </a:t>
            </a:r>
            <a:r>
              <a:rPr lang="cs-CZ" dirty="0" smtClean="0"/>
              <a:t>firmy</a:t>
            </a:r>
          </a:p>
          <a:p>
            <a:r>
              <a:rPr lang="cs-CZ" dirty="0" smtClean="0"/>
              <a:t>Ignác </a:t>
            </a:r>
            <a:r>
              <a:rPr lang="cs-CZ" dirty="0"/>
              <a:t>vášnivě dokumentoval vývoj města i za cenu ztrátovosti celého </a:t>
            </a:r>
            <a:r>
              <a:rPr lang="cs-CZ" dirty="0" smtClean="0"/>
              <a:t>počínání</a:t>
            </a:r>
          </a:p>
          <a:p>
            <a:r>
              <a:rPr lang="cs-CZ" dirty="0" smtClean="0"/>
              <a:t>Z</a:t>
            </a:r>
            <a:r>
              <a:rPr lang="cs-CZ" dirty="0"/>
              <a:t> let 1876 a 1877 se dochovalo mimo jiné i několik fotografií </a:t>
            </a:r>
            <a:r>
              <a:rPr lang="cs-CZ" dirty="0" smtClean="0"/>
              <a:t>táborského </a:t>
            </a:r>
            <a:r>
              <a:rPr lang="cs-CZ" dirty="0"/>
              <a:t>náměstí krátce po přestavbě radnice a reportáž z odhalení pomníku Jana Žižky od </a:t>
            </a:r>
            <a:r>
              <a:rPr lang="cs-CZ" dirty="0" err="1" smtClean="0"/>
              <a:t>Myslbeka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191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Ignác </a:t>
            </a:r>
            <a:r>
              <a:rPr lang="cs-CZ" dirty="0" err="1"/>
              <a:t>Schächtl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1" dirty="0"/>
              <a:t>„</a:t>
            </a:r>
            <a:r>
              <a:rPr lang="cs-CZ" b="1" i="1" dirty="0"/>
              <a:t>Zdejší fotografové, veleznámí pánové Sejk a </a:t>
            </a:r>
            <a:r>
              <a:rPr lang="cs-CZ" b="1" i="1" dirty="0" err="1"/>
              <a:t>Schächtl</a:t>
            </a:r>
            <a:r>
              <a:rPr lang="cs-CZ" b="1" i="1" dirty="0"/>
              <a:t> spojili se tyto dny soukromou úmluvou k společné práci, a sice tím způsobem, že oba, každý jinak samostatný o své osobní firmě, společně obstarávati budou všechny fotografické zakázky v městě a okolí na útraty společné, jež v první chvíli krýti bude záloha 200 </a:t>
            </a:r>
            <a:r>
              <a:rPr lang="cs-CZ" b="1" i="1" dirty="0" err="1"/>
              <a:t>zl</a:t>
            </a:r>
            <a:r>
              <a:rPr lang="cs-CZ" b="1" i="1" dirty="0"/>
              <a:t>, kterou p. Alex. Sejk do závodu zapůjčil, a podělovati se budou dílem stejným z užitku čistého</a:t>
            </a:r>
            <a:r>
              <a:rPr lang="cs-CZ" b="1" i="1" dirty="0" smtClean="0"/>
              <a:t>.</a:t>
            </a:r>
            <a:r>
              <a:rPr lang="cs-CZ" b="1" dirty="0" smtClean="0"/>
              <a:t>“</a:t>
            </a:r>
          </a:p>
          <a:p>
            <a:r>
              <a:rPr lang="cs-CZ" dirty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sechtl-vosecek.ucw.cz/ignac.html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3636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Ignác </a:t>
            </a:r>
            <a:r>
              <a:rPr lang="cs-CZ" dirty="0" err="1"/>
              <a:t>Schächtl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sz="3200" dirty="0" smtClean="0"/>
              <a:t>tímto prohlášením, které bylo </a:t>
            </a:r>
            <a:r>
              <a:rPr lang="cs-CZ" sz="3200" dirty="0" err="1" smtClean="0"/>
              <a:t>otištěněno</a:t>
            </a:r>
            <a:r>
              <a:rPr lang="cs-CZ" sz="3200" dirty="0" smtClean="0"/>
              <a:t> </a:t>
            </a:r>
            <a:r>
              <a:rPr lang="cs-CZ" sz="3200" dirty="0"/>
              <a:t>v roce 1878 v týdeníku Český </a:t>
            </a:r>
            <a:r>
              <a:rPr lang="cs-CZ" sz="3200" dirty="0" smtClean="0"/>
              <a:t>Jih, vznikly </a:t>
            </a:r>
            <a:r>
              <a:rPr lang="cs-CZ" sz="3200" dirty="0"/>
              <a:t>„Spojené fotografické dílny Alexandra </a:t>
            </a:r>
            <a:r>
              <a:rPr lang="cs-CZ" sz="3200" dirty="0" err="1"/>
              <a:t>Seika</a:t>
            </a:r>
            <a:r>
              <a:rPr lang="cs-CZ" sz="3200" dirty="0"/>
              <a:t> a Ignáce </a:t>
            </a:r>
            <a:r>
              <a:rPr lang="cs-CZ" sz="3200" dirty="0" err="1" smtClean="0"/>
              <a:t>Schächtla</a:t>
            </a:r>
            <a:r>
              <a:rPr lang="cs-CZ" sz="3200" dirty="0" smtClean="0"/>
              <a:t>“</a:t>
            </a:r>
          </a:p>
          <a:p>
            <a:r>
              <a:rPr lang="cs-CZ" sz="3200" dirty="0" smtClean="0"/>
              <a:t>Ignácovi </a:t>
            </a:r>
            <a:r>
              <a:rPr lang="cs-CZ" sz="3200" dirty="0"/>
              <a:t>tato spolupráce velmi prospěla a jeho jméno v Táboře vešlo do všeobecného </a:t>
            </a:r>
            <a:r>
              <a:rPr lang="cs-CZ" sz="3200" dirty="0" smtClean="0"/>
              <a:t>povědomí</a:t>
            </a:r>
          </a:p>
          <a:p>
            <a:r>
              <a:rPr lang="cs-CZ" sz="3200" dirty="0"/>
              <a:t>d</a:t>
            </a:r>
            <a:r>
              <a:rPr lang="cs-CZ" sz="3200" dirty="0" smtClean="0"/>
              <a:t>o </a:t>
            </a:r>
            <a:r>
              <a:rPr lang="cs-CZ" sz="3200" dirty="0"/>
              <a:t>svého ateliéru si pořídil přístroj na zvětšování fotografií, v té době velmi neobvyklé </a:t>
            </a:r>
            <a:r>
              <a:rPr lang="cs-CZ" sz="3200" dirty="0" smtClean="0"/>
              <a:t>vybavení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1244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Ignác </a:t>
            </a:r>
            <a:r>
              <a:rPr lang="cs-CZ" dirty="0" err="1"/>
              <a:t>Schächtl</a:t>
            </a:r>
            <a:endParaRPr lang="cs-CZ" dirty="0"/>
          </a:p>
        </p:txBody>
      </p:sp>
      <p:sp>
        <p:nvSpPr>
          <p:cNvPr id="6" name="Obdélník 5"/>
          <p:cNvSpPr/>
          <p:nvPr/>
        </p:nvSpPr>
        <p:spPr>
          <a:xfrm>
            <a:off x="2483043" y="6381328"/>
            <a:ext cx="41807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>
                <a:hlinkClick r:id="rId2"/>
              </a:rPr>
              <a:t>http://sechtl-vosecek.ucw.cz/ignac.html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833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Ignác </a:t>
            </a:r>
            <a:r>
              <a:rPr lang="cs-CZ" dirty="0" err="1"/>
              <a:t>Schächtl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err="1"/>
              <a:t>Seik</a:t>
            </a:r>
            <a:r>
              <a:rPr lang="cs-CZ" dirty="0"/>
              <a:t> ale pomalu ztrácel zájem o fotografii a věnoval </a:t>
            </a:r>
            <a:r>
              <a:rPr lang="cs-CZ" dirty="0" smtClean="0"/>
              <a:t>se stále </a:t>
            </a:r>
            <a:r>
              <a:rPr lang="cs-CZ" dirty="0"/>
              <a:t>intenzivněji </a:t>
            </a:r>
            <a:r>
              <a:rPr lang="cs-CZ" dirty="0" smtClean="0"/>
              <a:t>politice, a</a:t>
            </a:r>
            <a:r>
              <a:rPr lang="cs-CZ" dirty="0"/>
              <a:t> tak společná činnost pomalu s</a:t>
            </a:r>
            <a:r>
              <a:rPr lang="cs-CZ" dirty="0" smtClean="0"/>
              <a:t>končila </a:t>
            </a:r>
            <a:r>
              <a:rPr lang="cs-CZ" dirty="0"/>
              <a:t>asi v roce 1886, kdy oba salony opět začaly inzerovat </a:t>
            </a:r>
            <a:r>
              <a:rPr lang="cs-CZ" dirty="0" smtClean="0"/>
              <a:t>zvlášť</a:t>
            </a:r>
            <a:endParaRPr lang="cs-CZ" dirty="0"/>
          </a:p>
          <a:p>
            <a:r>
              <a:rPr lang="cs-CZ" dirty="0"/>
              <a:t>r</a:t>
            </a:r>
            <a:r>
              <a:rPr lang="cs-CZ" dirty="0" smtClean="0"/>
              <a:t>ozdělení </a:t>
            </a:r>
            <a:r>
              <a:rPr lang="cs-CZ" dirty="0"/>
              <a:t>obou ateliérů zřejmě chod Ignácova podniku výrazně </a:t>
            </a:r>
            <a:r>
              <a:rPr lang="cs-CZ" dirty="0" smtClean="0"/>
              <a:t>neovlivnilo</a:t>
            </a:r>
          </a:p>
          <a:p>
            <a:r>
              <a:rPr lang="cs-CZ" dirty="0"/>
              <a:t>v</a:t>
            </a:r>
            <a:r>
              <a:rPr lang="cs-CZ" dirty="0" smtClean="0"/>
              <a:t> </a:t>
            </a:r>
            <a:r>
              <a:rPr lang="cs-CZ" dirty="0"/>
              <a:t>roce 1888 začal Jan </a:t>
            </a:r>
            <a:r>
              <a:rPr lang="cs-CZ" dirty="0" err="1"/>
              <a:t>Voseček</a:t>
            </a:r>
            <a:r>
              <a:rPr lang="cs-CZ" dirty="0"/>
              <a:t> pracovat v původním </a:t>
            </a:r>
            <a:r>
              <a:rPr lang="cs-CZ" dirty="0" err="1"/>
              <a:t>Seikově</a:t>
            </a:r>
            <a:r>
              <a:rPr lang="cs-CZ" dirty="0"/>
              <a:t> ateliéru </a:t>
            </a:r>
            <a:endParaRPr lang="cs-CZ" dirty="0" smtClean="0"/>
          </a:p>
          <a:p>
            <a:r>
              <a:rPr lang="cs-CZ" dirty="0"/>
              <a:t>r</a:t>
            </a:r>
            <a:r>
              <a:rPr lang="cs-CZ" dirty="0" smtClean="0"/>
              <a:t>oku 1895 </a:t>
            </a:r>
            <a:r>
              <a:rPr lang="cs-CZ" dirty="0"/>
              <a:t>se </a:t>
            </a:r>
            <a:r>
              <a:rPr lang="cs-CZ" dirty="0" smtClean="0"/>
              <a:t>stává </a:t>
            </a:r>
            <a:r>
              <a:rPr lang="cs-CZ" dirty="0" err="1" smtClean="0"/>
              <a:t>Voseček</a:t>
            </a:r>
            <a:r>
              <a:rPr lang="cs-CZ" dirty="0" smtClean="0"/>
              <a:t> </a:t>
            </a:r>
            <a:r>
              <a:rPr lang="cs-CZ" dirty="0"/>
              <a:t>společníkem firmy, která je přejmenována na „</a:t>
            </a:r>
            <a:r>
              <a:rPr lang="cs-CZ" dirty="0" err="1"/>
              <a:t>Schächtl</a:t>
            </a:r>
            <a:r>
              <a:rPr lang="cs-CZ" dirty="0"/>
              <a:t> a </a:t>
            </a:r>
            <a:r>
              <a:rPr lang="cs-CZ" dirty="0" err="1"/>
              <a:t>Voseček</a:t>
            </a:r>
            <a:r>
              <a:rPr lang="cs-CZ" dirty="0"/>
              <a:t>“, později „</a:t>
            </a:r>
            <a:r>
              <a:rPr lang="cs-CZ" dirty="0" err="1"/>
              <a:t>Šechtl</a:t>
            </a:r>
            <a:r>
              <a:rPr lang="cs-CZ" dirty="0"/>
              <a:t> a </a:t>
            </a:r>
            <a:r>
              <a:rPr lang="cs-CZ" dirty="0" err="1"/>
              <a:t>Voseček</a:t>
            </a:r>
            <a:r>
              <a:rPr lang="cs-CZ" dirty="0" smtClean="0"/>
              <a:t>“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5001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Ignác </a:t>
            </a:r>
            <a:r>
              <a:rPr lang="cs-CZ" dirty="0" err="1"/>
              <a:t>Schächtl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v roce 1896 Ignác propadl další novince — </a:t>
            </a:r>
            <a:r>
              <a:rPr lang="cs-CZ" dirty="0" smtClean="0"/>
              <a:t>kinematografu</a:t>
            </a:r>
          </a:p>
          <a:p>
            <a:r>
              <a:rPr lang="cs-CZ" dirty="0"/>
              <a:t>j</a:t>
            </a:r>
            <a:r>
              <a:rPr lang="cs-CZ" dirty="0" smtClean="0"/>
              <a:t>ako </a:t>
            </a:r>
            <a:r>
              <a:rPr lang="cs-CZ" dirty="0"/>
              <a:t>první mimo Prahu dostal koncesi na promítání živých </a:t>
            </a:r>
            <a:r>
              <a:rPr lang="cs-CZ" dirty="0" smtClean="0"/>
              <a:t>obrazů</a:t>
            </a:r>
          </a:p>
          <a:p>
            <a:r>
              <a:rPr lang="cs-CZ" dirty="0"/>
              <a:t>u</a:t>
            </a:r>
            <a:r>
              <a:rPr lang="cs-CZ" dirty="0" smtClean="0"/>
              <a:t>ž </a:t>
            </a:r>
            <a:r>
              <a:rPr lang="cs-CZ" dirty="0"/>
              <a:t>v roce 1896 mělo proběhnout promítání v Plzni, které by bylo první v Č</a:t>
            </a:r>
            <a:r>
              <a:rPr lang="cs-CZ" dirty="0" smtClean="0"/>
              <a:t>echách</a:t>
            </a:r>
          </a:p>
          <a:p>
            <a:r>
              <a:rPr lang="cs-CZ" dirty="0"/>
              <a:t>p</a:t>
            </a:r>
            <a:r>
              <a:rPr lang="cs-CZ" dirty="0" smtClean="0"/>
              <a:t>ro </a:t>
            </a:r>
            <a:r>
              <a:rPr lang="cs-CZ" dirty="0"/>
              <a:t>technické problémy se však pravděpodobně poprvé promítalo až v roce 1897 v táborské </a:t>
            </a:r>
            <a:r>
              <a:rPr lang="cs-CZ" dirty="0" smtClean="0"/>
              <a:t>Střelnici</a:t>
            </a:r>
          </a:p>
          <a:p>
            <a:r>
              <a:rPr lang="cs-CZ" dirty="0"/>
              <a:t>p</a:t>
            </a:r>
            <a:r>
              <a:rPr lang="cs-CZ" dirty="0" smtClean="0"/>
              <a:t>ozději </a:t>
            </a:r>
            <a:r>
              <a:rPr lang="cs-CZ" dirty="0"/>
              <a:t>s kinematografem kočoval, ale </a:t>
            </a:r>
            <a:r>
              <a:rPr lang="cs-CZ" dirty="0" smtClean="0"/>
              <a:t>promítání </a:t>
            </a:r>
            <a:r>
              <a:rPr lang="cs-CZ" dirty="0"/>
              <a:t>bylo výrazně </a:t>
            </a:r>
            <a:r>
              <a:rPr lang="cs-CZ" dirty="0" smtClean="0"/>
              <a:t>ztrátové, a</a:t>
            </a:r>
            <a:r>
              <a:rPr lang="cs-CZ" dirty="0"/>
              <a:t> tak kinematograf i filmy prodal kouzelníkovi </a:t>
            </a:r>
            <a:r>
              <a:rPr lang="cs-CZ" dirty="0" err="1" smtClean="0"/>
              <a:t>Ponrepovi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216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Ignác </a:t>
            </a:r>
            <a:r>
              <a:rPr lang="cs-CZ" dirty="0" err="1"/>
              <a:t>Schächtl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o</a:t>
            </a:r>
            <a:r>
              <a:rPr lang="cs-CZ" sz="2800" dirty="0" smtClean="0"/>
              <a:t>d roku </a:t>
            </a:r>
            <a:r>
              <a:rPr lang="cs-CZ" sz="2800" dirty="0"/>
              <a:t>1904 se syn Josef Jindřich stal společníkem </a:t>
            </a:r>
            <a:r>
              <a:rPr lang="cs-CZ" sz="2800" dirty="0" smtClean="0"/>
              <a:t>firmy</a:t>
            </a:r>
          </a:p>
          <a:p>
            <a:r>
              <a:rPr lang="cs-CZ" sz="2800" dirty="0"/>
              <a:t>v roce 1906 firma otevřela pobočku v </a:t>
            </a:r>
            <a:r>
              <a:rPr lang="cs-CZ" sz="2800" dirty="0" smtClean="0"/>
              <a:t>Pelhřimově</a:t>
            </a:r>
          </a:p>
          <a:p>
            <a:r>
              <a:rPr lang="cs-CZ" sz="2800" dirty="0" smtClean="0"/>
              <a:t>Roku 1907 </a:t>
            </a:r>
            <a:r>
              <a:rPr lang="cs-CZ" sz="2800" dirty="0"/>
              <a:t>započala stavba nového ateliéru v místě b</a:t>
            </a:r>
            <a:r>
              <a:rPr lang="cs-CZ" sz="2800" dirty="0" smtClean="0"/>
              <a:t>ývalého </a:t>
            </a:r>
            <a:r>
              <a:rPr lang="cs-CZ" sz="2800" dirty="0" err="1"/>
              <a:t>Seikova</a:t>
            </a:r>
            <a:r>
              <a:rPr lang="cs-CZ" sz="2800" dirty="0"/>
              <a:t>, který se stal největší na českém </a:t>
            </a:r>
            <a:r>
              <a:rPr lang="cs-CZ" sz="2800" dirty="0" smtClean="0"/>
              <a:t>jihu</a:t>
            </a:r>
          </a:p>
          <a:p>
            <a:r>
              <a:rPr lang="cs-CZ" sz="2800" dirty="0"/>
              <a:t>Ignác </a:t>
            </a:r>
            <a:r>
              <a:rPr lang="cs-CZ" sz="2800" dirty="0" err="1"/>
              <a:t>Šechtl</a:t>
            </a:r>
            <a:r>
              <a:rPr lang="cs-CZ" sz="2800" dirty="0"/>
              <a:t> zemřel 6. července </a:t>
            </a:r>
            <a:r>
              <a:rPr lang="cs-CZ" sz="2800" dirty="0" smtClean="0"/>
              <a:t>1911</a:t>
            </a:r>
          </a:p>
          <a:p>
            <a:r>
              <a:rPr lang="cs-CZ" sz="2800" dirty="0" smtClean="0"/>
              <a:t>Firma </a:t>
            </a:r>
            <a:r>
              <a:rPr lang="cs-CZ" sz="2800" dirty="0" err="1"/>
              <a:t>Šechtl</a:t>
            </a:r>
            <a:r>
              <a:rPr lang="cs-CZ" sz="2800" dirty="0"/>
              <a:t> a </a:t>
            </a:r>
            <a:r>
              <a:rPr lang="cs-CZ" sz="2800" dirty="0" err="1"/>
              <a:t>Voseček</a:t>
            </a:r>
            <a:r>
              <a:rPr lang="cs-CZ" sz="2800" dirty="0"/>
              <a:t> </a:t>
            </a:r>
            <a:r>
              <a:rPr lang="cs-CZ" sz="2800" dirty="0" smtClean="0"/>
              <a:t>ale existovala </a:t>
            </a:r>
            <a:r>
              <a:rPr lang="cs-CZ" sz="2800" dirty="0"/>
              <a:t>až do združstevnění v roce </a:t>
            </a:r>
            <a:r>
              <a:rPr lang="cs-CZ" sz="2800" dirty="0" smtClean="0"/>
              <a:t>1953</a:t>
            </a:r>
            <a:endParaRPr lang="cs-CZ" sz="28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527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Pohled na Tábor – konec 19. st.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119" y="1935163"/>
            <a:ext cx="6109762" cy="4389437"/>
          </a:xfrm>
        </p:spPr>
      </p:pic>
      <p:sp>
        <p:nvSpPr>
          <p:cNvPr id="5" name="Obdélník 4"/>
          <p:cNvSpPr/>
          <p:nvPr/>
        </p:nvSpPr>
        <p:spPr>
          <a:xfrm>
            <a:off x="755576" y="6381328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>
                <a:hlinkClick r:id="rId3"/>
              </a:rPr>
              <a:t>http://</a:t>
            </a:r>
            <a:r>
              <a:rPr lang="cs-CZ" dirty="0" smtClean="0">
                <a:hlinkClick r:id="rId3"/>
              </a:rPr>
              <a:t>commons.wikimedia.org/wiki/File:T%C3%A1bor_from_north.jpg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6810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Bechyně – poč. 20. století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602" y="1935163"/>
            <a:ext cx="5486796" cy="4389437"/>
          </a:xfrm>
        </p:spPr>
      </p:pic>
      <p:sp>
        <p:nvSpPr>
          <p:cNvPr id="5" name="Obdélník 4"/>
          <p:cNvSpPr/>
          <p:nvPr/>
        </p:nvSpPr>
        <p:spPr>
          <a:xfrm>
            <a:off x="1115616" y="6309320"/>
            <a:ext cx="6678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>
                <a:hlinkClick r:id="rId3"/>
              </a:rPr>
              <a:t>http://</a:t>
            </a:r>
            <a:r>
              <a:rPr lang="cs-CZ" dirty="0" smtClean="0">
                <a:hlinkClick r:id="rId3"/>
              </a:rPr>
              <a:t>commons.wikimedia.org/wiki/File:Bechyn%C4%9B.jpg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8542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Ignác </a:t>
            </a:r>
            <a:r>
              <a:rPr lang="cs-CZ" dirty="0" err="1"/>
              <a:t>Schächtl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971600" y="6381328"/>
            <a:ext cx="7488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http://www.ucw.cz</a:t>
            </a:r>
            <a:r>
              <a:rPr lang="cs-CZ" smtClean="0">
                <a:hlinkClick r:id="rId2"/>
              </a:rPr>
              <a:t>/~hubicka/Sechtl/Ignac/Czech/schachtl.html</a:t>
            </a:r>
            <a:endParaRPr lang="cs-CZ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21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Oskar Nedbal - 1901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6225" y="1935163"/>
            <a:ext cx="3511549" cy="4389437"/>
          </a:xfrm>
        </p:spPr>
      </p:pic>
      <p:sp>
        <p:nvSpPr>
          <p:cNvPr id="5" name="Obdélník 4"/>
          <p:cNvSpPr/>
          <p:nvPr/>
        </p:nvSpPr>
        <p:spPr>
          <a:xfrm>
            <a:off x="1475656" y="6309320"/>
            <a:ext cx="6174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>
                <a:hlinkClick r:id="rId3"/>
              </a:rPr>
              <a:t>http://</a:t>
            </a:r>
            <a:r>
              <a:rPr lang="cs-CZ" dirty="0" smtClean="0">
                <a:hlinkClick r:id="rId3"/>
              </a:rPr>
              <a:t>commons.wikimedia.org/wiki/File:Oskar_Nedbal.jpg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1460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František Křižík - 1902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925316"/>
            <a:ext cx="3185300" cy="4239988"/>
          </a:xfrm>
        </p:spPr>
      </p:pic>
      <p:sp>
        <p:nvSpPr>
          <p:cNvPr id="5" name="Obdélník 4"/>
          <p:cNvSpPr/>
          <p:nvPr/>
        </p:nvSpPr>
        <p:spPr>
          <a:xfrm>
            <a:off x="1763688" y="6237312"/>
            <a:ext cx="6246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>
                <a:hlinkClick r:id="rId3"/>
              </a:rPr>
              <a:t>http://</a:t>
            </a:r>
            <a:r>
              <a:rPr lang="cs-CZ" dirty="0" smtClean="0">
                <a:hlinkClick r:id="rId3"/>
              </a:rPr>
              <a:t>commons.wikimedia.org/wiki/File:Krizik.jpg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8957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Žižkovo náměstí v Táboře - 1895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581" y="1935163"/>
            <a:ext cx="5904837" cy="4389437"/>
          </a:xfrm>
        </p:spPr>
      </p:pic>
      <p:sp>
        <p:nvSpPr>
          <p:cNvPr id="5" name="Obdélník 4"/>
          <p:cNvSpPr/>
          <p:nvPr/>
        </p:nvSpPr>
        <p:spPr>
          <a:xfrm>
            <a:off x="0" y="6381328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>
                <a:hlinkClick r:id="rId3"/>
              </a:rPr>
              <a:t>http://commons.wikimedia.org/wiki/File:T%C3%A1bor_%</a:t>
            </a:r>
            <a:r>
              <a:rPr lang="cs-CZ" dirty="0" smtClean="0">
                <a:hlinkClick r:id="rId3"/>
              </a:rPr>
              <a:t>C5%BDi%C5%BEka_Square.jpg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3949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Sokolové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916832"/>
            <a:ext cx="3211604" cy="4389437"/>
          </a:xfrm>
        </p:spPr>
      </p:pic>
      <p:sp>
        <p:nvSpPr>
          <p:cNvPr id="5" name="Obdélník 4"/>
          <p:cNvSpPr/>
          <p:nvPr/>
        </p:nvSpPr>
        <p:spPr>
          <a:xfrm>
            <a:off x="395536" y="6381328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>
                <a:hlinkClick r:id="rId3"/>
              </a:rPr>
              <a:t>http://</a:t>
            </a:r>
            <a:r>
              <a:rPr lang="cs-CZ" dirty="0" smtClean="0">
                <a:hlinkClick r:id="rId3"/>
              </a:rPr>
              <a:t>upload.wikimedia.org/wikipedia/commons/7/7d/Sokol_sport_costumes.jpg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8249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0"/>
            <a:ext cx="3566160" cy="92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Zuzana Lukešová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, Tábor</a:t>
            </a: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z.lukesova@centrum.cz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Únor 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217420" y="2514600"/>
            <a:ext cx="470916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Objekty použité k vytvoření sešitu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pocházejí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z veřejných knihoven obrázků (public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domain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) nebo jsou vlastní originální tvorbou autora.</a:t>
            </a: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0"/>
            <a:ext cx="4434840" cy="29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4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570957" y="514350"/>
            <a:ext cx="8047806" cy="2622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hlinkClick r:id="rId2"/>
              </a:rPr>
              <a:t>http://sechtl-vosecek.ucw.cz</a:t>
            </a:r>
            <a:endParaRPr lang="cs-CZ" sz="1100" dirty="0"/>
          </a:p>
          <a:p>
            <a:r>
              <a:rPr lang="cs-CZ" sz="1100" dirty="0">
                <a:hlinkClick r:id="rId3"/>
              </a:rPr>
              <a:t>http://commons.wikimedia.org/wiki/Main_Page</a:t>
            </a:r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 smtClean="0"/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99941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Ignác </a:t>
            </a:r>
            <a:r>
              <a:rPr lang="cs-CZ" dirty="0" err="1"/>
              <a:t>Schächtl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alias</a:t>
            </a:r>
            <a:r>
              <a:rPr lang="cs-CZ" sz="3200" dirty="0"/>
              <a:t> </a:t>
            </a:r>
            <a:r>
              <a:rPr lang="cs-CZ" sz="3200" b="1" dirty="0"/>
              <a:t>Ignác </a:t>
            </a:r>
            <a:r>
              <a:rPr lang="cs-CZ" sz="3200" b="1" dirty="0" err="1"/>
              <a:t>Šechtl</a:t>
            </a:r>
            <a:r>
              <a:rPr lang="cs-CZ" sz="3200" dirty="0"/>
              <a:t> či </a:t>
            </a:r>
            <a:r>
              <a:rPr lang="cs-CZ" sz="3200" b="1" dirty="0"/>
              <a:t>Hynek </a:t>
            </a:r>
            <a:r>
              <a:rPr lang="cs-CZ" sz="3200" b="1" dirty="0" err="1" smtClean="0"/>
              <a:t>Šechtl</a:t>
            </a:r>
            <a:endParaRPr lang="cs-CZ" sz="3200" dirty="0"/>
          </a:p>
          <a:p>
            <a:r>
              <a:rPr lang="cs-CZ" sz="3200" dirty="0" smtClean="0"/>
              <a:t>se </a:t>
            </a:r>
            <a:r>
              <a:rPr lang="cs-CZ" sz="3200" dirty="0"/>
              <a:t>narodil 26. května 1840 v Praze v rodině mlynářského </a:t>
            </a:r>
            <a:r>
              <a:rPr lang="cs-CZ" sz="3200" dirty="0" smtClean="0"/>
              <a:t>mistra</a:t>
            </a:r>
          </a:p>
          <a:p>
            <a:r>
              <a:rPr lang="cs-CZ" sz="3200" dirty="0"/>
              <a:t>k</a:t>
            </a:r>
            <a:r>
              <a:rPr lang="cs-CZ" sz="3200" dirty="0" smtClean="0"/>
              <a:t>rátce </a:t>
            </a:r>
            <a:r>
              <a:rPr lang="cs-CZ" sz="3200" dirty="0"/>
              <a:t>pracoval jako písař u </a:t>
            </a:r>
            <a:r>
              <a:rPr lang="cs-CZ" sz="3200" dirty="0" smtClean="0"/>
              <a:t>zasilatelské pražské </a:t>
            </a:r>
            <a:r>
              <a:rPr lang="cs-CZ" sz="3200" dirty="0"/>
              <a:t>firmy Alexandra Kliera </a:t>
            </a:r>
          </a:p>
          <a:p>
            <a:r>
              <a:rPr lang="cs-CZ" sz="3200" dirty="0" smtClean="0"/>
              <a:t>roku </a:t>
            </a:r>
            <a:r>
              <a:rPr lang="cs-CZ" sz="3200" dirty="0"/>
              <a:t>1863 </a:t>
            </a:r>
            <a:r>
              <a:rPr lang="cs-CZ" sz="3200" dirty="0" smtClean="0"/>
              <a:t>odešel </a:t>
            </a:r>
            <a:r>
              <a:rPr lang="cs-CZ" sz="3200" dirty="0"/>
              <a:t>do Kladna, kde se vyučil fotografickému řemeslu a v roce 1865 mu byla </a:t>
            </a:r>
            <a:r>
              <a:rPr lang="cs-CZ" sz="3200" dirty="0" smtClean="0"/>
              <a:t>povolena živnost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15160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Ignác </a:t>
            </a:r>
            <a:r>
              <a:rPr lang="cs-CZ" dirty="0" err="1" smtClean="0"/>
              <a:t>Schächtl</a:t>
            </a:r>
            <a:r>
              <a:rPr lang="cs-CZ" dirty="0" smtClean="0"/>
              <a:t> – fotografické vizitky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</a:t>
            </a:r>
            <a:r>
              <a:rPr lang="cs-CZ" dirty="0"/>
              <a:t> této doby se již zachovalo několik fotografických </a:t>
            </a:r>
            <a:r>
              <a:rPr lang="cs-CZ" dirty="0" smtClean="0"/>
              <a:t>vizitek</a:t>
            </a:r>
          </a:p>
          <a:p>
            <a:endParaRPr lang="cs-CZ" dirty="0"/>
          </a:p>
          <a:p>
            <a:endParaRPr lang="cs-CZ" dirty="0" smtClean="0"/>
          </a:p>
          <a:p>
            <a:pPr>
              <a:buFont typeface="Wingdings" pitchFamily="2" charset="2"/>
              <a:buChar char="Ø"/>
            </a:pPr>
            <a:r>
              <a:rPr lang="cs-CZ" dirty="0"/>
              <a:t> </a:t>
            </a:r>
            <a:r>
              <a:rPr lang="cs-CZ" dirty="0" smtClean="0"/>
              <a:t>Na internetu vyhledejte informace o fotografických vizitkách z 19. století.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4346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F</a:t>
            </a:r>
            <a:r>
              <a:rPr lang="cs-CZ" dirty="0" smtClean="0"/>
              <a:t>otografické </a:t>
            </a:r>
            <a:r>
              <a:rPr lang="cs-CZ" dirty="0"/>
              <a:t>vizitky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jsou </a:t>
            </a:r>
            <a:r>
              <a:rPr lang="cs-CZ" dirty="0"/>
              <a:t>maličké fotografie nalepené na kartonu velikosti dnešních vizitek, které ovládly svět během 60. a 70. let 19. století </a:t>
            </a:r>
          </a:p>
          <a:p>
            <a:r>
              <a:rPr lang="cs-CZ" dirty="0" smtClean="0"/>
              <a:t>značně přispěly </a:t>
            </a:r>
            <a:r>
              <a:rPr lang="cs-CZ" dirty="0"/>
              <a:t>rozšíření a popularizaci fotografie </a:t>
            </a:r>
            <a:endParaRPr lang="cs-CZ" dirty="0" smtClean="0"/>
          </a:p>
          <a:p>
            <a:r>
              <a:rPr lang="cs-CZ" dirty="0"/>
              <a:t>j</a:t>
            </a:r>
            <a:r>
              <a:rPr lang="cs-CZ" dirty="0" smtClean="0"/>
              <a:t>ejich </a:t>
            </a:r>
            <a:r>
              <a:rPr lang="cs-CZ" dirty="0"/>
              <a:t>formát si patentoval pařížský fotograf André </a:t>
            </a:r>
            <a:r>
              <a:rPr lang="cs-CZ" dirty="0" err="1" smtClean="0"/>
              <a:t>Dispédi</a:t>
            </a:r>
            <a:endParaRPr lang="cs-CZ" dirty="0" smtClean="0"/>
          </a:p>
          <a:p>
            <a:r>
              <a:rPr lang="cs-CZ" dirty="0" smtClean="0"/>
              <a:t>fotografické </a:t>
            </a:r>
            <a:r>
              <a:rPr lang="cs-CZ" dirty="0"/>
              <a:t>vizitky si </a:t>
            </a:r>
            <a:r>
              <a:rPr lang="cs-CZ" dirty="0" smtClean="0"/>
              <a:t>mohli </a:t>
            </a:r>
            <a:r>
              <a:rPr lang="cs-CZ" dirty="0"/>
              <a:t>přátelé vyměňovat mezi sebou a díky standardnímu formátu umisťovat do rodinných </a:t>
            </a:r>
            <a:r>
              <a:rPr lang="cs-CZ" dirty="0" smtClean="0"/>
              <a:t>alb</a:t>
            </a:r>
          </a:p>
        </p:txBody>
      </p:sp>
    </p:spTree>
    <p:extLst>
      <p:ext uri="{BB962C8B-B14F-4D97-AF65-F5344CB8AC3E}">
        <p14:creationId xmlns:p14="http://schemas.microsoft.com/office/powerpoint/2010/main" val="319375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F</a:t>
            </a:r>
            <a:r>
              <a:rPr lang="cs-CZ" dirty="0" smtClean="0"/>
              <a:t>otografické </a:t>
            </a:r>
            <a:r>
              <a:rPr lang="cs-CZ" dirty="0"/>
              <a:t>vizitky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mnozí </a:t>
            </a:r>
            <a:r>
              <a:rPr lang="cs-CZ" sz="3200" dirty="0"/>
              <a:t>fotografové také prodávali podobizny známých </a:t>
            </a:r>
            <a:r>
              <a:rPr lang="cs-CZ" sz="3200" dirty="0" smtClean="0"/>
              <a:t>osobností</a:t>
            </a:r>
          </a:p>
          <a:p>
            <a:r>
              <a:rPr lang="cs-CZ" sz="3200" dirty="0" smtClean="0"/>
              <a:t>méně </a:t>
            </a:r>
            <a:r>
              <a:rPr lang="cs-CZ" sz="3200" dirty="0"/>
              <a:t>časté byly pak </a:t>
            </a:r>
            <a:r>
              <a:rPr lang="cs-CZ" sz="3200" dirty="0" smtClean="0"/>
              <a:t>fotografie soch, měst nebo </a:t>
            </a:r>
            <a:r>
              <a:rPr lang="cs-CZ" sz="3200" dirty="0"/>
              <a:t>důležitých </a:t>
            </a:r>
            <a:r>
              <a:rPr lang="cs-CZ" sz="3200" dirty="0" smtClean="0"/>
              <a:t>událostí</a:t>
            </a:r>
          </a:p>
          <a:p>
            <a:r>
              <a:rPr lang="cs-CZ" sz="3200" dirty="0" smtClean="0"/>
              <a:t>Vizitky </a:t>
            </a:r>
            <a:r>
              <a:rPr lang="cs-CZ" sz="3200" dirty="0"/>
              <a:t>během 80. let ustoupily větším kabinetním fotografiím, v Čechách se však vyráběly souběžně až do 30. let 20. století.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14703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Fotografické vizitky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cs-CZ" sz="2800" dirty="0"/>
              <a:t>n</a:t>
            </a:r>
            <a:r>
              <a:rPr lang="cs-CZ" sz="2800" dirty="0" smtClean="0"/>
              <a:t>ávštěva </a:t>
            </a:r>
            <a:r>
              <a:rPr lang="cs-CZ" sz="2800" dirty="0"/>
              <a:t>fotografa byla </a:t>
            </a:r>
            <a:r>
              <a:rPr lang="cs-CZ" sz="2800" dirty="0" smtClean="0"/>
              <a:t>velkou událostí</a:t>
            </a:r>
          </a:p>
          <a:p>
            <a:r>
              <a:rPr lang="cs-CZ" sz="2800" dirty="0"/>
              <a:t>f</a:t>
            </a:r>
            <a:r>
              <a:rPr lang="cs-CZ" sz="2800" dirty="0" smtClean="0"/>
              <a:t>otograf </a:t>
            </a:r>
            <a:r>
              <a:rPr lang="cs-CZ" sz="2800" dirty="0"/>
              <a:t>se většinou se zákazníkem předem setkal, aby zjistil jeho povahu a podle ní doporučil volbu oblečení a typ </a:t>
            </a:r>
            <a:r>
              <a:rPr lang="cs-CZ" sz="2800" dirty="0" smtClean="0"/>
              <a:t>portrétu</a:t>
            </a:r>
          </a:p>
          <a:p>
            <a:r>
              <a:rPr lang="cs-CZ" sz="2800" dirty="0"/>
              <a:t>s</a:t>
            </a:r>
            <a:r>
              <a:rPr lang="cs-CZ" sz="2800" dirty="0" smtClean="0"/>
              <a:t>amotné </a:t>
            </a:r>
            <a:r>
              <a:rPr lang="cs-CZ" sz="2800" dirty="0"/>
              <a:t>aranžmá portrétu se sice řídilo přísnými pravidly celosvětové módy, ale mělo za úkol </a:t>
            </a:r>
            <a:r>
              <a:rPr lang="cs-CZ" sz="2800" dirty="0" smtClean="0"/>
              <a:t>zachytit </a:t>
            </a:r>
            <a:r>
              <a:rPr lang="cs-CZ" sz="2800" dirty="0"/>
              <a:t>povahu i povolání </a:t>
            </a:r>
            <a:r>
              <a:rPr lang="cs-CZ" sz="2800" dirty="0" smtClean="0"/>
              <a:t>fotografovaného</a:t>
            </a:r>
          </a:p>
          <a:p>
            <a:r>
              <a:rPr lang="cs-CZ" sz="2800" dirty="0" smtClean="0"/>
              <a:t>že </a:t>
            </a:r>
            <a:r>
              <a:rPr lang="cs-CZ" sz="2800" dirty="0"/>
              <a:t>i přes značná omezení </a:t>
            </a:r>
            <a:r>
              <a:rPr lang="cs-CZ" sz="2800" dirty="0" smtClean="0"/>
              <a:t>si ale </a:t>
            </a:r>
            <a:r>
              <a:rPr lang="cs-CZ" sz="2800" dirty="0"/>
              <a:t>autor mohl zachovat osobitý </a:t>
            </a:r>
            <a:r>
              <a:rPr lang="cs-CZ" sz="2800" dirty="0" smtClean="0"/>
              <a:t>výraz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94242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Fotografické vizitky</a:t>
            </a:r>
            <a:br>
              <a:rPr lang="cs-CZ" dirty="0"/>
            </a:br>
            <a:endParaRPr lang="cs-CZ" dirty="0"/>
          </a:p>
        </p:txBody>
      </p:sp>
      <p:sp>
        <p:nvSpPr>
          <p:cNvPr id="7" name="Obdélník 6"/>
          <p:cNvSpPr/>
          <p:nvPr/>
        </p:nvSpPr>
        <p:spPr>
          <a:xfrm>
            <a:off x="1592796" y="6075242"/>
            <a:ext cx="6534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http://sechtl-vosecek.ucw.cz/expozice4.html#vizitky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3683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374</TotalTime>
  <Words>498</Words>
  <Application>Microsoft Office PowerPoint</Application>
  <PresentationFormat>Předvádění na obrazovce (4:3)</PresentationFormat>
  <Paragraphs>154</Paragraphs>
  <Slides>34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34</vt:i4>
      </vt:variant>
    </vt:vector>
  </HeadingPairs>
  <TitlesOfParts>
    <vt:vector size="35" baseType="lpstr">
      <vt:lpstr>Tok</vt:lpstr>
      <vt:lpstr>Prezentace aplikace PowerPoint</vt:lpstr>
      <vt:lpstr>TÁBORSKO V LITERATUŘE A KULTUŘE</vt:lpstr>
      <vt:lpstr>Ignác Schächtl </vt:lpstr>
      <vt:lpstr>Ignác Schächtl </vt:lpstr>
      <vt:lpstr>Ignác Schächtl – fotografické vizitky </vt:lpstr>
      <vt:lpstr>Fotografické vizitky </vt:lpstr>
      <vt:lpstr>Fotografické vizitky </vt:lpstr>
      <vt:lpstr>Fotografické vizitky </vt:lpstr>
      <vt:lpstr>Fotografické vizitky </vt:lpstr>
      <vt:lpstr>Fotografické vizitky </vt:lpstr>
      <vt:lpstr>Fotografické vizitky </vt:lpstr>
      <vt:lpstr>Fotografické vizitky </vt:lpstr>
      <vt:lpstr>Fotografické vizitky </vt:lpstr>
      <vt:lpstr>Fotografické vizitky </vt:lpstr>
      <vt:lpstr>Fotografické vizitky </vt:lpstr>
      <vt:lpstr>Fotografické vizitky </vt:lpstr>
      <vt:lpstr>Ignác Schächtl</vt:lpstr>
      <vt:lpstr>Ignác Schächtl</vt:lpstr>
      <vt:lpstr>Ignác Schächtl</vt:lpstr>
      <vt:lpstr>   Dům č. 333 v Táboře, první ateliér I. Šechtla</vt:lpstr>
      <vt:lpstr>Ignác Schächtl</vt:lpstr>
      <vt:lpstr>Ignác Schächtl</vt:lpstr>
      <vt:lpstr>Ignác Schächtl</vt:lpstr>
      <vt:lpstr>Ignác Schächtl</vt:lpstr>
      <vt:lpstr>Ignác Schächtl</vt:lpstr>
      <vt:lpstr>Ignác Schächtl</vt:lpstr>
      <vt:lpstr>Ignác Schächtl</vt:lpstr>
      <vt:lpstr>Pohled na Tábor – konec 19. st.</vt:lpstr>
      <vt:lpstr>Bechyně – poč. 20. století</vt:lpstr>
      <vt:lpstr>Oskar Nedbal - 1901</vt:lpstr>
      <vt:lpstr>František Křižík - 1902</vt:lpstr>
      <vt:lpstr>Žižkovo náměstí v Táboře - 1895</vt:lpstr>
      <vt:lpstr>Sokolové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TÁBORSKO V LITERATUŘE A KULTUŘE</dc:title>
  <dc:creator>doma</dc:creator>
  <cp:lastModifiedBy>hchotovinska</cp:lastModifiedBy>
  <cp:revision>39</cp:revision>
  <dcterms:created xsi:type="dcterms:W3CDTF">2013-02-02T11:53:17Z</dcterms:created>
  <dcterms:modified xsi:type="dcterms:W3CDTF">2014-05-14T09:49:17Z</dcterms:modified>
</cp:coreProperties>
</file>