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9" r:id="rId3"/>
    <p:sldId id="260" r:id="rId4"/>
    <p:sldId id="268" r:id="rId5"/>
    <p:sldId id="269" r:id="rId6"/>
    <p:sldId id="270" r:id="rId7"/>
    <p:sldId id="258" r:id="rId8"/>
  </p:sldIdLst>
  <p:sldSz cx="10160000" cy="7620000"/>
  <p:notesSz cx="6858000" cy="9144000"/>
  <p:embeddedFontLst>
    <p:embeddedFont>
      <p:font typeface="Wingdings 2" panose="05020102010507070707" pitchFamily="18" charset="2"/>
      <p:regular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Constantia" panose="02030602050306030303" pitchFamily="18" charset="0"/>
      <p:regular r:id="rId14"/>
      <p:bold r:id="rId15"/>
      <p:italic r:id="rId16"/>
      <p:boldItalic r:id="rId17"/>
    </p:embeddedFont>
  </p:embeddedFont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8" y="-58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5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92667" y="1524000"/>
            <a:ext cx="8724053" cy="2032000"/>
          </a:xfrm>
          <a:ln>
            <a:noFill/>
          </a:ln>
        </p:spPr>
        <p:txBody>
          <a:bodyPr vert="horz" tIns="0" rIns="203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92667" y="3587262"/>
            <a:ext cx="8727440" cy="1947333"/>
          </a:xfrm>
        </p:spPr>
        <p:txBody>
          <a:bodyPr lIns="0" rIns="20320"/>
          <a:lstStyle>
            <a:lvl1pPr marL="0" marR="50799" indent="0" algn="r">
              <a:buNone/>
              <a:defRPr>
                <a:solidFill>
                  <a:schemeClr val="tx1"/>
                </a:solidFill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C05DB-E69C-4432-A328-949440079D4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38A5FB-1B59-4790-BB03-E4369051840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106046-9B01-4C0D-B18D-DABDBA34F893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E44103-8786-4675-BA3F-8391C484858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1016002"/>
            <a:ext cx="2286000" cy="5790848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1016002"/>
            <a:ext cx="6688667" cy="5790848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20046-AB1B-4764-A954-A0A015582830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04636-A8BF-4780-8E0F-FF557EEAA2C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97980D-7303-444F-AE4B-C598946F5D30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7C5AD-22CC-4A71-ADD4-32597061329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9280" y="1463040"/>
            <a:ext cx="8636000" cy="1513840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89280" y="3005182"/>
            <a:ext cx="8636000" cy="1677458"/>
          </a:xfrm>
        </p:spPr>
        <p:txBody>
          <a:bodyPr lIns="50799" rIns="50799" anchor="t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917C10-7AED-4630-861D-8EDD2F7FEFF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28EAD-9834-4EDC-8856-1A606E554D1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C611B3-5704-43E7-B310-8E356D3E592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E316C-C442-4EB7-8C4B-10EEBA3EE5E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 tIns="50799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2061387"/>
            <a:ext cx="4489098" cy="732613"/>
          </a:xfrm>
        </p:spPr>
        <p:txBody>
          <a:bodyPr lIns="50799" tIns="0" rIns="50799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5161140" y="2066397"/>
            <a:ext cx="4490861" cy="727603"/>
          </a:xfrm>
        </p:spPr>
        <p:txBody>
          <a:bodyPr lIns="50799" tIns="0" rIns="50799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508000" y="2794000"/>
            <a:ext cx="4489098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0" y="2794000"/>
            <a:ext cx="4490861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51BCF3-A0F7-4620-BF8B-FB1938D1C196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DB1399-1CC7-482F-8647-E94541CC821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228667" cy="1270000"/>
          </a:xfrm>
        </p:spPr>
        <p:txBody>
          <a:bodyPr vert="horz" tIns="50799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CE6CBF-2C4D-4408-A280-7F47D76F736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A6C940-9859-4B50-A10A-5E5F5C049B9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452637-34D9-420F-8D43-331023CAB71C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A6B43-FB7A-4E3E-80AD-F558FA4A3C1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62000" y="571502"/>
            <a:ext cx="3048000" cy="1291167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762000" y="1862667"/>
            <a:ext cx="3048000" cy="5080000"/>
          </a:xfrm>
        </p:spPr>
        <p:txBody>
          <a:bodyPr lIns="20320" rIns="20320"/>
          <a:lstStyle>
            <a:lvl1pPr marL="0" indent="0" algn="l">
              <a:buNone/>
              <a:defRPr sz="16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972278" y="1862667"/>
            <a:ext cx="5679722" cy="5080000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7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E2528A-D660-4037-92C3-3370F0EDA5A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A1FE9-E533-47F4-982F-8881ADDA1C6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517503" y="1231197"/>
            <a:ext cx="5842000" cy="45720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893482" y="5955299"/>
            <a:ext cx="172720" cy="17272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7333" y="1307774"/>
            <a:ext cx="2458720" cy="1758468"/>
          </a:xfrm>
        </p:spPr>
        <p:txBody>
          <a:bodyPr vert="horz" lIns="50799" tIns="50799" rIns="50799" bIns="50799" anchor="b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7334" y="3143094"/>
            <a:ext cx="2455333" cy="2421467"/>
          </a:xfrm>
        </p:spPr>
        <p:txBody>
          <a:bodyPr lIns="71119" rIns="50799" bIns="50799" anchor="t"/>
          <a:lstStyle>
            <a:lvl1pPr marL="0" indent="0" algn="l">
              <a:spcBef>
                <a:spcPts val="278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B943DC-1798-45DE-85D5-0A0908BB50BD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974667" y="7062612"/>
            <a:ext cx="677333" cy="405694"/>
          </a:xfrm>
        </p:spPr>
        <p:txBody>
          <a:bodyPr/>
          <a:lstStyle/>
          <a:p>
            <a:pPr>
              <a:defRPr/>
            </a:pPr>
            <a:fld id="{EF276599-9C9E-45D4-B544-F941E589452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873103" y="1332797"/>
            <a:ext cx="5130800" cy="436880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6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10584" y="6462889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868333" y="691091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10584" y="-7938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868333" y="-793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  <a:prstGeom prst="rect">
            <a:avLst/>
          </a:prstGeom>
        </p:spPr>
        <p:txBody>
          <a:bodyPr vert="horz" lIns="0" tIns="50799" rIns="0" bIns="0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508000" y="2150533"/>
            <a:ext cx="9144000" cy="4876800"/>
          </a:xfrm>
          <a:prstGeom prst="rect">
            <a:avLst/>
          </a:prstGeom>
        </p:spPr>
        <p:txBody>
          <a:bodyPr vert="horz" lIns="101599" tIns="50799" rIns="101599" bIns="50799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508000" y="7062612"/>
            <a:ext cx="2370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963334" y="7062612"/>
            <a:ext cx="3725333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805333" y="7062612"/>
            <a:ext cx="846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8495F96-F517-46C0-A5B7-131341F9AE6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grpSp>
        <p:nvGrpSpPr>
          <p:cNvPr id="2" name="Skupina 1"/>
          <p:cNvGrpSpPr/>
          <p:nvPr/>
        </p:nvGrpSpPr>
        <p:grpSpPr>
          <a:xfrm>
            <a:off x="-21130" y="224898"/>
            <a:ext cx="10200609" cy="721360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6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04797" indent="-304797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11193" indent="-27431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indent="-27431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20787" indent="-23367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584" indent="-23367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30381" indent="-23367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579" indent="-203198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38376" indent="-203198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73" indent="-203198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upload.wikimedia.org/wikipedia/commons/2/24/Oskar_Nedbal.jpg?uselang=cs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upload.wikimedia.org/wikipedia/commons/2/24/Oskar_Nedbal.jpg?uselang=cs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828800" y="190500"/>
            <a:ext cx="650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Projekt: Inovace vybavení  Registrační </a:t>
            </a:r>
            <a:r>
              <a:rPr lang="cs-CZ" sz="1200" dirty="0">
                <a:solidFill>
                  <a:srgbClr val="000000"/>
                </a:solidFill>
                <a:latin typeface="Times New Roman - 16"/>
              </a:rPr>
              <a:t>číslo projektu 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2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87400" y="482600"/>
            <a:ext cx="858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>
                <a:solidFill>
                  <a:srgbClr val="000000"/>
                </a:solidFill>
                <a:latin typeface="Times New Roman - 16"/>
              </a:rPr>
              <a:t>Příjemce: 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  <a:endParaRPr lang="cs-CZ" sz="1200" dirty="0">
              <a:solidFill>
                <a:srgbClr val="000000"/>
              </a:solidFill>
              <a:latin typeface="Times New Roman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10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656064" y="2120900"/>
            <a:ext cx="252027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6592168" y="2425700"/>
            <a:ext cx="1371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16</a:t>
            </a: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172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1752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415704" y="1001688"/>
            <a:ext cx="512797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Oskar Nedbal.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H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udebník a skladatel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400300" y="1295400"/>
            <a:ext cx="44799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244600" y="21209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8051800" y="2120900"/>
            <a:ext cx="180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r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očník: druhý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244600" y="2413000"/>
            <a:ext cx="2683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32_Č_1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8051800" y="2387600"/>
            <a:ext cx="132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400300" y="35179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400300" y="3810000"/>
            <a:ext cx="736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4.A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400300" y="3238500"/>
            <a:ext cx="18876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3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.6.2013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Oskar Nedbal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Hudebník a skladatel</a:t>
            </a:r>
          </a:p>
          <a:p>
            <a:r>
              <a:rPr lang="cs-CZ" dirty="0" smtClean="0"/>
              <a:t>(1874 - 1930)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>
          <a:xfrm>
            <a:off x="5164667" y="2153816"/>
            <a:ext cx="4487333" cy="4907212"/>
          </a:xfrm>
        </p:spPr>
        <p:txBody>
          <a:bodyPr>
            <a:normAutofit/>
          </a:bodyPr>
          <a:lstStyle/>
          <a:p>
            <a:r>
              <a:rPr lang="cs-CZ" sz="2800" dirty="0"/>
              <a:t>narozen v Táboře</a:t>
            </a:r>
          </a:p>
          <a:p>
            <a:r>
              <a:rPr lang="cs-CZ" sz="2800" dirty="0"/>
              <a:t>bouřlivá a vášnivá povaha</a:t>
            </a:r>
          </a:p>
          <a:p>
            <a:r>
              <a:rPr lang="cs-CZ" sz="2800" dirty="0"/>
              <a:t>přátelství s Josefem Sukem</a:t>
            </a:r>
          </a:p>
          <a:p>
            <a:r>
              <a:rPr lang="cs-CZ" sz="2800" dirty="0"/>
              <a:t>spoluzakladatel Českého kvarteta</a:t>
            </a:r>
          </a:p>
          <a:p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 smtClean="0">
                <a:hlinkClick r:id="rId2"/>
              </a:rPr>
              <a:t>Oskar Nedbal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dirigent a divadelník</a:t>
            </a:r>
          </a:p>
          <a:p>
            <a:r>
              <a:rPr lang="cs-CZ" sz="2800" dirty="0"/>
              <a:t>od r. 1923 šéfem opery Slovenského národního divadla v Bratislavě</a:t>
            </a:r>
          </a:p>
          <a:p>
            <a:r>
              <a:rPr lang="cs-CZ" sz="2800" dirty="0"/>
              <a:t>v roce 1930 sebevražda</a:t>
            </a:r>
          </a:p>
          <a:p>
            <a:pPr>
              <a:buFont typeface="Wingdings" pitchFamily="2" charset="2"/>
              <a:buNone/>
            </a:pPr>
            <a:r>
              <a:rPr lang="cs-CZ" sz="2800" dirty="0"/>
              <a:t> 	v Zagrebu, pohřben tamtéž</a:t>
            </a:r>
          </a:p>
          <a:p>
            <a:r>
              <a:rPr lang="cs-CZ" sz="2800" dirty="0"/>
              <a:t>v r. 2006 převezeny ostatky na pražský Slavín</a:t>
            </a:r>
          </a:p>
          <a:p>
            <a:endParaRPr lang="cs-CZ" dirty="0"/>
          </a:p>
        </p:txBody>
      </p:sp>
      <p:pic>
        <p:nvPicPr>
          <p:cNvPr id="2" name="Zástupný symbol pro obsah 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719" y="2133600"/>
            <a:ext cx="3696699" cy="4927600"/>
          </a:xfrm>
        </p:spPr>
      </p:pic>
    </p:spTree>
    <p:extLst>
      <p:ext uri="{BB962C8B-B14F-4D97-AF65-F5344CB8AC3E}">
        <p14:creationId xmlns:p14="http://schemas.microsoft.com/office/powerpoint/2010/main" val="342196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cs-CZ" sz="3200" dirty="0"/>
              <a:t>balet Z pohádky do pohádky</a:t>
            </a:r>
          </a:p>
          <a:p>
            <a:pPr>
              <a:lnSpc>
                <a:spcPct val="90000"/>
              </a:lnSpc>
            </a:pPr>
            <a:r>
              <a:rPr lang="cs-CZ" sz="3200" dirty="0"/>
              <a:t>operety Polská krev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cs-CZ" sz="3200" dirty="0"/>
              <a:t>	a Vinobraní</a:t>
            </a:r>
          </a:p>
          <a:p>
            <a:endParaRPr lang="cs-CZ" dirty="0" smtClean="0"/>
          </a:p>
          <a:p>
            <a:r>
              <a:rPr lang="cs-CZ" dirty="0" smtClean="0"/>
              <a:t>Pamětní deska na rodném domě v Palackého ulici</a:t>
            </a:r>
            <a:endParaRPr lang="cs-CZ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679" y="2928765"/>
            <a:ext cx="4446780" cy="3337269"/>
          </a:xfrm>
        </p:spPr>
      </p:pic>
    </p:spTree>
    <p:extLst>
      <p:ext uri="{BB962C8B-B14F-4D97-AF65-F5344CB8AC3E}">
        <p14:creationId xmlns:p14="http://schemas.microsoft.com/office/powerpoint/2010/main" val="26368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400" dirty="0" smtClean="0"/>
              <a:t>Otázka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Které instituce a zařízení v Táboře nesou jméno Oskara Nedbala?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5169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124200" y="4127500"/>
            <a:ext cx="3962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jkalal@gymta.cz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Červen 2012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463800" y="2794000"/>
            <a:ext cx="5232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Objekty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použité k vytvoření 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sešitu pocházejí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z veřejných knihoven obrázků (public </a:t>
            </a:r>
            <a:r>
              <a:rPr lang="cs-CZ" sz="1200" dirty="0" err="1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8600" y="203200"/>
            <a:ext cx="4927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5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5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87512" y="929680"/>
            <a:ext cx="855796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Kálal, J.: Jižní Čechy v hudbě. Přednáška, Spolek pro rozvoj kultury v Milevsku, 7. února 2008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r>
              <a:rPr lang="cs-CZ" sz="1200" dirty="0" err="1" smtClean="0"/>
              <a:t>Šechtl</a:t>
            </a:r>
            <a:r>
              <a:rPr lang="cs-CZ" sz="1200" dirty="0" smtClean="0"/>
              <a:t> and </a:t>
            </a:r>
            <a:r>
              <a:rPr lang="cs-CZ" sz="1200" dirty="0" err="1" smtClean="0"/>
              <a:t>Voseček</a:t>
            </a:r>
            <a:r>
              <a:rPr lang="cs-CZ" sz="1200" dirty="0" smtClean="0"/>
              <a:t> </a:t>
            </a:r>
            <a:r>
              <a:rPr lang="cs-CZ" sz="1200" dirty="0" err="1" smtClean="0"/>
              <a:t>studios</a:t>
            </a:r>
            <a:r>
              <a:rPr lang="cs-CZ" sz="1200" dirty="0" smtClean="0"/>
              <a:t>: Oskar Nedbal, In: Wikipedie, otevřená encyklopedie [online]. [cit. 2012-12- 07]. Dostupné z: </a:t>
            </a:r>
            <a:r>
              <a:rPr lang="cs-CZ" sz="1200" dirty="0">
                <a:hlinkClick r:id="rId2"/>
              </a:rPr>
              <a:t>http://</a:t>
            </a:r>
            <a:r>
              <a:rPr lang="cs-CZ" sz="1200" dirty="0" smtClean="0">
                <a:hlinkClick r:id="rId2"/>
              </a:rPr>
              <a:t>upload.wikimedia.org/wikipedia/commons/2/24/Oskar_Nedbal.jpg?uselang=cs</a:t>
            </a:r>
            <a:endParaRPr lang="cs-CZ" sz="1200" dirty="0" smtClean="0"/>
          </a:p>
          <a:p>
            <a:r>
              <a:rPr lang="cs-CZ" sz="1200" dirty="0" smtClean="0"/>
              <a:t>Divadlo Oskara Nedbala v Táboře. Foto Jiří Kálal</a:t>
            </a:r>
          </a:p>
          <a:p>
            <a:r>
              <a:rPr lang="cs-CZ" sz="1200" dirty="0" smtClean="0"/>
              <a:t>Nedbalova </a:t>
            </a:r>
            <a:r>
              <a:rPr lang="cs-CZ" sz="1200" dirty="0"/>
              <a:t>p</a:t>
            </a:r>
            <a:r>
              <a:rPr lang="cs-CZ" sz="1200" dirty="0" smtClean="0"/>
              <a:t>amětní deska v Táboře. Foto Jiří Kálal</a:t>
            </a:r>
          </a:p>
          <a:p>
            <a:endParaRPr lang="cs-CZ" sz="1200" dirty="0" smtClean="0"/>
          </a:p>
          <a:p>
            <a:endParaRPr lang="cs-CZ" sz="1200" dirty="0" smtClean="0"/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Č_1_06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Č_1_06</Template>
  <TotalTime>31</TotalTime>
  <Words>307</Words>
  <Application>Microsoft Office PowerPoint</Application>
  <PresentationFormat>Vlastní</PresentationFormat>
  <Paragraphs>59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9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7" baseType="lpstr">
      <vt:lpstr>Arial</vt:lpstr>
      <vt:lpstr>Times New Roman - 14</vt:lpstr>
      <vt:lpstr>Wingdings 2</vt:lpstr>
      <vt:lpstr>Arial - 16</vt:lpstr>
      <vt:lpstr>Calibri</vt:lpstr>
      <vt:lpstr>Arial - 20</vt:lpstr>
      <vt:lpstr>Times New Roman - 16</vt:lpstr>
      <vt:lpstr>Wingdings</vt:lpstr>
      <vt:lpstr>Constantia</vt:lpstr>
      <vt:lpstr>Č_1_06</vt:lpstr>
      <vt:lpstr>Prezentace aplikace PowerPoint</vt:lpstr>
      <vt:lpstr>Oskar Nedbal</vt:lpstr>
      <vt:lpstr>  </vt:lpstr>
      <vt:lpstr>  </vt:lpstr>
      <vt:lpstr>  </vt:lpstr>
      <vt:lpstr>Otázka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7</cp:revision>
  <dcterms:created xsi:type="dcterms:W3CDTF">2013-06-06T17:20:39Z</dcterms:created>
  <dcterms:modified xsi:type="dcterms:W3CDTF">2014-05-14T09:54:20Z</dcterms:modified>
</cp:coreProperties>
</file>