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89" r:id="rId4"/>
    <p:sldId id="259" r:id="rId5"/>
    <p:sldId id="262" r:id="rId6"/>
    <p:sldId id="266" r:id="rId7"/>
    <p:sldId id="282" r:id="rId8"/>
    <p:sldId id="283" r:id="rId9"/>
    <p:sldId id="284" r:id="rId10"/>
    <p:sldId id="265" r:id="rId11"/>
    <p:sldId id="285" r:id="rId12"/>
    <p:sldId id="280" r:id="rId13"/>
    <p:sldId id="279" r:id="rId14"/>
    <p:sldId id="272" r:id="rId15"/>
    <p:sldId id="273" r:id="rId16"/>
    <p:sldId id="274" r:id="rId17"/>
    <p:sldId id="286" r:id="rId18"/>
    <p:sldId id="277" r:id="rId19"/>
    <p:sldId id="267" r:id="rId20"/>
    <p:sldId id="269" r:id="rId21"/>
    <p:sldId id="270" r:id="rId22"/>
    <p:sldId id="275" r:id="rId23"/>
    <p:sldId id="287" r:id="rId24"/>
    <p:sldId id="288" r:id="rId2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9" d="100"/>
          <a:sy n="59" d="100"/>
        </p:scale>
        <p:origin x="-1003" y="-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nice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Nadpis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16" name="Zástupný symbol pro datum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27471-E111-4D3D-A734-87622FEB9F79}" type="datetimeFigureOut">
              <a:rPr lang="cs-CZ" smtClean="0"/>
              <a:t>14.5.2014</a:t>
            </a:fld>
            <a:endParaRPr lang="cs-CZ"/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5" name="Zástupný symbol pro číslo snímku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BF7A90C-E616-45A4-A941-3C39FE2189B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27471-E111-4D3D-A734-87622FEB9F79}" type="datetimeFigureOut">
              <a:rPr lang="cs-CZ" smtClean="0"/>
              <a:t>14.5.2014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7A90C-E616-45A4-A941-3C39FE2189B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27471-E111-4D3D-A734-87622FEB9F79}" type="datetimeFigureOut">
              <a:rPr lang="cs-CZ" smtClean="0"/>
              <a:t>14.5.2014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7A90C-E616-45A4-A941-3C39FE2189B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Nadpis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27" name="Zástupný symbol pro obsah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Zástupný symbol pro datum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27471-E111-4D3D-A734-87622FEB9F79}" type="datetimeFigureOut">
              <a:rPr lang="cs-CZ" smtClean="0"/>
              <a:t>14.5.2014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cs-CZ"/>
          </a:p>
        </p:txBody>
      </p:sp>
      <p:sp>
        <p:nvSpPr>
          <p:cNvPr id="16" name="Zástupný symbol pro číslo snímku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BF7A90C-E616-45A4-A941-3C39FE2189B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nice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19" name="Zástupný symbol pro datum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27471-E111-4D3D-A734-87622FEB9F79}" type="datetimeFigureOut">
              <a:rPr lang="cs-CZ" smtClean="0"/>
              <a:t>14.5.2014</a:t>
            </a:fld>
            <a:endParaRPr lang="cs-CZ"/>
          </a:p>
        </p:txBody>
      </p:sp>
      <p:sp>
        <p:nvSpPr>
          <p:cNvPr id="11" name="Zástupný symbol pro zápatí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6" name="Zástupný symbol pro číslo snímku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7A90C-E616-45A4-A941-3C39FE2189BA}" type="slidenum">
              <a:rPr lang="cs-CZ" smtClean="0"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Nadpis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4" name="Zástupný symbol pro obsah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1" name="Zástupný symbol pro datum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27471-E111-4D3D-A734-87622FEB9F79}" type="datetimeFigureOut">
              <a:rPr lang="cs-CZ" smtClean="0"/>
              <a:t>14.5.2014</a:t>
            </a:fld>
            <a:endParaRPr 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1" name="Zástupný symbol pro číslo snímk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7A90C-E616-45A4-A941-3C39FE2189B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Nadpis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25" name="Zástupný symbol pro text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8" name="Zástupný symbol pro obsah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27471-E111-4D3D-A734-87622FEB9F79}" type="datetimeFigureOut">
              <a:rPr lang="cs-CZ" smtClean="0"/>
              <a:t>14.5.2014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BF7A90C-E616-45A4-A941-3C39FE2189BA}" type="slidenum">
              <a:rPr lang="cs-CZ" smtClean="0"/>
              <a:t>‹#›</a:t>
            </a:fld>
            <a:endParaRPr lang="cs-CZ"/>
          </a:p>
        </p:txBody>
      </p:sp>
      <p:sp>
        <p:nvSpPr>
          <p:cNvPr id="11" name="Přímá spojnice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Nadpis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2" name="Zástupný symbol pro datum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27471-E111-4D3D-A734-87622FEB9F79}" type="datetimeFigureOut">
              <a:rPr lang="cs-CZ" smtClean="0"/>
              <a:t>14.5.2014</a:t>
            </a:fld>
            <a:endParaRPr lang="cs-CZ"/>
          </a:p>
        </p:txBody>
      </p:sp>
      <p:sp>
        <p:nvSpPr>
          <p:cNvPr id="21" name="Zástupný symbol pro zápatí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7A90C-E616-45A4-A941-3C39FE2189B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27471-E111-4D3D-A734-87622FEB9F79}" type="datetimeFigureOut">
              <a:rPr lang="cs-CZ" smtClean="0"/>
              <a:t>14.5.2014</a:t>
            </a:fld>
            <a:endParaRPr lang="cs-CZ"/>
          </a:p>
        </p:txBody>
      </p:sp>
      <p:sp>
        <p:nvSpPr>
          <p:cNvPr id="24" name="Zástupný symbol pro zápatí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7A90C-E616-45A4-A941-3C39FE2189B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římá spojnice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Nadpis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26" name="Zástupný symbol pro text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14" name="Zástupný symbol pro obsah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Zástupný symbol pro datum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27471-E111-4D3D-A734-87622FEB9F79}" type="datetimeFigureOut">
              <a:rPr lang="cs-CZ" smtClean="0"/>
              <a:t>14.5.2014</a:t>
            </a:fld>
            <a:endParaRPr lang="cs-CZ"/>
          </a:p>
        </p:txBody>
      </p:sp>
      <p:sp>
        <p:nvSpPr>
          <p:cNvPr id="29" name="Zástupný symbol pro zápatí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7A90C-E616-45A4-A941-3C39FE2189B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ástupný symbol pro obrázek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Kliknutím na ikonu přidáte obrázek.</a:t>
            </a:r>
            <a:endParaRPr kumimoji="0" lang="en-US" dirty="0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27471-E111-4D3D-A734-87622FEB9F79}" type="datetimeFigureOut">
              <a:rPr lang="cs-CZ" smtClean="0"/>
              <a:t>14.5.2014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1" name="Zástupný symbol pro číslo snímk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7A90C-E616-45A4-A941-3C39FE2189BA}" type="slidenum">
              <a:rPr lang="cs-CZ" smtClean="0"/>
              <a:t>‹#›</a:t>
            </a:fld>
            <a:endParaRPr lang="cs-CZ"/>
          </a:p>
        </p:txBody>
      </p:sp>
      <p:sp>
        <p:nvSpPr>
          <p:cNvPr id="17" name="Nadpis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26" name="Zástupný symbol pro text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nice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1" name="Zástupný symbol pro datum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7827471-E111-4D3D-A734-87622FEB9F79}" type="datetimeFigureOut">
              <a:rPr lang="cs-CZ" smtClean="0"/>
              <a:t>14.5.2014</a:t>
            </a:fld>
            <a:endParaRPr lang="cs-CZ"/>
          </a:p>
        </p:txBody>
      </p:sp>
      <p:sp>
        <p:nvSpPr>
          <p:cNvPr id="28" name="Zástupný symbol pro zápatí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F7A90C-E616-45A4-A941-3C39FE2189BA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Zástupný symbol pro nadpis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9" name="Přímá spojnice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Přímá spojnice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ovéPole 1"/>
          <p:cNvSpPr txBox="1">
            <a:spLocks noChangeArrowheads="1"/>
          </p:cNvSpPr>
          <p:nvPr/>
        </p:nvSpPr>
        <p:spPr bwMode="auto">
          <a:xfrm>
            <a:off x="1646238" y="171450"/>
            <a:ext cx="58515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/>
            <a:r>
              <a:rPr lang="cs-CZ" sz="11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Projekt : Inovace vybavení  Registrační číslo projektu </a:t>
            </a:r>
            <a:r>
              <a:rPr lang="cs-CZ" sz="11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CZ.1.07/1.5.00/34.0325</a:t>
            </a:r>
            <a:endParaRPr lang="cs-CZ" sz="11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243" name="TextovéPole 2"/>
          <p:cNvSpPr txBox="1">
            <a:spLocks noChangeArrowheads="1"/>
          </p:cNvSpPr>
          <p:nvPr/>
        </p:nvSpPr>
        <p:spPr bwMode="auto">
          <a:xfrm>
            <a:off x="708025" y="434975"/>
            <a:ext cx="7727950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/>
            <a:r>
              <a:rPr lang="cs-CZ" sz="11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Příjemce: Gymnázium </a:t>
            </a:r>
            <a:r>
              <a:rPr lang="cs-CZ" sz="11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Pierra</a:t>
            </a:r>
            <a:r>
              <a:rPr lang="cs-CZ" sz="11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de </a:t>
            </a:r>
            <a:r>
              <a:rPr lang="cs-CZ" sz="11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Coubertina</a:t>
            </a:r>
            <a:r>
              <a:rPr lang="cs-CZ" sz="11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, Tábor, Náměstí Františka Křižíka 860, 390 01 Tábor</a:t>
            </a:r>
          </a:p>
        </p:txBody>
      </p:sp>
      <p:pic>
        <p:nvPicPr>
          <p:cNvPr id="10244" name="Obrázek 3" descr="Logolink OPVK - oříznutý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6688" y="5292725"/>
            <a:ext cx="6272212" cy="1208088"/>
          </a:xfrm>
          <a:prstGeom prst="rect">
            <a:avLst/>
          </a:prstGeom>
          <a:solidFill>
            <a:srgbClr val="000000">
              <a:alpha val="0"/>
            </a:srgbClr>
          </a:solidFill>
          <a:ln w="9525">
            <a:noFill/>
            <a:miter lim="800000"/>
            <a:headEnd/>
            <a:tailEnd/>
          </a:ln>
        </p:spPr>
      </p:pic>
      <p:sp>
        <p:nvSpPr>
          <p:cNvPr id="10245" name="TextovéPole 4"/>
          <p:cNvSpPr txBox="1">
            <a:spLocks noChangeArrowheads="1"/>
          </p:cNvSpPr>
          <p:nvPr/>
        </p:nvSpPr>
        <p:spPr bwMode="auto">
          <a:xfrm>
            <a:off x="788988" y="4868863"/>
            <a:ext cx="7566025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/>
            <a:r>
              <a:rPr lang="cs-CZ" sz="900" b="1">
                <a:solidFill>
                  <a:srgbClr val="000000"/>
                </a:solidFill>
                <a:latin typeface="Times New Roman - 14"/>
                <a:cs typeface="Arial" pitchFamily="34" charset="0"/>
              </a:rPr>
              <a:t>Tento výukový materiál vznikl v rámci Operačního programu Vzdělání pro konkurenceschopnost.</a:t>
            </a:r>
          </a:p>
        </p:txBody>
      </p:sp>
      <p:sp>
        <p:nvSpPr>
          <p:cNvPr id="10246" name="TextovéPole 5"/>
          <p:cNvSpPr txBox="1">
            <a:spLocks noChangeArrowheads="1"/>
          </p:cNvSpPr>
          <p:nvPr/>
        </p:nvSpPr>
        <p:spPr bwMode="auto">
          <a:xfrm>
            <a:off x="0" y="4354513"/>
            <a:ext cx="9304338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/>
            <a:r>
              <a:rPr lang="cs-CZ" sz="900" b="1">
                <a:latin typeface="Times New Roman - 14"/>
                <a:cs typeface="Arial" pitchFamily="34" charset="0"/>
              </a:rPr>
              <a:t>Materiál je určen k bezplatnému používání pro potřeby výuky a vzdělávání na všech typech škol a školských zařízení.</a:t>
            </a:r>
          </a:p>
          <a:p>
            <a:pPr algn="ctr"/>
            <a:r>
              <a:rPr lang="cs-CZ" sz="900" b="1">
                <a:latin typeface="Times New Roman - 14"/>
                <a:cs typeface="Arial" pitchFamily="34" charset="0"/>
              </a:rPr>
              <a:t>Jakékoliv další používání podléhá autorskému zákonu.</a:t>
            </a:r>
          </a:p>
        </p:txBody>
      </p:sp>
      <p:sp>
        <p:nvSpPr>
          <p:cNvPr id="10247" name="TextovéPole 6"/>
          <p:cNvSpPr txBox="1">
            <a:spLocks noChangeArrowheads="1"/>
          </p:cNvSpPr>
          <p:nvPr/>
        </p:nvSpPr>
        <p:spPr bwMode="auto">
          <a:xfrm>
            <a:off x="320675" y="1165225"/>
            <a:ext cx="1714500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cs-CZ" sz="1100" b="1">
                <a:solidFill>
                  <a:srgbClr val="000000"/>
                </a:solidFill>
                <a:latin typeface="Arial - 16"/>
                <a:cs typeface="Arial" pitchFamily="34" charset="0"/>
              </a:rPr>
              <a:t>Autor materiálu:</a:t>
            </a:r>
          </a:p>
        </p:txBody>
      </p:sp>
      <p:sp>
        <p:nvSpPr>
          <p:cNvPr id="10248" name="TextovéPole 7"/>
          <p:cNvSpPr txBox="1">
            <a:spLocks noChangeArrowheads="1"/>
          </p:cNvSpPr>
          <p:nvPr/>
        </p:nvSpPr>
        <p:spPr bwMode="auto">
          <a:xfrm>
            <a:off x="331788" y="903288"/>
            <a:ext cx="1943100" cy="42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cs-CZ" sz="1100" b="1">
                <a:solidFill>
                  <a:srgbClr val="000000"/>
                </a:solidFill>
                <a:latin typeface="Arial - 16"/>
                <a:cs typeface="Arial" pitchFamily="34" charset="0"/>
              </a:rPr>
              <a:t>Název materiálu:	</a:t>
            </a:r>
          </a:p>
        </p:txBody>
      </p:sp>
      <p:sp>
        <p:nvSpPr>
          <p:cNvPr id="10249" name="TextovéPole 8"/>
          <p:cNvSpPr txBox="1">
            <a:spLocks noChangeArrowheads="1"/>
          </p:cNvSpPr>
          <p:nvPr/>
        </p:nvSpPr>
        <p:spPr bwMode="auto">
          <a:xfrm>
            <a:off x="320675" y="2171700"/>
            <a:ext cx="776288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cs-CZ" sz="1100">
                <a:solidFill>
                  <a:srgbClr val="000000"/>
                </a:solidFill>
                <a:latin typeface="Arial - 16"/>
                <a:cs typeface="Arial" pitchFamily="34" charset="0"/>
              </a:rPr>
              <a:t>Sada:</a:t>
            </a:r>
          </a:p>
        </p:txBody>
      </p:sp>
      <p:sp>
        <p:nvSpPr>
          <p:cNvPr id="10250" name="TextovéPole 9"/>
          <p:cNvSpPr txBox="1">
            <a:spLocks noChangeArrowheads="1"/>
          </p:cNvSpPr>
          <p:nvPr/>
        </p:nvSpPr>
        <p:spPr bwMode="auto">
          <a:xfrm>
            <a:off x="5165725" y="1897063"/>
            <a:ext cx="2214563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cs-CZ" sz="1100">
                <a:solidFill>
                  <a:srgbClr val="000000"/>
                </a:solidFill>
                <a:latin typeface="Arial - 16"/>
                <a:cs typeface="Arial" pitchFamily="34" charset="0"/>
              </a:rPr>
              <a:t>Předmět: český jazyk a literatura</a:t>
            </a:r>
          </a:p>
        </p:txBody>
      </p:sp>
      <p:sp>
        <p:nvSpPr>
          <p:cNvPr id="10251" name="TextovéPole 10"/>
          <p:cNvSpPr txBox="1">
            <a:spLocks noChangeArrowheads="1"/>
          </p:cNvSpPr>
          <p:nvPr/>
        </p:nvSpPr>
        <p:spPr bwMode="auto">
          <a:xfrm>
            <a:off x="320675" y="1646238"/>
            <a:ext cx="1987550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cs-CZ" sz="1100" b="1">
                <a:solidFill>
                  <a:srgbClr val="000000"/>
                </a:solidFill>
                <a:latin typeface="Arial - 16"/>
                <a:cs typeface="Arial" pitchFamily="34" charset="0"/>
              </a:rPr>
              <a:t>Zařazení materiálu:</a:t>
            </a:r>
          </a:p>
        </p:txBody>
      </p:sp>
      <p:sp>
        <p:nvSpPr>
          <p:cNvPr id="10252" name="TextovéPole 11"/>
          <p:cNvSpPr txBox="1">
            <a:spLocks noChangeArrowheads="1"/>
          </p:cNvSpPr>
          <p:nvPr/>
        </p:nvSpPr>
        <p:spPr bwMode="auto">
          <a:xfrm>
            <a:off x="320675" y="1908175"/>
            <a:ext cx="1028700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cs-CZ" sz="1100">
                <a:solidFill>
                  <a:srgbClr val="000000"/>
                </a:solidFill>
                <a:latin typeface="Arial - 16"/>
                <a:cs typeface="Arial" pitchFamily="34" charset="0"/>
              </a:rPr>
              <a:t>Šablona:</a:t>
            </a:r>
          </a:p>
        </p:txBody>
      </p:sp>
      <p:sp>
        <p:nvSpPr>
          <p:cNvPr id="10253" name="TextovéPole 12"/>
          <p:cNvSpPr txBox="1">
            <a:spLocks noChangeArrowheads="1"/>
          </p:cNvSpPr>
          <p:nvPr/>
        </p:nvSpPr>
        <p:spPr bwMode="auto">
          <a:xfrm>
            <a:off x="5072066" y="2182813"/>
            <a:ext cx="2106609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2296" tIns="41148" rIns="82296" bIns="41148">
            <a:spAutoFit/>
          </a:bodyPr>
          <a:lstStyle/>
          <a:p>
            <a:r>
              <a:rPr lang="cs-CZ" sz="1100" dirty="0" smtClean="0">
                <a:solidFill>
                  <a:srgbClr val="000000"/>
                </a:solidFill>
                <a:latin typeface="Arial - 16"/>
                <a:cs typeface="Arial" pitchFamily="34" charset="0"/>
              </a:rPr>
              <a:t>   Číslo DUM:15</a:t>
            </a:r>
            <a:endParaRPr lang="cs-CZ" sz="1100" dirty="0">
              <a:solidFill>
                <a:srgbClr val="000000"/>
              </a:solidFill>
              <a:latin typeface="Arial - 16"/>
              <a:cs typeface="Arial" pitchFamily="34" charset="0"/>
            </a:endParaRPr>
          </a:p>
        </p:txBody>
      </p:sp>
      <p:sp>
        <p:nvSpPr>
          <p:cNvPr id="10254" name="TextovéPole 13"/>
          <p:cNvSpPr txBox="1">
            <a:spLocks noChangeArrowheads="1"/>
          </p:cNvSpPr>
          <p:nvPr/>
        </p:nvSpPr>
        <p:spPr bwMode="auto">
          <a:xfrm>
            <a:off x="320675" y="2651125"/>
            <a:ext cx="27654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cs-CZ" sz="1100" b="1">
                <a:solidFill>
                  <a:srgbClr val="000000"/>
                </a:solidFill>
                <a:latin typeface="Arial - 16"/>
                <a:cs typeface="Arial" pitchFamily="34" charset="0"/>
              </a:rPr>
              <a:t>Ověření materiálu ve výuce:</a:t>
            </a:r>
          </a:p>
        </p:txBody>
      </p:sp>
      <p:sp>
        <p:nvSpPr>
          <p:cNvPr id="10255" name="TextovéPole 14"/>
          <p:cNvSpPr txBox="1">
            <a:spLocks noChangeArrowheads="1"/>
          </p:cNvSpPr>
          <p:nvPr/>
        </p:nvSpPr>
        <p:spPr bwMode="auto">
          <a:xfrm>
            <a:off x="320675" y="2914650"/>
            <a:ext cx="1954213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cs-CZ" sz="1100" dirty="0">
                <a:solidFill>
                  <a:srgbClr val="000000"/>
                </a:solidFill>
                <a:latin typeface="Arial - 16"/>
                <a:cs typeface="Arial" pitchFamily="34" charset="0"/>
              </a:rPr>
              <a:t>Datum ověření</a:t>
            </a:r>
            <a:r>
              <a:rPr lang="cs-CZ" sz="1100" dirty="0" smtClean="0">
                <a:solidFill>
                  <a:srgbClr val="000000"/>
                </a:solidFill>
                <a:latin typeface="Arial - 16"/>
                <a:cs typeface="Arial" pitchFamily="34" charset="0"/>
              </a:rPr>
              <a:t>: 6.6.2013</a:t>
            </a:r>
            <a:endParaRPr lang="cs-CZ" sz="1100" dirty="0">
              <a:solidFill>
                <a:srgbClr val="000000"/>
              </a:solidFill>
              <a:latin typeface="Arial - 16"/>
              <a:cs typeface="Arial" pitchFamily="34" charset="0"/>
            </a:endParaRPr>
          </a:p>
        </p:txBody>
      </p:sp>
      <p:sp>
        <p:nvSpPr>
          <p:cNvPr id="10256" name="TextovéPole 15"/>
          <p:cNvSpPr txBox="1">
            <a:spLocks noChangeArrowheads="1"/>
          </p:cNvSpPr>
          <p:nvPr/>
        </p:nvSpPr>
        <p:spPr bwMode="auto">
          <a:xfrm>
            <a:off x="320675" y="3429000"/>
            <a:ext cx="776288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cs-CZ" sz="1100">
                <a:solidFill>
                  <a:srgbClr val="000000"/>
                </a:solidFill>
                <a:latin typeface="Arial - 16"/>
                <a:cs typeface="Arial" pitchFamily="34" charset="0"/>
              </a:rPr>
              <a:t>Třída: </a:t>
            </a:r>
            <a:r>
              <a:rPr lang="cs-CZ" sz="1100" smtClean="0">
                <a:solidFill>
                  <a:srgbClr val="000000"/>
                </a:solidFill>
                <a:latin typeface="Arial - 16"/>
                <a:cs typeface="Arial" pitchFamily="34" charset="0"/>
              </a:rPr>
              <a:t>4.A</a:t>
            </a:r>
            <a:endParaRPr lang="cs-CZ" sz="1100">
              <a:solidFill>
                <a:srgbClr val="000000"/>
              </a:solidFill>
              <a:latin typeface="Arial - 16"/>
              <a:cs typeface="Arial" pitchFamily="34" charset="0"/>
            </a:endParaRPr>
          </a:p>
        </p:txBody>
      </p:sp>
      <p:sp>
        <p:nvSpPr>
          <p:cNvPr id="10257" name="TextovéPole 16"/>
          <p:cNvSpPr txBox="1">
            <a:spLocks noChangeArrowheads="1"/>
          </p:cNvSpPr>
          <p:nvPr/>
        </p:nvSpPr>
        <p:spPr bwMode="auto">
          <a:xfrm>
            <a:off x="320675" y="3178175"/>
            <a:ext cx="2522538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cs-CZ" sz="1100" dirty="0">
                <a:solidFill>
                  <a:srgbClr val="000000"/>
                </a:solidFill>
                <a:latin typeface="Arial - 16"/>
                <a:cs typeface="Arial" pitchFamily="34" charset="0"/>
              </a:rPr>
              <a:t>Ověřující učitel: PhDr</a:t>
            </a:r>
            <a:r>
              <a:rPr lang="cs-CZ" sz="1100" dirty="0" smtClean="0">
                <a:solidFill>
                  <a:srgbClr val="000000"/>
                </a:solidFill>
                <a:latin typeface="Arial - 16"/>
                <a:cs typeface="Arial" pitchFamily="34" charset="0"/>
              </a:rPr>
              <a:t>. Jiří </a:t>
            </a:r>
            <a:r>
              <a:rPr lang="cs-CZ" sz="1100" dirty="0">
                <a:solidFill>
                  <a:srgbClr val="000000"/>
                </a:solidFill>
                <a:latin typeface="Arial - 16"/>
                <a:cs typeface="Arial" pitchFamily="34" charset="0"/>
              </a:rPr>
              <a:t>Kálal</a:t>
            </a:r>
          </a:p>
        </p:txBody>
      </p:sp>
      <p:sp>
        <p:nvSpPr>
          <p:cNvPr id="10258" name="TextovéPole 17"/>
          <p:cNvSpPr txBox="1">
            <a:spLocks noChangeArrowheads="1"/>
          </p:cNvSpPr>
          <p:nvPr/>
        </p:nvSpPr>
        <p:spPr bwMode="auto">
          <a:xfrm>
            <a:off x="2160587" y="903288"/>
            <a:ext cx="3005137" cy="252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2296" tIns="41148" rIns="82296" bIns="41148">
            <a:spAutoFit/>
          </a:bodyPr>
          <a:lstStyle/>
          <a:p>
            <a:r>
              <a:rPr lang="cs-CZ" sz="1100" dirty="0" smtClean="0">
                <a:solidFill>
                  <a:srgbClr val="000000"/>
                </a:solidFill>
                <a:latin typeface="Arial - 16"/>
                <a:cs typeface="Arial" pitchFamily="34" charset="0"/>
              </a:rPr>
              <a:t>Divadlo Oskara Nedbala - historie</a:t>
            </a:r>
            <a:endParaRPr lang="cs-CZ" sz="1100" dirty="0">
              <a:solidFill>
                <a:srgbClr val="000000"/>
              </a:solidFill>
              <a:latin typeface="Arial - 16"/>
              <a:cs typeface="Arial" pitchFamily="34" charset="0"/>
            </a:endParaRPr>
          </a:p>
        </p:txBody>
      </p:sp>
      <p:sp>
        <p:nvSpPr>
          <p:cNvPr id="10259" name="TextovéPole 18"/>
          <p:cNvSpPr txBox="1">
            <a:spLocks noChangeArrowheads="1"/>
          </p:cNvSpPr>
          <p:nvPr/>
        </p:nvSpPr>
        <p:spPr bwMode="auto">
          <a:xfrm>
            <a:off x="2160588" y="1165225"/>
            <a:ext cx="298767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cs-CZ" sz="1100">
                <a:solidFill>
                  <a:srgbClr val="000000"/>
                </a:solidFill>
                <a:latin typeface="Arial - 16"/>
                <a:cs typeface="Arial" pitchFamily="34" charset="0"/>
              </a:rPr>
              <a:t>Mgr. Romana Třicátníková</a:t>
            </a:r>
          </a:p>
        </p:txBody>
      </p:sp>
      <p:sp>
        <p:nvSpPr>
          <p:cNvPr id="10260" name="TextovéPole 19"/>
          <p:cNvSpPr txBox="1">
            <a:spLocks noChangeArrowheads="1"/>
          </p:cNvSpPr>
          <p:nvPr/>
        </p:nvSpPr>
        <p:spPr bwMode="auto">
          <a:xfrm>
            <a:off x="1120775" y="1908175"/>
            <a:ext cx="4662488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cs-CZ" sz="1100">
                <a:solidFill>
                  <a:srgbClr val="000000"/>
                </a:solidFill>
                <a:latin typeface="Arial - 16"/>
                <a:cs typeface="Arial" pitchFamily="34" charset="0"/>
              </a:rPr>
              <a:t>Inovace a zkvalitnění výuky prostřednictvím ICT (III/2)</a:t>
            </a:r>
          </a:p>
        </p:txBody>
      </p:sp>
      <p:sp>
        <p:nvSpPr>
          <p:cNvPr id="10261" name="TextovéPole 20"/>
          <p:cNvSpPr txBox="1">
            <a:spLocks noChangeArrowheads="1"/>
          </p:cNvSpPr>
          <p:nvPr/>
        </p:nvSpPr>
        <p:spPr bwMode="auto">
          <a:xfrm>
            <a:off x="7246938" y="1908175"/>
            <a:ext cx="16224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cs-CZ" sz="1100">
                <a:solidFill>
                  <a:srgbClr val="000000"/>
                </a:solidFill>
                <a:latin typeface="Arial - 16"/>
                <a:cs typeface="Arial" pitchFamily="34" charset="0"/>
              </a:rPr>
              <a:t>       ročník : druhý</a:t>
            </a:r>
          </a:p>
        </p:txBody>
      </p:sp>
      <p:sp>
        <p:nvSpPr>
          <p:cNvPr id="10262" name="TextovéPole 21"/>
          <p:cNvSpPr txBox="1">
            <a:spLocks noChangeArrowheads="1"/>
          </p:cNvSpPr>
          <p:nvPr/>
        </p:nvSpPr>
        <p:spPr bwMode="auto">
          <a:xfrm>
            <a:off x="1120775" y="2171700"/>
            <a:ext cx="2414588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cs-CZ" sz="1100">
                <a:solidFill>
                  <a:srgbClr val="000000"/>
                </a:solidFill>
                <a:latin typeface="Arial - 16"/>
                <a:cs typeface="Arial" pitchFamily="34" charset="0"/>
              </a:rPr>
              <a:t>32 _Č_2</a:t>
            </a:r>
          </a:p>
        </p:txBody>
      </p:sp>
      <p:sp>
        <p:nvSpPr>
          <p:cNvPr id="10263" name="TextovéPole 22"/>
          <p:cNvSpPr txBox="1">
            <a:spLocks noChangeArrowheads="1"/>
          </p:cNvSpPr>
          <p:nvPr/>
        </p:nvSpPr>
        <p:spPr bwMode="auto">
          <a:xfrm>
            <a:off x="7246938" y="2149475"/>
            <a:ext cx="1189037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endParaRPr lang="cs-CZ" sz="1100">
              <a:solidFill>
                <a:srgbClr val="000000"/>
              </a:solidFill>
              <a:latin typeface="Arial - 16"/>
              <a:cs typeface="Arial" pitchFamily="34" charset="0"/>
            </a:endParaRPr>
          </a:p>
          <a:p>
            <a:endParaRPr lang="cs-CZ" sz="1100">
              <a:solidFill>
                <a:srgbClr val="000000"/>
              </a:solidFill>
              <a:latin typeface="Arial - 16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9969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   Od 60. let po současnost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cs-CZ" dirty="0" smtClean="0"/>
              <a:t>1965  náročná rekonstrukce, vznikla </a:t>
            </a:r>
            <a:r>
              <a:rPr lang="cs-CZ" dirty="0"/>
              <a:t>moderní divadelní budova s novoklasicistní fasádou a s novým hledištěm pro téměř 700 diváků. </a:t>
            </a:r>
            <a:endParaRPr lang="cs-CZ" dirty="0" smtClean="0"/>
          </a:p>
          <a:p>
            <a:r>
              <a:rPr lang="cs-CZ" dirty="0" smtClean="0"/>
              <a:t>Výsledkem </a:t>
            </a:r>
            <a:r>
              <a:rPr lang="cs-CZ" dirty="0"/>
              <a:t>úprav je zvláštní kombinace jediného jeviště s dvěma pravoúhle připojenými hledišti. Menší z nich, které se nalézá v historické budově, je určeno pro komorní představení. Tato koncepce představuje středoevropskou raritu, což jen zdůrazňuje význam divadla pro kulturní život města. </a:t>
            </a:r>
            <a:endParaRPr lang="cs-CZ" dirty="0" smtClean="0"/>
          </a:p>
          <a:p>
            <a:r>
              <a:rPr lang="cs-CZ" dirty="0" smtClean="0"/>
              <a:t>divadlo </a:t>
            </a:r>
            <a:r>
              <a:rPr lang="cs-CZ" dirty="0"/>
              <a:t>slavnostně otevřeno dne 31. října 1965 hrou A. Jiráska “Lucerna</a:t>
            </a:r>
            <a:r>
              <a:rPr lang="cs-CZ" dirty="0" smtClean="0"/>
              <a:t>“</a:t>
            </a:r>
          </a:p>
          <a:p>
            <a:r>
              <a:rPr lang="cs-CZ" dirty="0" smtClean="0"/>
              <a:t>pojmenováno </a:t>
            </a:r>
            <a:r>
              <a:rPr lang="cs-CZ" dirty="0"/>
              <a:t>dle spisovatele Ivana </a:t>
            </a:r>
            <a:r>
              <a:rPr lang="cs-CZ" dirty="0" smtClean="0"/>
              <a:t>Olbrachta</a:t>
            </a:r>
          </a:p>
          <a:p>
            <a:r>
              <a:rPr lang="cs-CZ" dirty="0" smtClean="0"/>
              <a:t>od </a:t>
            </a:r>
            <a:r>
              <a:rPr lang="cs-CZ" dirty="0"/>
              <a:t>roku 1990 nese jméno táborského rodáka, hudebního skladatele a dirigenta Oskara </a:t>
            </a:r>
            <a:r>
              <a:rPr lang="cs-CZ" dirty="0" smtClean="0"/>
              <a:t>Nedbala </a:t>
            </a:r>
          </a:p>
          <a:p>
            <a:r>
              <a:rPr lang="cs-CZ" dirty="0" smtClean="0"/>
              <a:t>ustavena stálá divadelní scéna bez vlastního souboru 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41106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/>
              <a:t>Divadlo po přestavbě 1937</a:t>
            </a:r>
            <a:br>
              <a:rPr lang="cs-CZ" dirty="0"/>
            </a:b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cs-CZ" dirty="0"/>
              <a:t>Poslední velké předválečné úpravy divadla se prováděly během roku 1937.</a:t>
            </a:r>
          </a:p>
          <a:p>
            <a:r>
              <a:rPr lang="cs-CZ" dirty="0"/>
              <a:t>Současně s nimi byl slavnostně otevřen tzv. „Tylův dům“ /moderní přístavba přiléhající k jižní, zadní straně původní budovy/, vybudovaný pro účely tehdy velmi agilního a početného táborského ochotnického spolku. </a:t>
            </a:r>
          </a:p>
          <a:p>
            <a:r>
              <a:rPr lang="cs-CZ" dirty="0"/>
              <a:t>V témže roce byly odstraněny dva pilíře, podpírající balkon nad vchodem divadla. </a:t>
            </a:r>
            <a:endParaRPr lang="cs-CZ" dirty="0" smtClean="0"/>
          </a:p>
          <a:p>
            <a:r>
              <a:rPr lang="cs-CZ" sz="2300" dirty="0" smtClean="0"/>
              <a:t>Foto : www.taborcz.eu/divadlo-oskara-nedbala</a:t>
            </a:r>
            <a:endParaRPr lang="cs-CZ" sz="2300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628801"/>
            <a:ext cx="4343400" cy="430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5726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Historie ochotnických spolků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62980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800" dirty="0" smtClean="0"/>
              <a:t>Společnost </a:t>
            </a:r>
            <a:r>
              <a:rPr lang="cs-CZ" sz="2800" dirty="0"/>
              <a:t>divadelních ochotníků J. K. Tyla</a:t>
            </a:r>
          </a:p>
        </p:txBody>
      </p:sp>
      <p:sp>
        <p:nvSpPr>
          <p:cNvPr id="8" name="Zástupný symbol pro text 7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cs-CZ" dirty="0" smtClean="0"/>
              <a:t>založena 1857  </a:t>
            </a:r>
            <a:r>
              <a:rPr lang="cs-CZ" dirty="0"/>
              <a:t>J. V. </a:t>
            </a:r>
            <a:r>
              <a:rPr lang="cs-CZ" dirty="0" smtClean="0"/>
              <a:t>Žákem (styky </a:t>
            </a:r>
            <a:r>
              <a:rPr lang="cs-CZ" dirty="0"/>
              <a:t>s Palackým, Klicperou, Tylem, </a:t>
            </a:r>
            <a:r>
              <a:rPr lang="cs-CZ" dirty="0" smtClean="0"/>
              <a:t>Havlíčkem) </a:t>
            </a:r>
          </a:p>
          <a:p>
            <a:r>
              <a:rPr lang="cs-CZ" dirty="0"/>
              <a:t>o</a:t>
            </a:r>
            <a:r>
              <a:rPr lang="cs-CZ" dirty="0" smtClean="0"/>
              <a:t>d </a:t>
            </a:r>
            <a:r>
              <a:rPr lang="cs-CZ" dirty="0"/>
              <a:t>1859 hrála jen </a:t>
            </a:r>
            <a:r>
              <a:rPr lang="cs-CZ" dirty="0" smtClean="0"/>
              <a:t>česky</a:t>
            </a:r>
          </a:p>
          <a:p>
            <a:r>
              <a:rPr lang="cs-CZ" dirty="0" smtClean="0"/>
              <a:t>zasloužil </a:t>
            </a:r>
            <a:r>
              <a:rPr lang="cs-CZ" dirty="0"/>
              <a:t>se též o rekonstrukci jeviště a hlediště v bývalé městské sýpce, podílel se </a:t>
            </a:r>
            <a:r>
              <a:rPr lang="cs-CZ" dirty="0" smtClean="0"/>
              <a:t>na  spolufinancování</a:t>
            </a:r>
            <a:r>
              <a:rPr lang="cs-CZ" dirty="0"/>
              <a:t> </a:t>
            </a:r>
            <a:r>
              <a:rPr lang="cs-CZ" dirty="0" smtClean="0"/>
              <a:t>a  </a:t>
            </a:r>
            <a:r>
              <a:rPr lang="cs-CZ" dirty="0"/>
              <a:t>výstavbě budovy táborského divadla v roce </a:t>
            </a:r>
            <a:r>
              <a:rPr lang="cs-CZ" dirty="0" smtClean="0"/>
              <a:t>1887, spolupracoval </a:t>
            </a:r>
            <a:r>
              <a:rPr lang="cs-CZ" dirty="0"/>
              <a:t>na rozšíření a modernizaci divadla v roce </a:t>
            </a:r>
            <a:r>
              <a:rPr lang="cs-CZ" dirty="0" smtClean="0"/>
              <a:t>1965</a:t>
            </a:r>
          </a:p>
          <a:p>
            <a:pPr marL="0" indent="0">
              <a:buNone/>
            </a:pPr>
            <a:r>
              <a:rPr lang="cs-CZ" dirty="0" smtClean="0"/>
              <a:t>     </a:t>
            </a:r>
            <a:r>
              <a:rPr lang="cs-CZ" b="1" dirty="0" smtClean="0"/>
              <a:t>Repertoár </a:t>
            </a:r>
            <a:endParaRPr lang="cs-CZ" dirty="0" smtClean="0"/>
          </a:p>
          <a:p>
            <a:r>
              <a:rPr lang="cs-CZ" dirty="0" smtClean="0"/>
              <a:t>tradiční autoři </a:t>
            </a:r>
            <a:r>
              <a:rPr lang="cs-CZ" dirty="0"/>
              <a:t>(Klicpera, Tyl, Štěpánek, Kollár, Neruda, </a:t>
            </a:r>
            <a:r>
              <a:rPr lang="cs-CZ" dirty="0" err="1"/>
              <a:t>Šamberk</a:t>
            </a:r>
            <a:r>
              <a:rPr lang="cs-CZ" dirty="0"/>
              <a:t>, Macháček, Stroupežnický, Šubert, Štolba) </a:t>
            </a:r>
          </a:p>
          <a:p>
            <a:r>
              <a:rPr lang="cs-CZ" dirty="0" smtClean="0"/>
              <a:t>díla </a:t>
            </a:r>
            <a:r>
              <a:rPr lang="cs-CZ" dirty="0"/>
              <a:t>světových dramatiků (</a:t>
            </a:r>
            <a:r>
              <a:rPr lang="cs-CZ" dirty="0" err="1"/>
              <a:t>Moliére</a:t>
            </a:r>
            <a:r>
              <a:rPr lang="cs-CZ" dirty="0"/>
              <a:t>, Hugo, Schiller, </a:t>
            </a:r>
            <a:r>
              <a:rPr lang="cs-CZ" dirty="0" err="1"/>
              <a:t>Scribe</a:t>
            </a:r>
            <a:r>
              <a:rPr lang="cs-CZ" dirty="0"/>
              <a:t>, Dumas, Sandová</a:t>
            </a:r>
            <a:r>
              <a:rPr lang="cs-CZ" dirty="0" smtClean="0"/>
              <a:t>)</a:t>
            </a:r>
          </a:p>
          <a:p>
            <a:endParaRPr lang="cs-CZ" dirty="0" smtClean="0"/>
          </a:p>
          <a:p>
            <a:r>
              <a:rPr lang="cs-CZ" dirty="0" smtClean="0"/>
              <a:t>po </a:t>
            </a:r>
            <a:r>
              <a:rPr lang="cs-CZ" dirty="0"/>
              <a:t>otevření moderní divadelní budovy se </a:t>
            </a:r>
            <a:r>
              <a:rPr lang="cs-CZ" dirty="0" smtClean="0"/>
              <a:t>pak </a:t>
            </a:r>
            <a:r>
              <a:rPr lang="cs-CZ" dirty="0"/>
              <a:t>soubory staly souborem Divadla Ivana </a:t>
            </a:r>
            <a:r>
              <a:rPr lang="cs-CZ" dirty="0" smtClean="0"/>
              <a:t>Olbrachta</a:t>
            </a:r>
          </a:p>
        </p:txBody>
      </p:sp>
    </p:spTree>
    <p:extLst>
      <p:ext uri="{BB962C8B-B14F-4D97-AF65-F5344CB8AC3E}">
        <p14:creationId xmlns:p14="http://schemas.microsoft.com/office/powerpoint/2010/main" val="2314423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88640"/>
            <a:ext cx="6624736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Nadpis 9"/>
          <p:cNvSpPr>
            <a:spLocks noGrp="1"/>
          </p:cNvSpPr>
          <p:nvPr>
            <p:ph type="ctrTitle"/>
          </p:nvPr>
        </p:nvSpPr>
        <p:spPr>
          <a:xfrm>
            <a:off x="381000" y="5661248"/>
            <a:ext cx="8458200" cy="414538"/>
          </a:xfrm>
        </p:spPr>
        <p:txBody>
          <a:bodyPr>
            <a:normAutofit/>
          </a:bodyPr>
          <a:lstStyle/>
          <a:p>
            <a:r>
              <a:rPr lang="cs-CZ" sz="1800" dirty="0" smtClean="0"/>
              <a:t>Foto : </a:t>
            </a:r>
            <a:r>
              <a:rPr lang="cs-CZ" sz="1800" dirty="0" err="1" smtClean="0"/>
              <a:t>Šechtl</a:t>
            </a:r>
            <a:r>
              <a:rPr lang="cs-CZ" sz="1800" dirty="0" smtClean="0"/>
              <a:t> a </a:t>
            </a:r>
            <a:r>
              <a:rPr lang="cs-CZ" sz="1800" dirty="0" err="1" smtClean="0"/>
              <a:t>Voseček</a:t>
            </a:r>
            <a:endParaRPr lang="cs-CZ" sz="1800" dirty="0"/>
          </a:p>
        </p:txBody>
      </p:sp>
      <p:sp>
        <p:nvSpPr>
          <p:cNvPr id="11" name="Podnadpis 10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64729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620688"/>
            <a:ext cx="6096000" cy="438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381000" y="5506244"/>
            <a:ext cx="8458200" cy="569542"/>
          </a:xfrm>
        </p:spPr>
        <p:txBody>
          <a:bodyPr>
            <a:normAutofit/>
          </a:bodyPr>
          <a:lstStyle/>
          <a:p>
            <a:r>
              <a:rPr lang="cs-CZ" sz="1800" dirty="0"/>
              <a:t>Foto : </a:t>
            </a:r>
            <a:r>
              <a:rPr lang="cs-CZ" sz="1800" dirty="0" err="1"/>
              <a:t>Šechtl</a:t>
            </a:r>
            <a:r>
              <a:rPr lang="cs-CZ" sz="1800" dirty="0"/>
              <a:t> a </a:t>
            </a:r>
            <a:r>
              <a:rPr lang="cs-CZ" sz="1800" dirty="0" err="1"/>
              <a:t>Voseček</a:t>
            </a:r>
            <a:endParaRPr lang="cs-CZ" sz="1800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50250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88640"/>
            <a:ext cx="4410075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381000" y="5589240"/>
            <a:ext cx="8458200" cy="486546"/>
          </a:xfrm>
        </p:spPr>
        <p:txBody>
          <a:bodyPr>
            <a:normAutofit/>
          </a:bodyPr>
          <a:lstStyle/>
          <a:p>
            <a:r>
              <a:rPr lang="cs-CZ" sz="1800" dirty="0"/>
              <a:t>Foto : </a:t>
            </a:r>
            <a:r>
              <a:rPr lang="cs-CZ" sz="1800" dirty="0" err="1"/>
              <a:t>Šechtl</a:t>
            </a:r>
            <a:r>
              <a:rPr lang="cs-CZ" sz="1800" dirty="0"/>
              <a:t> a </a:t>
            </a:r>
            <a:r>
              <a:rPr lang="cs-CZ" sz="1800" dirty="0" err="1"/>
              <a:t>Voseček</a:t>
            </a:r>
            <a:endParaRPr lang="cs-CZ" sz="1800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15503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Jan Vávra </a:t>
            </a:r>
            <a:r>
              <a:rPr lang="cs-CZ" dirty="0" smtClean="0"/>
              <a:t>  (1851 – 1932)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cs-CZ" dirty="0"/>
              <a:t>1880 na přání otcovo vystudoval Vyšší hospodářskou školu v Táboře, kde také "horlivě ochotničil"</a:t>
            </a:r>
            <a:br>
              <a:rPr lang="cs-CZ" dirty="0"/>
            </a:br>
            <a:r>
              <a:rPr lang="cs-CZ" dirty="0"/>
              <a:t/>
            </a:r>
            <a:br>
              <a:rPr lang="cs-CZ" dirty="0"/>
            </a:br>
            <a:r>
              <a:rPr lang="cs-CZ" dirty="0"/>
              <a:t>1900 se stal členem ND a působil zde až do svého penzionování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/>
              <a:t>Patřil k předním hereckým osobnostem Kvapilovy éry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/>
              <a:t>K jeho velkým rolím patřil Vávra v Maryše bratří Mrštíků, Bušek v Stroupežnického Našich furiantech, Jan Žižka ve stejnojmenném dramatu A. Jiráska </a:t>
            </a: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Foto : www.amaterskedivadlo.cz</a:t>
            </a:r>
            <a:endParaRPr lang="cs-CZ" dirty="0"/>
          </a:p>
          <a:p>
            <a:pPr marL="0" indent="0">
              <a:buNone/>
            </a:pPr>
            <a:endParaRPr lang="cs-CZ" dirty="0"/>
          </a:p>
          <a:p>
            <a:endParaRPr lang="cs-CZ" dirty="0"/>
          </a:p>
          <a:p>
            <a:endParaRPr lang="cs-CZ" dirty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7698" y="1801180"/>
            <a:ext cx="2804403" cy="4322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2531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 dirty="0"/>
              <a:t>Akademický spolek Štítný  </a:t>
            </a:r>
            <a:br>
              <a:rPr lang="cs-CZ" b="1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cs-CZ" dirty="0"/>
              <a:t/>
            </a:r>
            <a:br>
              <a:rPr lang="cs-CZ" dirty="0"/>
            </a:br>
            <a:r>
              <a:rPr lang="cs-CZ" dirty="0"/>
              <a:t>1897Dvě jizvy (ve prospěch Husova fondu), Dědečku, dědečku!</a:t>
            </a:r>
            <a:br>
              <a:rPr lang="cs-CZ" dirty="0"/>
            </a:br>
            <a:r>
              <a:rPr lang="cs-CZ" dirty="0"/>
              <a:t>1903 uvedena hra Slavnostní schůze.</a:t>
            </a:r>
            <a:br>
              <a:rPr lang="cs-CZ" dirty="0"/>
            </a:br>
            <a:r>
              <a:rPr lang="cs-CZ" dirty="0"/>
              <a:t/>
            </a:r>
            <a:br>
              <a:rPr lang="cs-CZ" dirty="0"/>
            </a:br>
            <a:r>
              <a:rPr lang="cs-CZ" dirty="0"/>
              <a:t>Po 1918 hrál ve 20.-30. letech v sálech </a:t>
            </a:r>
            <a:r>
              <a:rPr lang="cs-CZ" dirty="0" err="1"/>
              <a:t>Přehořovky</a:t>
            </a:r>
            <a:r>
              <a:rPr lang="cs-CZ" dirty="0"/>
              <a:t>, Na Mýtě a v Masarykově </a:t>
            </a:r>
            <a:r>
              <a:rPr lang="cs-CZ" dirty="0" smtClean="0"/>
              <a:t>domě</a:t>
            </a:r>
            <a:r>
              <a:rPr lang="cs-CZ" dirty="0"/>
              <a:t/>
            </a:r>
            <a:br>
              <a:rPr lang="cs-CZ" dirty="0"/>
            </a:br>
            <a:r>
              <a:rPr lang="cs-CZ" dirty="0"/>
              <a:t>1921 Posel (Dyk) - režie J. Jareš z Třebíče, v hl. roli Forman, </a:t>
            </a:r>
            <a:r>
              <a:rPr lang="cs-CZ" dirty="0" err="1"/>
              <a:t>Ňu</a:t>
            </a:r>
            <a:r>
              <a:rPr lang="cs-CZ" dirty="0"/>
              <a:t> (</a:t>
            </a:r>
            <a:r>
              <a:rPr lang="cs-CZ" dirty="0" err="1"/>
              <a:t>Dymov</a:t>
            </a:r>
            <a:r>
              <a:rPr lang="cs-CZ" dirty="0"/>
              <a:t>) - režie </a:t>
            </a:r>
            <a:r>
              <a:rPr lang="cs-CZ" dirty="0" err="1"/>
              <a:t>Mollenda</a:t>
            </a:r>
            <a:r>
              <a:rPr lang="cs-CZ" dirty="0"/>
              <a:t>, hl. role Forman, </a:t>
            </a:r>
            <a:r>
              <a:rPr lang="cs-CZ" dirty="0" err="1"/>
              <a:t>Englich</a:t>
            </a:r>
            <a:r>
              <a:rPr lang="cs-CZ" dirty="0"/>
              <a:t>, Pavlíková. </a:t>
            </a:r>
          </a:p>
        </p:txBody>
      </p:sp>
    </p:spTree>
    <p:extLst>
      <p:ext uri="{BB962C8B-B14F-4D97-AF65-F5344CB8AC3E}">
        <p14:creationId xmlns:p14="http://schemas.microsoft.com/office/powerpoint/2010/main" val="3231938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Akademický spolek Štítný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Představení Baletky (1927)</a:t>
            </a:r>
          </a:p>
          <a:p>
            <a:endParaRPr lang="cs-CZ" sz="1600" dirty="0" smtClean="0"/>
          </a:p>
          <a:p>
            <a:pPr marL="0" indent="0">
              <a:buNone/>
            </a:pPr>
            <a:r>
              <a:rPr lang="cs-CZ" sz="1600" dirty="0" smtClean="0"/>
              <a:t>Foto </a:t>
            </a:r>
            <a:r>
              <a:rPr lang="cs-CZ" sz="1600" dirty="0" err="1" smtClean="0"/>
              <a:t>Šechtl</a:t>
            </a:r>
            <a:r>
              <a:rPr lang="cs-CZ" sz="1600" dirty="0" smtClean="0"/>
              <a:t> a </a:t>
            </a:r>
            <a:r>
              <a:rPr lang="cs-CZ" sz="1600" dirty="0" err="1" smtClean="0"/>
              <a:t>Voseček</a:t>
            </a:r>
            <a:endParaRPr lang="cs-CZ" sz="1600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half" idx="2"/>
          </p:nvPr>
        </p:nvSpPr>
        <p:spPr>
          <a:xfrm>
            <a:off x="4788024" y="1412776"/>
            <a:ext cx="3960440" cy="5162623"/>
          </a:xfrm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Představení </a:t>
            </a:r>
            <a:r>
              <a:rPr lang="cs-CZ" dirty="0" err="1" smtClean="0"/>
              <a:t>Moliére</a:t>
            </a:r>
            <a:r>
              <a:rPr lang="cs-CZ" dirty="0" smtClean="0"/>
              <a:t> –</a:t>
            </a:r>
            <a:r>
              <a:rPr lang="cs-CZ" dirty="0" err="1" smtClean="0"/>
              <a:t>Amphitryon</a:t>
            </a:r>
            <a:r>
              <a:rPr lang="cs-CZ" dirty="0" smtClean="0"/>
              <a:t> (1928)</a:t>
            </a:r>
          </a:p>
          <a:p>
            <a:pPr marL="0" indent="0">
              <a:buNone/>
            </a:pPr>
            <a:endParaRPr lang="cs-CZ" sz="1600" dirty="0" smtClean="0"/>
          </a:p>
          <a:p>
            <a:pPr marL="0" indent="0">
              <a:buNone/>
            </a:pPr>
            <a:r>
              <a:rPr lang="cs-CZ" sz="1600" dirty="0" smtClean="0"/>
              <a:t>Foto </a:t>
            </a:r>
            <a:r>
              <a:rPr lang="cs-CZ" sz="1600" dirty="0" err="1"/>
              <a:t>Šechtl</a:t>
            </a:r>
            <a:r>
              <a:rPr lang="cs-CZ" sz="1600" dirty="0"/>
              <a:t> a </a:t>
            </a:r>
            <a:r>
              <a:rPr lang="cs-CZ" sz="1600" dirty="0" err="1"/>
              <a:t>Voseček</a:t>
            </a:r>
            <a:endParaRPr lang="cs-CZ" sz="1600" dirty="0"/>
          </a:p>
          <a:p>
            <a:endParaRPr lang="cs-CZ" sz="16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631" y="3212976"/>
            <a:ext cx="4104456" cy="3277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6443" y="3212976"/>
            <a:ext cx="3888432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8656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Divadlo Oskara Nedbala - historie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6543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Opera Eva 1928</a:t>
            </a:r>
            <a:br>
              <a:rPr lang="cs-CZ" dirty="0" smtClean="0"/>
            </a:br>
            <a:endParaRPr lang="cs-CZ" dirty="0"/>
          </a:p>
        </p:txBody>
      </p:sp>
      <p:sp>
        <p:nvSpPr>
          <p:cNvPr id="8" name="Zástupný symbol pro obsah 7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r>
              <a:rPr lang="cs-CZ" dirty="0"/>
              <a:t> </a:t>
            </a:r>
            <a:r>
              <a:rPr lang="cs-CZ" dirty="0" smtClean="0"/>
              <a:t>                                                          </a:t>
            </a:r>
          </a:p>
          <a:p>
            <a:endParaRPr lang="cs-CZ" sz="1500" dirty="0"/>
          </a:p>
          <a:p>
            <a:r>
              <a:rPr lang="cs-CZ" sz="1500" dirty="0" smtClean="0"/>
              <a:t>Foto </a:t>
            </a:r>
            <a:r>
              <a:rPr lang="cs-CZ" sz="1500" dirty="0" err="1" smtClean="0"/>
              <a:t>Šechtl</a:t>
            </a:r>
            <a:r>
              <a:rPr lang="cs-CZ" sz="1500" dirty="0" smtClean="0"/>
              <a:t> a </a:t>
            </a:r>
            <a:r>
              <a:rPr lang="cs-CZ" sz="1500" dirty="0" err="1" smtClean="0"/>
              <a:t>Voseček</a:t>
            </a:r>
            <a:endParaRPr lang="cs-CZ" sz="15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124744"/>
            <a:ext cx="6264696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803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400" dirty="0" smtClean="0"/>
              <a:t>Divadelní představení táborského gymnázia – Talisman, </a:t>
            </a:r>
            <a:r>
              <a:rPr lang="cs-CZ" sz="2400" dirty="0" err="1" smtClean="0"/>
              <a:t>C.Goldoni</a:t>
            </a:r>
            <a:r>
              <a:rPr lang="cs-CZ" sz="2400" dirty="0" smtClean="0"/>
              <a:t> (1943)</a:t>
            </a:r>
            <a:endParaRPr lang="cs-CZ" sz="2400" dirty="0"/>
          </a:p>
        </p:txBody>
      </p:sp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cs-CZ" sz="1800" dirty="0" smtClean="0"/>
          </a:p>
          <a:p>
            <a:endParaRPr lang="cs-CZ" sz="1800" dirty="0"/>
          </a:p>
          <a:p>
            <a:endParaRPr lang="cs-CZ" sz="1800" dirty="0" smtClean="0"/>
          </a:p>
          <a:p>
            <a:endParaRPr lang="cs-CZ" sz="1800" dirty="0"/>
          </a:p>
          <a:p>
            <a:endParaRPr lang="cs-CZ" sz="1800" dirty="0" smtClean="0"/>
          </a:p>
          <a:p>
            <a:endParaRPr lang="cs-CZ" sz="1800" dirty="0"/>
          </a:p>
          <a:p>
            <a:endParaRPr lang="cs-CZ" sz="1800" dirty="0" smtClean="0"/>
          </a:p>
          <a:p>
            <a:endParaRPr lang="cs-CZ" sz="1800" dirty="0"/>
          </a:p>
          <a:p>
            <a:endParaRPr lang="cs-CZ" sz="1800" dirty="0" smtClean="0"/>
          </a:p>
          <a:p>
            <a:endParaRPr lang="cs-CZ" sz="1800" dirty="0"/>
          </a:p>
          <a:p>
            <a:endParaRPr lang="cs-CZ" sz="1800" dirty="0" smtClean="0"/>
          </a:p>
          <a:p>
            <a:endParaRPr lang="cs-CZ" sz="1800" dirty="0"/>
          </a:p>
          <a:p>
            <a:endParaRPr lang="cs-CZ" sz="1800" dirty="0" smtClean="0"/>
          </a:p>
          <a:p>
            <a:pPr marL="0" indent="0">
              <a:buNone/>
            </a:pPr>
            <a:endParaRPr lang="cs-CZ" sz="1800" dirty="0" smtClean="0"/>
          </a:p>
          <a:p>
            <a:pPr marL="0" indent="0">
              <a:buNone/>
            </a:pPr>
            <a:endParaRPr lang="cs-CZ" sz="1800" dirty="0"/>
          </a:p>
          <a:p>
            <a:pPr marL="0" indent="0">
              <a:buNone/>
            </a:pPr>
            <a:endParaRPr lang="cs-CZ" sz="1800" dirty="0" smtClean="0"/>
          </a:p>
          <a:p>
            <a:pPr marL="0" indent="0">
              <a:buNone/>
            </a:pPr>
            <a:r>
              <a:rPr lang="cs-CZ" sz="1800" dirty="0" smtClean="0"/>
              <a:t>Foto : atelier </a:t>
            </a:r>
            <a:r>
              <a:rPr lang="cs-CZ" sz="1800" dirty="0" err="1" smtClean="0"/>
              <a:t>Šechtl</a:t>
            </a:r>
            <a:r>
              <a:rPr lang="cs-CZ" sz="1800" dirty="0" smtClean="0"/>
              <a:t> a </a:t>
            </a:r>
            <a:r>
              <a:rPr lang="cs-CZ" sz="1800" dirty="0" err="1" smtClean="0"/>
              <a:t>Voseček</a:t>
            </a:r>
            <a:endParaRPr lang="cs-CZ" sz="18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268760"/>
            <a:ext cx="5184577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701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556792"/>
            <a:ext cx="3600400" cy="4683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Nadpis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400" dirty="0" smtClean="0"/>
              <a:t>Spolek  táborských  ochotníků  1922 - 1927</a:t>
            </a:r>
            <a:endParaRPr lang="cs-CZ" sz="2400" dirty="0"/>
          </a:p>
        </p:txBody>
      </p:sp>
      <p:sp>
        <p:nvSpPr>
          <p:cNvPr id="8" name="Zástupný symbol pro text 7"/>
          <p:cNvSpPr>
            <a:spLocks noGrp="1"/>
          </p:cNvSpPr>
          <p:nvPr>
            <p:ph idx="1"/>
          </p:nvPr>
        </p:nvSpPr>
        <p:spPr>
          <a:xfrm>
            <a:off x="304800" y="1340768"/>
            <a:ext cx="8686800" cy="51845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1600" dirty="0" smtClean="0"/>
              <a:t>Druhá řada uprostřed </a:t>
            </a:r>
            <a:r>
              <a:rPr lang="cs-CZ" sz="1600" dirty="0" err="1" smtClean="0"/>
              <a:t>A.Jirásek</a:t>
            </a:r>
            <a:endParaRPr lang="cs-CZ" sz="1600" dirty="0" smtClean="0"/>
          </a:p>
          <a:p>
            <a:pPr marL="0" indent="0">
              <a:buNone/>
            </a:pPr>
            <a:endParaRPr lang="cs-CZ" sz="1600" dirty="0"/>
          </a:p>
          <a:p>
            <a:pPr marL="0" indent="0">
              <a:buNone/>
            </a:pPr>
            <a:endParaRPr lang="cs-CZ" sz="1600" dirty="0" smtClean="0"/>
          </a:p>
          <a:p>
            <a:pPr marL="0" indent="0">
              <a:buNone/>
            </a:pPr>
            <a:endParaRPr lang="cs-CZ" sz="1600" dirty="0"/>
          </a:p>
          <a:p>
            <a:pPr marL="0" indent="0">
              <a:buNone/>
            </a:pPr>
            <a:endParaRPr lang="cs-CZ" sz="1600" dirty="0" smtClean="0"/>
          </a:p>
          <a:p>
            <a:pPr marL="0" indent="0">
              <a:buNone/>
            </a:pPr>
            <a:endParaRPr lang="cs-CZ" sz="1600" dirty="0"/>
          </a:p>
          <a:p>
            <a:pPr marL="0" indent="0">
              <a:buNone/>
            </a:pPr>
            <a:endParaRPr lang="cs-CZ" sz="1600" dirty="0" smtClean="0"/>
          </a:p>
          <a:p>
            <a:pPr marL="0" indent="0">
              <a:buNone/>
            </a:pPr>
            <a:endParaRPr lang="cs-CZ" sz="1600" dirty="0"/>
          </a:p>
          <a:p>
            <a:pPr marL="0" indent="0">
              <a:buNone/>
            </a:pPr>
            <a:endParaRPr lang="cs-CZ" sz="1600" dirty="0" smtClean="0"/>
          </a:p>
          <a:p>
            <a:pPr marL="0" indent="0">
              <a:buNone/>
            </a:pPr>
            <a:endParaRPr lang="cs-CZ" sz="1600" dirty="0"/>
          </a:p>
          <a:p>
            <a:pPr marL="0" indent="0">
              <a:buNone/>
            </a:pPr>
            <a:endParaRPr lang="cs-CZ" sz="1600" dirty="0" smtClean="0"/>
          </a:p>
          <a:p>
            <a:pPr marL="0" indent="0">
              <a:buNone/>
            </a:pPr>
            <a:endParaRPr lang="cs-CZ" sz="1600" dirty="0"/>
          </a:p>
          <a:p>
            <a:pPr marL="0" indent="0">
              <a:buNone/>
            </a:pPr>
            <a:endParaRPr lang="cs-CZ" sz="1600" dirty="0" smtClean="0"/>
          </a:p>
          <a:p>
            <a:pPr marL="0" indent="0">
              <a:buNone/>
            </a:pPr>
            <a:endParaRPr lang="cs-CZ" sz="1600" dirty="0"/>
          </a:p>
          <a:p>
            <a:pPr marL="0" indent="0">
              <a:buNone/>
            </a:pPr>
            <a:endParaRPr lang="cs-CZ" sz="1600" dirty="0" smtClean="0"/>
          </a:p>
          <a:p>
            <a:pPr marL="0" indent="0">
              <a:buNone/>
            </a:pPr>
            <a:endParaRPr lang="cs-CZ" sz="1600" dirty="0"/>
          </a:p>
          <a:p>
            <a:pPr marL="0" indent="0">
              <a:buNone/>
            </a:pPr>
            <a:r>
              <a:rPr lang="cs-CZ" sz="1600" dirty="0" smtClean="0"/>
              <a:t>Foto : </a:t>
            </a:r>
            <a:r>
              <a:rPr lang="cs-CZ" sz="1600" dirty="0" err="1" smtClean="0"/>
              <a:t>Šechtl</a:t>
            </a:r>
            <a:r>
              <a:rPr lang="cs-CZ" sz="1600" dirty="0" smtClean="0"/>
              <a:t> a </a:t>
            </a:r>
            <a:r>
              <a:rPr lang="cs-CZ" sz="1600" dirty="0" err="1" smtClean="0"/>
              <a:t>Voseček</a:t>
            </a:r>
            <a:endParaRPr lang="cs-CZ" sz="1600" dirty="0"/>
          </a:p>
        </p:txBody>
      </p:sp>
    </p:spTree>
    <p:extLst>
      <p:ext uri="{BB962C8B-B14F-4D97-AF65-F5344CB8AC3E}">
        <p14:creationId xmlns:p14="http://schemas.microsoft.com/office/powerpoint/2010/main" val="35184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800" dirty="0"/>
              <a:t>Občanské sdružení Divadelní soubor TÁBOR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cs-CZ" dirty="0"/>
              <a:t>Občanské sdružení Divadelní soubor TÁBOR se roku 2000 transformovalo z Ochotnického souboru Divadla O. Nedbala v Táboře. </a:t>
            </a:r>
          </a:p>
          <a:p>
            <a:r>
              <a:rPr lang="cs-CZ" dirty="0"/>
              <a:t>Činnost souboru navazuje na první spolek táborských divadelních nadšenců založený roku 1857.</a:t>
            </a:r>
          </a:p>
          <a:p>
            <a:endParaRPr lang="cs-CZ" dirty="0"/>
          </a:p>
          <a:p>
            <a:r>
              <a:rPr lang="cs-CZ" dirty="0"/>
              <a:t>.V posledních letech se soubor zaměřuje na produkci pohádek pro děti, her klasických autorů, komedií a frašek hraných pod širým nebem a nejnověji také konverzační komedie. </a:t>
            </a:r>
          </a:p>
          <a:p>
            <a:endParaRPr lang="cs-CZ" dirty="0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0044" y="2523619"/>
            <a:ext cx="3139712" cy="2877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917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olný tvar 1"/>
          <p:cNvSpPr/>
          <p:nvPr/>
        </p:nvSpPr>
        <p:spPr>
          <a:xfrm>
            <a:off x="3016250" y="3587750"/>
            <a:ext cx="3908425" cy="1406525"/>
          </a:xfrm>
          <a:custGeom>
            <a:avLst/>
            <a:gdLst/>
            <a:ahLst/>
            <a:cxnLst/>
            <a:rect l="0" t="0" r="0" b="0"/>
            <a:pathLst>
              <a:path w="4342131" h="1562101">
                <a:moveTo>
                  <a:pt x="0" y="1562100"/>
                </a:moveTo>
                <a:lnTo>
                  <a:pt x="0" y="0"/>
                </a:lnTo>
                <a:lnTo>
                  <a:pt x="4342130" y="0"/>
                </a:lnTo>
                <a:lnTo>
                  <a:pt x="4342130" y="1562100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44035" name="TextovéPole 2"/>
          <p:cNvSpPr txBox="1">
            <a:spLocks noChangeArrowheads="1"/>
          </p:cNvSpPr>
          <p:nvPr/>
        </p:nvSpPr>
        <p:spPr bwMode="auto">
          <a:xfrm>
            <a:off x="3132138" y="3714750"/>
            <a:ext cx="3565525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cs-CZ" sz="1100" dirty="0">
                <a:solidFill>
                  <a:srgbClr val="000000"/>
                </a:solidFill>
                <a:latin typeface="Arial - 16"/>
                <a:cs typeface="Arial" pitchFamily="34" charset="0"/>
              </a:rPr>
              <a:t>Autor:</a:t>
            </a:r>
          </a:p>
          <a:p>
            <a:pPr algn="ctr"/>
            <a:r>
              <a:rPr lang="cs-CZ" sz="1100" dirty="0">
                <a:solidFill>
                  <a:srgbClr val="000000"/>
                </a:solidFill>
                <a:latin typeface="Arial - 16"/>
                <a:cs typeface="Arial" pitchFamily="34" charset="0"/>
              </a:rPr>
              <a:t>Mgr. Romana </a:t>
            </a:r>
            <a:r>
              <a:rPr lang="cs-CZ" sz="1100" dirty="0" err="1">
                <a:solidFill>
                  <a:srgbClr val="000000"/>
                </a:solidFill>
                <a:latin typeface="Arial - 16"/>
                <a:cs typeface="Arial" pitchFamily="34" charset="0"/>
              </a:rPr>
              <a:t>Třicátníková</a:t>
            </a:r>
            <a:endParaRPr lang="cs-CZ" sz="1100" dirty="0">
              <a:solidFill>
                <a:srgbClr val="000000"/>
              </a:solidFill>
              <a:latin typeface="Arial - 16"/>
              <a:cs typeface="Arial" pitchFamily="34" charset="0"/>
            </a:endParaRPr>
          </a:p>
          <a:p>
            <a:pPr algn="ctr"/>
            <a:r>
              <a:rPr lang="cs-CZ" sz="1100" dirty="0">
                <a:solidFill>
                  <a:srgbClr val="000000"/>
                </a:solidFill>
                <a:latin typeface="Arial - 16"/>
                <a:cs typeface="Arial" pitchFamily="34" charset="0"/>
              </a:rPr>
              <a:t>Gymnázium Pierra de </a:t>
            </a:r>
            <a:r>
              <a:rPr lang="cs-CZ" sz="1100" dirty="0" err="1">
                <a:solidFill>
                  <a:srgbClr val="000000"/>
                </a:solidFill>
                <a:latin typeface="Arial - 16"/>
                <a:cs typeface="Arial" pitchFamily="34" charset="0"/>
              </a:rPr>
              <a:t>Coubertina</a:t>
            </a:r>
            <a:r>
              <a:rPr lang="cs-CZ" sz="1100" dirty="0">
                <a:solidFill>
                  <a:srgbClr val="000000"/>
                </a:solidFill>
                <a:latin typeface="Arial - 16"/>
                <a:cs typeface="Arial" pitchFamily="34" charset="0"/>
              </a:rPr>
              <a:t>, Tábor</a:t>
            </a:r>
          </a:p>
          <a:p>
            <a:pPr algn="ctr"/>
            <a:r>
              <a:rPr lang="cs-CZ" sz="1100" dirty="0">
                <a:solidFill>
                  <a:srgbClr val="000000"/>
                </a:solidFill>
                <a:latin typeface="Arial - 16"/>
                <a:cs typeface="Arial" pitchFamily="34" charset="0"/>
              </a:rPr>
              <a:t>tricatni@gymta.cz</a:t>
            </a:r>
          </a:p>
          <a:p>
            <a:pPr algn="ctr"/>
            <a:r>
              <a:rPr lang="cs-CZ" sz="1100" dirty="0" smtClean="0">
                <a:solidFill>
                  <a:srgbClr val="000000"/>
                </a:solidFill>
                <a:latin typeface="Arial - 16"/>
                <a:cs typeface="Arial" pitchFamily="34" charset="0"/>
              </a:rPr>
              <a:t>30.3.  2013</a:t>
            </a:r>
            <a:endParaRPr lang="cs-CZ" sz="1100" dirty="0">
              <a:solidFill>
                <a:srgbClr val="000000"/>
              </a:solidFill>
              <a:latin typeface="Arial - 16"/>
              <a:cs typeface="Arial" pitchFamily="34" charset="0"/>
            </a:endParaRPr>
          </a:p>
        </p:txBody>
      </p:sp>
      <p:sp>
        <p:nvSpPr>
          <p:cNvPr id="44036" name="TextovéPole 3"/>
          <p:cNvSpPr txBox="1">
            <a:spLocks noChangeArrowheads="1"/>
          </p:cNvSpPr>
          <p:nvPr/>
        </p:nvSpPr>
        <p:spPr bwMode="auto">
          <a:xfrm>
            <a:off x="2217738" y="2997200"/>
            <a:ext cx="4708525" cy="252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/>
            <a:endParaRPr lang="cs-CZ" sz="1100" dirty="0">
              <a:solidFill>
                <a:srgbClr val="000000"/>
              </a:solidFill>
              <a:latin typeface="Arial - 16"/>
              <a:cs typeface="Arial" pitchFamily="34" charset="0"/>
            </a:endParaRPr>
          </a:p>
        </p:txBody>
      </p:sp>
      <p:sp>
        <p:nvSpPr>
          <p:cNvPr id="44037" name="TextovéPole 4"/>
          <p:cNvSpPr txBox="1">
            <a:spLocks noChangeArrowheads="1"/>
          </p:cNvSpPr>
          <p:nvPr/>
        </p:nvSpPr>
        <p:spPr bwMode="auto">
          <a:xfrm>
            <a:off x="206375" y="182563"/>
            <a:ext cx="4433888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pl-PL" sz="1400" b="1">
                <a:solidFill>
                  <a:srgbClr val="000000"/>
                </a:solidFill>
                <a:latin typeface="Arial - 20"/>
                <a:cs typeface="Arial" pitchFamily="34" charset="0"/>
              </a:rPr>
              <a:t>Seznam použité literatury a pramenů:</a:t>
            </a:r>
            <a:endParaRPr lang="cs-CZ" sz="1400" b="1">
              <a:solidFill>
                <a:srgbClr val="000000"/>
              </a:solidFill>
              <a:latin typeface="Arial - 20"/>
              <a:cs typeface="Arial" pitchFamily="34" charset="0"/>
            </a:endParaRPr>
          </a:p>
        </p:txBody>
      </p:sp>
      <p:sp>
        <p:nvSpPr>
          <p:cNvPr id="3078" name="TextovéPole 5"/>
          <p:cNvSpPr txBox="1">
            <a:spLocks noChangeArrowheads="1"/>
          </p:cNvSpPr>
          <p:nvPr/>
        </p:nvSpPr>
        <p:spPr bwMode="auto">
          <a:xfrm>
            <a:off x="76200" y="355600"/>
            <a:ext cx="8694738" cy="1268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296" tIns="41148" rIns="82296" bIns="4114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endParaRPr lang="cs-CZ" sz="1100" dirty="0" smtClean="0"/>
          </a:p>
          <a:p>
            <a:r>
              <a:rPr lang="cs-CZ" sz="1100" dirty="0" smtClean="0"/>
              <a:t>www.taborcz.eu/divadlo-oskara-nedbala</a:t>
            </a:r>
            <a:endParaRPr lang="cs-CZ" sz="1100" dirty="0"/>
          </a:p>
          <a:p>
            <a:r>
              <a:rPr lang="cs-CZ" sz="1100" dirty="0"/>
              <a:t>www.divadlotabor.cz/historie.</a:t>
            </a:r>
          </a:p>
          <a:p>
            <a:r>
              <a:rPr lang="cs-CZ" sz="1100" dirty="0"/>
              <a:t>www.divadlotabor.cz</a:t>
            </a:r>
          </a:p>
          <a:p>
            <a:r>
              <a:rPr lang="cs-CZ" sz="1100" dirty="0"/>
              <a:t>www.amaterskedivadlo.cz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cs-CZ" sz="1100" i="1" dirty="0"/>
          </a:p>
          <a:p>
            <a:pPr eaLnBrk="1" hangingPunct="1">
              <a:defRPr/>
            </a:pPr>
            <a:endParaRPr lang="cs-CZ" sz="1100" dirty="0" smtClean="0">
              <a:solidFill>
                <a:srgbClr val="000000"/>
              </a:solidFill>
              <a:latin typeface="Arial - 16"/>
            </a:endParaRPr>
          </a:p>
        </p:txBody>
      </p:sp>
    </p:spTree>
    <p:extLst>
      <p:ext uri="{BB962C8B-B14F-4D97-AF65-F5344CB8AC3E}">
        <p14:creationId xmlns:p14="http://schemas.microsoft.com/office/powerpoint/2010/main" val="3430828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    Divadlo  </a:t>
            </a:r>
            <a:r>
              <a:rPr lang="cs-CZ" dirty="0"/>
              <a:t>a  Oskar  Nedbal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cs-CZ" dirty="0"/>
              <a:t>Táborské divadlo dostalo jméno podle slavného rodáka </a:t>
            </a:r>
            <a:r>
              <a:rPr lang="cs-CZ" b="1" dirty="0"/>
              <a:t>Oskara Nedbala </a:t>
            </a:r>
            <a:r>
              <a:rPr lang="cs-CZ" dirty="0"/>
              <a:t>(1874-1930). </a:t>
            </a:r>
          </a:p>
          <a:p>
            <a:endParaRPr lang="cs-CZ" dirty="0"/>
          </a:p>
          <a:p>
            <a:r>
              <a:rPr lang="cs-CZ" dirty="0"/>
              <a:t>Významný hudební skladatel, dirigent a virtuos, člen slavného Českého kvarteta vystudoval v Táboře gymnázium a rád na město svých dětských a studentských let vzpomínal</a:t>
            </a:r>
            <a:r>
              <a:rPr lang="cs-CZ" dirty="0" smtClean="0"/>
              <a:t>.</a:t>
            </a:r>
          </a:p>
          <a:p>
            <a:r>
              <a:rPr lang="cs-CZ" sz="1900" dirty="0"/>
              <a:t>Foto  : www.google.cz/imgres</a:t>
            </a:r>
          </a:p>
          <a:p>
            <a:endParaRPr lang="cs-CZ" sz="1900" dirty="0"/>
          </a:p>
          <a:p>
            <a:endParaRPr lang="cs-CZ" dirty="0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0967" y="1874339"/>
            <a:ext cx="2517866" cy="4176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867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   Hledání 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divadlo </a:t>
            </a:r>
            <a:r>
              <a:rPr lang="cs-CZ" dirty="0"/>
              <a:t>se hrávalo na různých místech ve městě již od doby </a:t>
            </a:r>
            <a:r>
              <a:rPr lang="cs-CZ" dirty="0" smtClean="0"/>
              <a:t>baroka </a:t>
            </a:r>
          </a:p>
          <a:p>
            <a:r>
              <a:rPr lang="cs-CZ" dirty="0" smtClean="0"/>
              <a:t>snahy </a:t>
            </a:r>
            <a:r>
              <a:rPr lang="cs-CZ" dirty="0"/>
              <a:t>založit ochotnický soubor, většinou z členů místní honorace, sahají už do 18. </a:t>
            </a:r>
            <a:r>
              <a:rPr lang="cs-CZ" dirty="0" smtClean="0"/>
              <a:t>století</a:t>
            </a:r>
          </a:p>
        </p:txBody>
      </p:sp>
    </p:spTree>
    <p:extLst>
      <p:ext uri="{BB962C8B-B14F-4D97-AF65-F5344CB8AC3E}">
        <p14:creationId xmlns:p14="http://schemas.microsoft.com/office/powerpoint/2010/main" val="1964081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První stálá scéna</a:t>
            </a:r>
            <a:endParaRPr lang="cs-CZ" dirty="0"/>
          </a:p>
        </p:txBody>
      </p:sp>
      <p:sp>
        <p:nvSpPr>
          <p:cNvPr id="9" name="Zástupný symbol pro obsah 8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první </a:t>
            </a:r>
            <a:r>
              <a:rPr lang="cs-CZ" dirty="0"/>
              <a:t>stálá divadelní budova, otevřená 17. října 1840, vznikla na místě dnešního divadla z původní obilné sýpky </a:t>
            </a:r>
            <a:endParaRPr lang="cs-CZ" dirty="0" smtClean="0"/>
          </a:p>
          <a:p>
            <a:r>
              <a:rPr lang="cs-CZ" dirty="0" smtClean="0"/>
              <a:t>1840  </a:t>
            </a:r>
            <a:r>
              <a:rPr lang="cs-CZ" dirty="0"/>
              <a:t>-1841 </a:t>
            </a:r>
            <a:r>
              <a:rPr lang="cs-CZ" dirty="0" smtClean="0"/>
              <a:t> </a:t>
            </a:r>
            <a:r>
              <a:rPr lang="cs-CZ" dirty="0"/>
              <a:t>spodní část budovy přeměněna na divadlo (obilí se poté skládalo na půdu nad divadelním sálem</a:t>
            </a:r>
            <a:r>
              <a:rPr lang="cs-CZ" dirty="0" smtClean="0"/>
              <a:t>)</a:t>
            </a:r>
          </a:p>
          <a:p>
            <a:r>
              <a:rPr lang="cs-CZ" dirty="0" smtClean="0"/>
              <a:t>1852 </a:t>
            </a:r>
            <a:r>
              <a:rPr lang="cs-CZ" dirty="0"/>
              <a:t>zde hostoval,  i bydlel spolu se svými druhy, Josef Kajetán Tyl jako správce </a:t>
            </a:r>
            <a:r>
              <a:rPr lang="cs-CZ" dirty="0" err="1"/>
              <a:t>Kullasovy</a:t>
            </a:r>
            <a:r>
              <a:rPr lang="cs-CZ" dirty="0"/>
              <a:t> divadelní společnosti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4163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   nejen divadlo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vedle </a:t>
            </a:r>
            <a:r>
              <a:rPr lang="cs-CZ" dirty="0"/>
              <a:t>divadelních představení se v tomto prvém táborském divadelním stánku pořádaly plesy nejrůznějších místních spolků a korporací, i první sokolské </a:t>
            </a:r>
            <a:r>
              <a:rPr lang="cs-CZ" dirty="0" smtClean="0"/>
              <a:t>šibřinky</a:t>
            </a:r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r>
              <a:rPr lang="cs-CZ" dirty="0" smtClean="0"/>
              <a:t>Vysvětli : šibřinky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11380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/>
              <a:t>po zbourání Pražské brány se vytvořilo místo pro novou budovu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cs-CZ" dirty="0"/>
              <a:t>Pražská brána postavená</a:t>
            </a:r>
            <a:br>
              <a:rPr lang="cs-CZ" dirty="0"/>
            </a:br>
            <a:r>
              <a:rPr lang="cs-CZ" dirty="0"/>
              <a:t>roku 1567, kterou vidíme na fotografii uprostřed ulice, byla v roce 1884 zbourána a na jejím místě dnes najdete vstup do Divadla Oskara Nedbala. Jen několik dochovaných fotografií zobrazuje tuto bránu.</a:t>
            </a:r>
          </a:p>
          <a:p>
            <a:endParaRPr lang="cs-CZ" dirty="0"/>
          </a:p>
          <a:p>
            <a:r>
              <a:rPr lang="cs-CZ" dirty="0"/>
              <a:t>Existují názory, že zbourání této brány nebylo </a:t>
            </a:r>
            <a:r>
              <a:rPr lang="cs-CZ" dirty="0" smtClean="0"/>
              <a:t>nutné</a:t>
            </a:r>
          </a:p>
          <a:p>
            <a:r>
              <a:rPr lang="cs-CZ" sz="1900" dirty="0"/>
              <a:t>Foto : </a:t>
            </a:r>
            <a:r>
              <a:rPr lang="cs-CZ" sz="1900" dirty="0" err="1"/>
              <a:t>Šechtl</a:t>
            </a:r>
            <a:r>
              <a:rPr lang="cs-CZ" sz="1900" dirty="0"/>
              <a:t> a </a:t>
            </a:r>
            <a:r>
              <a:rPr lang="cs-CZ" sz="1900" dirty="0" err="1"/>
              <a:t>Voseček</a:t>
            </a:r>
            <a:endParaRPr lang="cs-CZ" sz="1900" dirty="0"/>
          </a:p>
          <a:p>
            <a:endParaRPr lang="cs-CZ" dirty="0"/>
          </a:p>
          <a:p>
            <a:endParaRPr lang="cs-CZ" dirty="0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132856"/>
            <a:ext cx="2880320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1904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Národ Sobě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cs-CZ" dirty="0"/>
              <a:t>nová budova postavena roku 1887 </a:t>
            </a:r>
          </a:p>
          <a:p>
            <a:r>
              <a:rPr lang="cs-CZ" dirty="0"/>
              <a:t>vzorem stavba Národního divadla v Praze :  novorenesanční tvar průčelí </a:t>
            </a:r>
          </a:p>
          <a:p>
            <a:r>
              <a:rPr lang="cs-CZ" dirty="0" smtClean="0"/>
              <a:t>podoba </a:t>
            </a:r>
            <a:r>
              <a:rPr lang="cs-CZ" dirty="0"/>
              <a:t>a výzdoba interiérů včetně hesla „Tábor sobě“ nad </a:t>
            </a:r>
            <a:r>
              <a:rPr lang="cs-CZ" dirty="0" smtClean="0"/>
              <a:t>oponou</a:t>
            </a:r>
          </a:p>
          <a:p>
            <a:r>
              <a:rPr lang="cs-CZ" sz="1700" dirty="0"/>
              <a:t>Foto : http://www.taborcz.eu/divadlo-oskara-nedbala</a:t>
            </a:r>
          </a:p>
          <a:p>
            <a:endParaRPr lang="cs-CZ" dirty="0"/>
          </a:p>
          <a:p>
            <a:endParaRPr lang="cs-CZ" dirty="0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8376" y="2017607"/>
            <a:ext cx="3603048" cy="3889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6073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>
                <a:effectLst/>
              </a:rPr>
              <a:t>novorenesanční </a:t>
            </a:r>
            <a:r>
              <a:rPr lang="pt-BR" dirty="0">
                <a:effectLst/>
              </a:rPr>
              <a:t>budov</a:t>
            </a:r>
            <a:r>
              <a:rPr lang="cs-CZ" dirty="0">
                <a:effectLst/>
              </a:rPr>
              <a:t>a </a:t>
            </a:r>
            <a:r>
              <a:rPr lang="pt-BR" dirty="0">
                <a:effectLst/>
              </a:rPr>
              <a:t> </a:t>
            </a:r>
            <a:r>
              <a:rPr lang="pt-BR" dirty="0" smtClean="0">
                <a:effectLst/>
              </a:rPr>
              <a:t>postaven</a:t>
            </a:r>
            <a:r>
              <a:rPr lang="cs-CZ" dirty="0" smtClean="0">
                <a:effectLst/>
              </a:rPr>
              <a:t>a </a:t>
            </a:r>
            <a:r>
              <a:rPr lang="pt-BR" dirty="0">
                <a:effectLst/>
              </a:rPr>
              <a:t>roku 1887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cs-CZ" dirty="0"/>
              <a:t>Pro úspěšné dovršení novostavby vzniklo  divadelní družstvo, jehož členy se stali významní táborští představitelé i divadelní příznivci. </a:t>
            </a:r>
          </a:p>
          <a:p>
            <a:endParaRPr lang="cs-CZ" dirty="0"/>
          </a:p>
          <a:p>
            <a:r>
              <a:rPr lang="cs-CZ" dirty="0"/>
              <a:t>Veřejnosti byla budova Městského divadla slavnostně předána 4. prosince 1887 proslovem profesora místního gymnázia Hynka Mejsnara, předehrou Smetanovy opery „Hubička“ a Šubrtovým dramatem „Jan Výrava“. </a:t>
            </a:r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r>
              <a:rPr lang="cs-CZ" dirty="0"/>
              <a:t>Foto : </a:t>
            </a:r>
            <a:r>
              <a:rPr lang="cs-CZ" dirty="0" err="1"/>
              <a:t>Šechtl</a:t>
            </a:r>
            <a:r>
              <a:rPr lang="cs-CZ" dirty="0"/>
              <a:t> a </a:t>
            </a:r>
            <a:r>
              <a:rPr lang="cs-CZ" dirty="0" err="1"/>
              <a:t>Voseček</a:t>
            </a:r>
            <a:endParaRPr lang="cs-CZ" dirty="0"/>
          </a:p>
          <a:p>
            <a:endParaRPr lang="cs-CZ" dirty="0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8376" y="1621333"/>
            <a:ext cx="3603048" cy="4682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8833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sta">
  <a:themeElements>
    <a:clrScheme name="Cesta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Cesta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esta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198</TotalTime>
  <Words>595</Words>
  <Application>Microsoft Office PowerPoint</Application>
  <PresentationFormat>Předvádění na obrazovce (4:3)</PresentationFormat>
  <Paragraphs>165</Paragraphs>
  <Slides>24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24</vt:i4>
      </vt:variant>
    </vt:vector>
  </HeadingPairs>
  <TitlesOfParts>
    <vt:vector size="25" baseType="lpstr">
      <vt:lpstr>Cesta</vt:lpstr>
      <vt:lpstr>Prezentace aplikace PowerPoint</vt:lpstr>
      <vt:lpstr>Divadlo Oskara Nedbala - historie</vt:lpstr>
      <vt:lpstr>    Divadlo  a  Oskar  Nedbal</vt:lpstr>
      <vt:lpstr>   Hledání </vt:lpstr>
      <vt:lpstr>První stálá scéna</vt:lpstr>
      <vt:lpstr>   nejen divadlo</vt:lpstr>
      <vt:lpstr>po zbourání Pražské brány se vytvořilo místo pro novou budovu</vt:lpstr>
      <vt:lpstr>Národ Sobě</vt:lpstr>
      <vt:lpstr>novorenesanční budova  postavena roku 1887</vt:lpstr>
      <vt:lpstr>   Od 60. let po současnost</vt:lpstr>
      <vt:lpstr>Divadlo po přestavbě 1937 </vt:lpstr>
      <vt:lpstr>Historie ochotnických spolků</vt:lpstr>
      <vt:lpstr>Společnost divadelních ochotníků J. K. Tyla</vt:lpstr>
      <vt:lpstr>Foto : Šechtl a Voseček</vt:lpstr>
      <vt:lpstr>Foto : Šechtl a Voseček</vt:lpstr>
      <vt:lpstr>Foto : Šechtl a Voseček</vt:lpstr>
      <vt:lpstr>Jan Vávra   (1851 – 1932)</vt:lpstr>
      <vt:lpstr>Akademický spolek Štítný   </vt:lpstr>
      <vt:lpstr>Akademický spolek Štítný</vt:lpstr>
      <vt:lpstr>Opera Eva 1928 </vt:lpstr>
      <vt:lpstr>Divadelní představení táborského gymnázia – Talisman, C.Goldoni (1943)</vt:lpstr>
      <vt:lpstr>Spolek  táborských  ochotníků  1922 - 1927</vt:lpstr>
      <vt:lpstr>Občanské sdružení Divadelní soubor TÁBOR</vt:lpstr>
      <vt:lpstr>Prezentace aplikace PowerPoint</vt:lpstr>
    </vt:vector>
  </TitlesOfParts>
  <Company>GPdC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doma</dc:creator>
  <cp:lastModifiedBy>hchotovinska</cp:lastModifiedBy>
  <cp:revision>19</cp:revision>
  <dcterms:created xsi:type="dcterms:W3CDTF">2013-06-10T15:19:41Z</dcterms:created>
  <dcterms:modified xsi:type="dcterms:W3CDTF">2014-05-14T10:07:06Z</dcterms:modified>
</cp:coreProperties>
</file>