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9" r:id="rId3"/>
    <p:sldId id="261" r:id="rId4"/>
    <p:sldId id="267" r:id="rId5"/>
    <p:sldId id="268" r:id="rId6"/>
    <p:sldId id="258" r:id="rId7"/>
  </p:sldIdLst>
  <p:sldSz cx="10160000" cy="7620000"/>
  <p:notesSz cx="6858000" cy="9144000"/>
  <p:embeddedFontLst>
    <p:embeddedFont>
      <p:font typeface="Wingdings 2" panose="05020102010507070707" pitchFamily="18" charset="2"/>
      <p:regular r:id="rId8"/>
    </p:embeddedFont>
    <p:embeddedFont>
      <p:font typeface="Calibri" panose="020F0502020204030204" pitchFamily="34" charset="0"/>
      <p:regular r:id="rId9"/>
      <p:bold r:id="rId10"/>
      <p:italic r:id="rId11"/>
      <p:boldItalic r:id="rId12"/>
    </p:embeddedFont>
    <p:embeddedFont>
      <p:font typeface="Constantia" panose="02030602050306030303" pitchFamily="18" charset="0"/>
      <p:regular r:id="rId13"/>
      <p:bold r:id="rId14"/>
      <p:italic r:id="rId15"/>
      <p:boldItalic r:id="rId16"/>
    </p:embeddedFont>
  </p:embeddedFontLst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528" y="-72"/>
      </p:cViewPr>
      <p:guideLst>
        <p:guide orient="horz" pos="2400"/>
        <p:guide pos="320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9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592667" y="1524000"/>
            <a:ext cx="8724053" cy="2032000"/>
          </a:xfrm>
          <a:ln>
            <a:noFill/>
          </a:ln>
        </p:spPr>
        <p:txBody>
          <a:bodyPr vert="horz" tIns="0" rIns="203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62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592667" y="3587262"/>
            <a:ext cx="8727440" cy="1947333"/>
          </a:xfrm>
        </p:spPr>
        <p:txBody>
          <a:bodyPr lIns="0" rIns="20320"/>
          <a:lstStyle>
            <a:lvl1pPr marL="0" marR="50799" indent="0" algn="r">
              <a:buNone/>
              <a:defRPr>
                <a:solidFill>
                  <a:schemeClr val="tx1"/>
                </a:solidFill>
              </a:defRPr>
            </a:lvl1pPr>
            <a:lvl2pPr marL="507995" indent="0" algn="ctr">
              <a:buNone/>
            </a:lvl2pPr>
            <a:lvl3pPr marL="1015990" indent="0" algn="ctr">
              <a:buNone/>
            </a:lvl3pPr>
            <a:lvl4pPr marL="1523985" indent="0" algn="ctr">
              <a:buNone/>
            </a:lvl4pPr>
            <a:lvl5pPr marL="2031980" indent="0" algn="ctr">
              <a:buNone/>
            </a:lvl5pPr>
            <a:lvl6pPr marL="2539975" indent="0" algn="ctr">
              <a:buNone/>
            </a:lvl6pPr>
            <a:lvl7pPr marL="3047970" indent="0" algn="ctr">
              <a:buNone/>
            </a:lvl7pPr>
            <a:lvl8pPr marL="3555964" indent="0" algn="ctr">
              <a:buNone/>
            </a:lvl8pPr>
            <a:lvl9pPr marL="4063959" indent="0" algn="ctr">
              <a:buNone/>
            </a:lvl9pPr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C05DB-E69C-4432-A328-949440079D4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E38A5FB-1B59-4790-BB03-E4369051840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4106046-9B01-4C0D-B18D-DABDBA34F893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E44103-8786-4675-BA3F-8391C4848580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66000" y="1016002"/>
            <a:ext cx="2286000" cy="5790848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8000" y="1016002"/>
            <a:ext cx="6688667" cy="5790848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920046-AB1B-4764-A954-A0A0155828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204636-A8BF-4780-8E0F-FF557EEAA2C1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897980D-7303-444F-AE4B-C598946F5D30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07C5AD-22CC-4A71-ADD4-32597061329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9280" y="1463040"/>
            <a:ext cx="8636000" cy="1513840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62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89280" y="3005182"/>
            <a:ext cx="8636000" cy="1677458"/>
          </a:xfrm>
        </p:spPr>
        <p:txBody>
          <a:bodyPr lIns="50799" rIns="50799" anchor="t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917C10-7AED-4630-861D-8EDD2F7FEFF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7028EAD-9834-4EDC-8856-1A606E554D1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8000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64667" y="2133428"/>
            <a:ext cx="4487333" cy="4927600"/>
          </a:xfrm>
        </p:spPr>
        <p:txBody>
          <a:bodyPr/>
          <a:lstStyle>
            <a:lvl1pPr>
              <a:defRPr sz="29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4C611B3-5704-43E7-B310-8E356D3E592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6CE316C-C442-4EB7-8C4B-10EEBA3EE5E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</p:spPr>
        <p:txBody>
          <a:bodyPr tIns="50799" anchor="b"/>
          <a:lstStyle>
            <a:lvl1pPr>
              <a:defRPr/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8000" y="2061387"/>
            <a:ext cx="4489098" cy="732613"/>
          </a:xfrm>
        </p:spPr>
        <p:txBody>
          <a:bodyPr lIns="50799" tIns="0" rIns="50799" bIns="0" anchor="ctr">
            <a:noAutofit/>
          </a:bodyPr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61140" y="2066397"/>
            <a:ext cx="4490861" cy="727603"/>
          </a:xfrm>
        </p:spPr>
        <p:txBody>
          <a:bodyPr lIns="50799" tIns="0" rIns="50799" bIns="0" anchor="ctr"/>
          <a:lstStyle>
            <a:lvl1pPr marL="0" indent="0">
              <a:buNone/>
              <a:defRPr sz="27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508000" y="2794000"/>
            <a:ext cx="4489098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61140" y="2794000"/>
            <a:ext cx="4490861" cy="4273022"/>
          </a:xfrm>
        </p:spPr>
        <p:txBody>
          <a:bodyPr tIns="0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51BCF3-A0F7-4620-BF8B-FB1938D1C196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DB1399-1CC7-482F-8647-E94541CC821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8000" y="782320"/>
            <a:ext cx="9228667" cy="1270000"/>
          </a:xfrm>
        </p:spPr>
        <p:txBody>
          <a:bodyPr vert="horz" tIns="50799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3CE6CBF-2C4D-4408-A280-7F47D76F736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2A6C940-9859-4B50-A10A-5E5F5C049B92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452637-34D9-420F-8D43-331023CAB71C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95A6B43-FB7A-4E3E-80AD-F558FA4A3C1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62000" y="571502"/>
            <a:ext cx="3048000" cy="1291167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9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762000" y="1862667"/>
            <a:ext cx="3048000" cy="5080000"/>
          </a:xfrm>
        </p:spPr>
        <p:txBody>
          <a:bodyPr lIns="20320" rIns="20320"/>
          <a:lstStyle>
            <a:lvl1pPr marL="0" indent="0" algn="l">
              <a:buNone/>
              <a:defRPr sz="1600"/>
            </a:lvl1pPr>
            <a:lvl2pPr indent="0" algn="l">
              <a:buNone/>
              <a:defRPr sz="1300"/>
            </a:lvl2pPr>
            <a:lvl3pPr indent="0" algn="l">
              <a:buNone/>
              <a:defRPr sz="1100"/>
            </a:lvl3pPr>
            <a:lvl4pPr indent="0" algn="l">
              <a:buNone/>
              <a:defRPr sz="1000"/>
            </a:lvl4pPr>
            <a:lvl5pPr indent="0" algn="l">
              <a:buNone/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3972278" y="1862667"/>
            <a:ext cx="5679722" cy="5080000"/>
          </a:xfrm>
        </p:spPr>
        <p:txBody>
          <a:bodyPr tIns="0"/>
          <a:lstStyle>
            <a:lvl1pPr>
              <a:defRPr sz="3100"/>
            </a:lvl1pPr>
            <a:lvl2pPr>
              <a:defRPr sz="2900"/>
            </a:lvl2pPr>
            <a:lvl3pPr>
              <a:defRPr sz="2700"/>
            </a:lvl3pPr>
            <a:lvl4pPr>
              <a:defRPr sz="22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1E2528A-D660-4037-92C3-3370F0EDA5AE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35A1FE9-E533-47F4-982F-8881ADDA1C64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Obdélník s odříznutým a zakulaceným jedním rohem 8"/>
          <p:cNvSpPr/>
          <p:nvPr/>
        </p:nvSpPr>
        <p:spPr>
          <a:xfrm rot="420000" flipV="1">
            <a:off x="3517503" y="1231197"/>
            <a:ext cx="5842000" cy="45720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Pravoúhlý trojúhelník 11"/>
          <p:cNvSpPr/>
          <p:nvPr/>
        </p:nvSpPr>
        <p:spPr>
          <a:xfrm rot="420000" flipV="1">
            <a:off x="8893482" y="5955299"/>
            <a:ext cx="172720" cy="172720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01599" tIns="50799" rIns="101599" bIns="50799"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77333" y="1307774"/>
            <a:ext cx="2458720" cy="1758468"/>
          </a:xfrm>
        </p:spPr>
        <p:txBody>
          <a:bodyPr vert="horz" lIns="50799" tIns="50799" rIns="50799" bIns="50799" anchor="b"/>
          <a:lstStyle>
            <a:lvl1pPr algn="l">
              <a:buNone/>
              <a:defRPr sz="2200" b="1">
                <a:solidFill>
                  <a:schemeClr val="tx2"/>
                </a:solidFill>
              </a:defRPr>
            </a:lvl1pPr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77334" y="3143094"/>
            <a:ext cx="2455333" cy="2421467"/>
          </a:xfrm>
        </p:spPr>
        <p:txBody>
          <a:bodyPr lIns="71119" rIns="50799" bIns="50799" anchor="t"/>
          <a:lstStyle>
            <a:lvl1pPr marL="0" indent="0" algn="l">
              <a:spcBef>
                <a:spcPts val="278"/>
              </a:spcBef>
              <a:buFontTx/>
              <a:buNone/>
              <a:defRPr sz="14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B943DC-1798-45DE-85D5-0A0908BB50BD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974667" y="7062612"/>
            <a:ext cx="677333" cy="405694"/>
          </a:xfrm>
        </p:spPr>
        <p:txBody>
          <a:bodyPr/>
          <a:lstStyle/>
          <a:p>
            <a:pPr>
              <a:defRPr/>
            </a:pPr>
            <a:fld id="{EF276599-9C9E-45D4-B544-F941E589452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 rot="420000">
            <a:off x="3873103" y="1332797"/>
            <a:ext cx="5130800" cy="436880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600"/>
            </a:lvl1pPr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10" name="Volný tvar 9"/>
          <p:cNvSpPr>
            <a:spLocks/>
          </p:cNvSpPr>
          <p:nvPr/>
        </p:nvSpPr>
        <p:spPr bwMode="auto">
          <a:xfrm flipV="1">
            <a:off x="-10584" y="6462889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Volný tvar 10"/>
          <p:cNvSpPr>
            <a:spLocks/>
          </p:cNvSpPr>
          <p:nvPr/>
        </p:nvSpPr>
        <p:spPr bwMode="auto">
          <a:xfrm flipV="1">
            <a:off x="4868333" y="691091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-10584" y="-7938"/>
            <a:ext cx="10181167" cy="1157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868333" y="-7937"/>
            <a:ext cx="5291667" cy="70908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01599" tIns="50799" rIns="101599" bIns="50799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508000" y="782320"/>
            <a:ext cx="9144000" cy="1270000"/>
          </a:xfrm>
          <a:prstGeom prst="rect">
            <a:avLst/>
          </a:prstGeom>
        </p:spPr>
        <p:txBody>
          <a:bodyPr vert="horz" lIns="0" tIns="50799" rIns="0" bIns="0" anchor="b">
            <a:normAutofit/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508000" y="2150533"/>
            <a:ext cx="9144000" cy="4876800"/>
          </a:xfrm>
          <a:prstGeom prst="rect">
            <a:avLst/>
          </a:prstGeom>
        </p:spPr>
        <p:txBody>
          <a:bodyPr vert="horz" lIns="101599" tIns="50799" rIns="101599" bIns="50799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508000" y="7062612"/>
            <a:ext cx="2370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72D64BC6-DFC4-4306-BFBA-33C3C9DCA965}" type="datetimeFigureOut">
              <a:rPr lang="cs-CZ" smtClean="0"/>
              <a:pPr>
                <a:defRPr/>
              </a:pPr>
              <a:t>5.5.2014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2963334" y="7062612"/>
            <a:ext cx="3725333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805333" y="7062612"/>
            <a:ext cx="846667" cy="405694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3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>
              <a:defRPr/>
            </a:pPr>
            <a:fld id="{68495F96-F517-46C0-A5B7-131341F9AE6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grpSp>
        <p:nvGrpSpPr>
          <p:cNvPr id="2" name="Skupina 1"/>
          <p:cNvGrpSpPr/>
          <p:nvPr/>
        </p:nvGrpSpPr>
        <p:grpSpPr>
          <a:xfrm>
            <a:off x="-21130" y="224898"/>
            <a:ext cx="10200609" cy="721360"/>
            <a:chOff x="-19045" y="216550"/>
            <a:chExt cx="9180548" cy="649224"/>
          </a:xfrm>
        </p:grpSpPr>
        <p:sp>
          <p:nvSpPr>
            <p:cNvPr id="12" name="Volný tvar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Volný tvar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6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04797" indent="-304797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11193" indent="-274317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indent="-274317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20787" indent="-233678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625584" indent="-233678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1930381" indent="-233678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133579" indent="-203198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438376" indent="-203198" algn="l" rtl="0" eaLnBrk="1" latinLnBrk="0" hangingPunct="1">
        <a:spcBef>
          <a:spcPct val="20000"/>
        </a:spcBef>
        <a:buClr>
          <a:schemeClr val="tx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73" indent="-203198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799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1599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239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3198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3997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479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5596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6395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828800" y="190500"/>
            <a:ext cx="6502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</a:rPr>
              <a:t>Projekt: Inovace vybavení  Registrační </a:t>
            </a:r>
            <a:r>
              <a:rPr lang="cs-CZ" sz="1200" dirty="0">
                <a:solidFill>
                  <a:srgbClr val="000000"/>
                </a:solidFill>
              </a:rPr>
              <a:t>číslo </a:t>
            </a:r>
            <a:r>
              <a:rPr lang="cs-CZ" sz="1200">
                <a:solidFill>
                  <a:srgbClr val="000000"/>
                </a:solidFill>
              </a:rPr>
              <a:t>projektu </a:t>
            </a:r>
            <a:r>
              <a:rPr lang="cs-CZ" sz="1200" smtClean="0">
                <a:solidFill>
                  <a:srgbClr val="000000"/>
                </a:solidFill>
              </a:rPr>
              <a:t>CZ.1.07/1.5.00</a:t>
            </a:r>
            <a:r>
              <a:rPr lang="cs-CZ" sz="1200" smtClean="0">
                <a:solidFill>
                  <a:srgbClr val="000000"/>
                </a:solidFill>
                <a:latin typeface="Times New Roman - 16"/>
              </a:rPr>
              <a:t>/34.0325</a:t>
            </a:r>
            <a:endParaRPr lang="cs-CZ" sz="12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87400" y="482600"/>
            <a:ext cx="8585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200" dirty="0">
                <a:solidFill>
                  <a:srgbClr val="000000"/>
                </a:solidFill>
              </a:rPr>
              <a:t>Příjemce: </a:t>
            </a:r>
            <a:r>
              <a:rPr lang="cs-CZ" sz="1200" dirty="0" smtClean="0">
                <a:solidFill>
                  <a:srgbClr val="000000"/>
                </a:solidFill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</a:rPr>
              <a:t>, Tábor, Náměstí Františka Křižíka 860, 390 01 Tábor</a:t>
            </a:r>
            <a:endParaRPr lang="cs-CZ" sz="1200" dirty="0">
              <a:solidFill>
                <a:srgbClr val="000000"/>
              </a:solidFill>
            </a:endParaRP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95438" y="5880100"/>
            <a:ext cx="6969125" cy="134302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876300" y="5410200"/>
            <a:ext cx="8407400" cy="24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838700"/>
            <a:ext cx="1033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cs-CZ" sz="10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1000" b="1" dirty="0">
                <a:latin typeface="Times New Roman - 14"/>
              </a:rPr>
              <a:t>Jakékoliv další používání podléhá autorskému zákonu</a:t>
            </a:r>
            <a:r>
              <a:rPr lang="cs-CZ" sz="1000" b="1" dirty="0">
                <a:solidFill>
                  <a:srgbClr val="002060"/>
                </a:solidFill>
                <a:latin typeface="Times New Roman - 14"/>
              </a:rPr>
              <a:t>.</a:t>
            </a: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55600" y="1295400"/>
            <a:ext cx="1905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68300" y="1003300"/>
            <a:ext cx="2159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55600" y="2413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4096" y="2136775"/>
            <a:ext cx="1929904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Předmět:</a:t>
            </a: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55600" y="1828800"/>
            <a:ext cx="22098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55600" y="2120900"/>
            <a:ext cx="1143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6604000" y="2425700"/>
            <a:ext cx="26797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Číslo DUM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: 16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55600" y="2946400"/>
            <a:ext cx="30734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55600" y="3238500"/>
            <a:ext cx="1727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55600" y="3810000"/>
            <a:ext cx="863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55600" y="3530600"/>
            <a:ext cx="1752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400300" y="1003300"/>
            <a:ext cx="48895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Školní budova na náměstí Mikuláše z Husi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400300" y="12954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244600" y="2120900"/>
            <a:ext cx="5181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6604000" y="2120900"/>
            <a:ext cx="32512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č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eský jazyk a literatura  ročník</a:t>
            </a:r>
            <a:r>
              <a:rPr lang="cs-CZ" sz="120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244600" y="2413000"/>
            <a:ext cx="2683272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32_Č_2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8051800" y="2387600"/>
            <a:ext cx="1320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400300" y="3517900"/>
            <a:ext cx="17780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400300" y="3810000"/>
            <a:ext cx="7366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3.D</a:t>
            </a:r>
          </a:p>
          <a:p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400300" y="3222625"/>
            <a:ext cx="14351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5.11.2013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Školní budova na náměstí Mikuláše z Husi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  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  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Budova v těsné blízkosti bývalého augustiniánského kláštera a kostela Narození Panny Marie byla postavena     na místě bývalé klášterní   zahrady</a:t>
            </a:r>
          </a:p>
          <a:p>
            <a:r>
              <a:rPr lang="cs-CZ" sz="2800" dirty="0" smtClean="0"/>
              <a:t>Na svou dobu velmi moderní stavba školy</a:t>
            </a:r>
          </a:p>
          <a:p>
            <a:pPr marL="0" indent="0">
              <a:buNone/>
            </a:pPr>
            <a:endParaRPr lang="cs-CZ" sz="2800" dirty="0"/>
          </a:p>
        </p:txBody>
      </p:sp>
      <p:pic>
        <p:nvPicPr>
          <p:cNvPr id="3" name="Zástupný symbol pro obsah 2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" y="3099321"/>
            <a:ext cx="4487863" cy="29961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396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  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Do užívání dána v roce 1856</a:t>
            </a:r>
          </a:p>
          <a:p>
            <a:r>
              <a:rPr lang="cs-CZ" sz="2800" dirty="0" smtClean="0"/>
              <a:t>Byla zde nižší reálka (otevřena v roce 1851)</a:t>
            </a:r>
          </a:p>
          <a:p>
            <a:r>
              <a:rPr lang="cs-CZ" sz="2800" dirty="0" smtClean="0"/>
              <a:t>Gymnázium zde sídlilo od svého založení v roce 1862</a:t>
            </a:r>
            <a:endParaRPr lang="cs-CZ" sz="2800" dirty="0"/>
          </a:p>
        </p:txBody>
      </p:sp>
      <p:pic>
        <p:nvPicPr>
          <p:cNvPr id="5" name="Zástupný symbol pro obsah 4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3203" y="2133600"/>
            <a:ext cx="3289732" cy="492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079912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Nadpis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4400" dirty="0" smtClean="0"/>
              <a:t>Otázky</a:t>
            </a:r>
            <a:endParaRPr lang="cs-CZ" sz="4400" dirty="0"/>
          </a:p>
        </p:txBody>
      </p:sp>
      <p:sp>
        <p:nvSpPr>
          <p:cNvPr id="6" name="Zástupný symbol pro obsah 5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800" dirty="0" smtClean="0"/>
              <a:t>Která instituce sídlí v budově dnes?</a:t>
            </a:r>
          </a:p>
          <a:p>
            <a:r>
              <a:rPr lang="cs-CZ" sz="2800" dirty="0" smtClean="0"/>
              <a:t>V blízkosti budovy najdeme i dvě jiná kulturně  vzdělá-</a:t>
            </a:r>
            <a:r>
              <a:rPr lang="cs-CZ" sz="2800" dirty="0" err="1" smtClean="0"/>
              <a:t>vací</a:t>
            </a:r>
            <a:r>
              <a:rPr lang="cs-CZ" sz="2800" dirty="0" smtClean="0"/>
              <a:t> zařízení. Která to jsou?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188452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124200" y="4127500"/>
            <a:ext cx="39624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PhDr. Jiří Kálal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, Tábor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jkalal@gymta.cz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ř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íjen 2013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28600" y="203200"/>
            <a:ext cx="49276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l-PL" sz="15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5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733509" y="1001688"/>
            <a:ext cx="8485956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cs-CZ" sz="1200" dirty="0"/>
              <a:t>Kořalka, J.: Jak gymnázium v Táboře vzniklo a rostlo, In: Gymnázium Tábor 1862 – 1987. Almanach vydaný u příležitosti 125. výročí založení školy, Tábor 1987</a:t>
            </a:r>
          </a:p>
          <a:p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Školní budova na nám. Mikuláše z Husi. Foto Jiří Kálal</a:t>
            </a:r>
          </a:p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Školní budova na nám. Mikuláše z Husi. Foto Jiří Kálal</a:t>
            </a:r>
          </a:p>
          <a:p>
            <a:endParaRPr lang="cs-CZ" sz="1200" dirty="0" smtClean="0">
              <a:solidFill>
                <a:srgbClr val="000000"/>
              </a:solidFill>
              <a:latin typeface="Arial - 16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ok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ok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ok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198</TotalTime>
  <Words>290</Words>
  <Application>Microsoft Office PowerPoint</Application>
  <PresentationFormat>Vlastní</PresentationFormat>
  <Paragraphs>45</Paragraphs>
  <Slides>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8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5" baseType="lpstr">
      <vt:lpstr>Arial</vt:lpstr>
      <vt:lpstr>Arial - 16</vt:lpstr>
      <vt:lpstr>Arial - 20</vt:lpstr>
      <vt:lpstr>Wingdings 2</vt:lpstr>
      <vt:lpstr>Times New Roman - 14</vt:lpstr>
      <vt:lpstr>Calibri</vt:lpstr>
      <vt:lpstr>Times New Roman - 16</vt:lpstr>
      <vt:lpstr>Constantia</vt:lpstr>
      <vt:lpstr>Tok</vt:lpstr>
      <vt:lpstr>Prezentace aplikace PowerPoint</vt:lpstr>
      <vt:lpstr>Školní budova na náměstí Mikuláše z Husi</vt:lpstr>
      <vt:lpstr>  </vt:lpstr>
      <vt:lpstr>   </vt:lpstr>
      <vt:lpstr>Otázky</vt:lpstr>
      <vt:lpstr>Prezentace aplikace PowerPoint</vt:lpstr>
    </vt:vector>
  </TitlesOfParts>
  <Company>GT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svp</dc:creator>
  <cp:lastModifiedBy>doma</cp:lastModifiedBy>
  <cp:revision>32</cp:revision>
  <dcterms:created xsi:type="dcterms:W3CDTF">2012-09-30T18:20:36Z</dcterms:created>
  <dcterms:modified xsi:type="dcterms:W3CDTF">2014-05-05T20:33:11Z</dcterms:modified>
</cp:coreProperties>
</file>