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9" r:id="rId3"/>
    <p:sldId id="261" r:id="rId4"/>
    <p:sldId id="267" r:id="rId5"/>
    <p:sldId id="268" r:id="rId6"/>
    <p:sldId id="269" r:id="rId7"/>
    <p:sldId id="266" r:id="rId8"/>
    <p:sldId id="258" r:id="rId9"/>
  </p:sldIdLst>
  <p:sldSz cx="10160000" cy="7620000"/>
  <p:notesSz cx="6858000" cy="9144000"/>
  <p:embeddedFontLst>
    <p:embeddedFont>
      <p:font typeface="Wingdings 2" panose="05020102010507070707" pitchFamily="18" charset="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onstantia" panose="02030602050306030303" pitchFamily="18" charset="0"/>
      <p:regular r:id="rId15"/>
      <p:bold r:id="rId16"/>
      <p:italic r:id="rId17"/>
      <p:boldItalic r:id="rId18"/>
    </p:embeddedFont>
  </p:embeddedFontLst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28" y="5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92667" y="1524000"/>
            <a:ext cx="8724053" cy="2032000"/>
          </a:xfrm>
          <a:ln>
            <a:noFill/>
          </a:ln>
        </p:spPr>
        <p:txBody>
          <a:bodyPr vert="horz" tIns="0" rIns="203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2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92667" y="3587262"/>
            <a:ext cx="8727440" cy="1947333"/>
          </a:xfrm>
        </p:spPr>
        <p:txBody>
          <a:bodyPr lIns="0" rIns="20320"/>
          <a:lstStyle>
            <a:lvl1pPr marL="0" marR="50799" indent="0" algn="r">
              <a:buNone/>
              <a:defRPr>
                <a:solidFill>
                  <a:schemeClr val="tx1"/>
                </a:solidFill>
              </a:defRPr>
            </a:lvl1pPr>
            <a:lvl2pPr marL="507995" indent="0" algn="ctr">
              <a:buNone/>
            </a:lvl2pPr>
            <a:lvl3pPr marL="1015990" indent="0" algn="ctr">
              <a:buNone/>
            </a:lvl3pPr>
            <a:lvl4pPr marL="1523985" indent="0" algn="ctr">
              <a:buNone/>
            </a:lvl4pPr>
            <a:lvl5pPr marL="2031980" indent="0" algn="ctr">
              <a:buNone/>
            </a:lvl5pPr>
            <a:lvl6pPr marL="2539975" indent="0" algn="ctr">
              <a:buNone/>
            </a:lvl6pPr>
            <a:lvl7pPr marL="3047970" indent="0" algn="ctr">
              <a:buNone/>
            </a:lvl7pPr>
            <a:lvl8pPr marL="3555964" indent="0" algn="ctr">
              <a:buNone/>
            </a:lvl8pPr>
            <a:lvl9pPr marL="4063959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FC05DB-E69C-4432-A328-949440079D4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38A5FB-1B59-4790-BB03-E4369051840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106046-9B01-4C0D-B18D-DABDBA34F893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44103-8786-4675-BA3F-8391C4848580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1016002"/>
            <a:ext cx="2286000" cy="5790848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1016002"/>
            <a:ext cx="6688667" cy="579084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920046-AB1B-4764-A954-A0A015582830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204636-A8BF-4780-8E0F-FF557EEAA2C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97980D-7303-444F-AE4B-C598946F5D30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07C5AD-22CC-4A71-ADD4-32597061329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9280" y="1463040"/>
            <a:ext cx="8636000" cy="1513840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2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89280" y="3005182"/>
            <a:ext cx="8636000" cy="1677458"/>
          </a:xfrm>
        </p:spPr>
        <p:txBody>
          <a:bodyPr lIns="50799" rIns="50799" anchor="t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917C10-7AED-4630-861D-8EDD2F7FEFF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028EAD-9834-4EDC-8856-1A606E554D1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782320"/>
            <a:ext cx="9144000" cy="1270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2133428"/>
            <a:ext cx="4487333" cy="4927600"/>
          </a:xfrm>
        </p:spPr>
        <p:txBody>
          <a:bodyPr/>
          <a:lstStyle>
            <a:lvl1pPr>
              <a:defRPr sz="29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64667" y="2133428"/>
            <a:ext cx="4487333" cy="4927600"/>
          </a:xfrm>
        </p:spPr>
        <p:txBody>
          <a:bodyPr/>
          <a:lstStyle>
            <a:lvl1pPr>
              <a:defRPr sz="29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C611B3-5704-43E7-B310-8E356D3E592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E316C-C442-4EB7-8C4B-10EEBA3EE5E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782320"/>
            <a:ext cx="9144000" cy="1270000"/>
          </a:xfrm>
        </p:spPr>
        <p:txBody>
          <a:bodyPr tIns="50799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2061387"/>
            <a:ext cx="4489098" cy="732613"/>
          </a:xfrm>
        </p:spPr>
        <p:txBody>
          <a:bodyPr lIns="50799" tIns="0" rIns="50799" bIns="0" anchor="ctr">
            <a:noAutofit/>
          </a:bodyPr>
          <a:lstStyle>
            <a:lvl1pPr marL="0" indent="0">
              <a:buNone/>
              <a:defRPr sz="27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5161140" y="2066397"/>
            <a:ext cx="4490861" cy="727603"/>
          </a:xfrm>
        </p:spPr>
        <p:txBody>
          <a:bodyPr lIns="50799" tIns="0" rIns="50799" bIns="0" anchor="ctr"/>
          <a:lstStyle>
            <a:lvl1pPr marL="0" indent="0">
              <a:buNone/>
              <a:defRPr sz="27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508000" y="2794000"/>
            <a:ext cx="4489098" cy="4273022"/>
          </a:xfrm>
        </p:spPr>
        <p:txBody>
          <a:bodyPr tIns="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1140" y="2794000"/>
            <a:ext cx="4490861" cy="4273022"/>
          </a:xfrm>
        </p:spPr>
        <p:txBody>
          <a:bodyPr tIns="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51BCF3-A0F7-4620-BF8B-FB1938D1C196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B1399-1CC7-482F-8647-E94541CC821E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782320"/>
            <a:ext cx="9228667" cy="1270000"/>
          </a:xfrm>
        </p:spPr>
        <p:txBody>
          <a:bodyPr vert="horz" tIns="50799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CE6CBF-2C4D-4408-A280-7F47D76F736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6C940-9859-4B50-A10A-5E5F5C049B92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452637-34D9-420F-8D43-331023CAB71C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5A6B43-FB7A-4E3E-80AD-F558FA4A3C1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62000" y="571502"/>
            <a:ext cx="3048000" cy="1291167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762000" y="1862667"/>
            <a:ext cx="3048000" cy="5080000"/>
          </a:xfrm>
        </p:spPr>
        <p:txBody>
          <a:bodyPr lIns="20320" rIns="20320"/>
          <a:lstStyle>
            <a:lvl1pPr marL="0" indent="0" algn="l">
              <a:buNone/>
              <a:defRPr sz="1600"/>
            </a:lvl1pPr>
            <a:lvl2pPr indent="0" algn="l">
              <a:buNone/>
              <a:defRPr sz="1300"/>
            </a:lvl2pPr>
            <a:lvl3pPr indent="0" algn="l">
              <a:buNone/>
              <a:defRPr sz="1100"/>
            </a:lvl3pPr>
            <a:lvl4pPr indent="0" algn="l">
              <a:buNone/>
              <a:defRPr sz="1000"/>
            </a:lvl4pPr>
            <a:lvl5pPr indent="0" algn="l">
              <a:buNone/>
              <a:defRPr sz="10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972278" y="1862667"/>
            <a:ext cx="5679722" cy="5080000"/>
          </a:xfrm>
        </p:spPr>
        <p:txBody>
          <a:bodyPr tIns="0"/>
          <a:lstStyle>
            <a:lvl1pPr>
              <a:defRPr sz="3100"/>
            </a:lvl1pPr>
            <a:lvl2pPr>
              <a:defRPr sz="2900"/>
            </a:lvl2pPr>
            <a:lvl3pPr>
              <a:defRPr sz="27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E2528A-D660-4037-92C3-3370F0EDA5A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5A1FE9-E533-47F4-982F-8881ADDA1C6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517503" y="1231197"/>
            <a:ext cx="5842000" cy="45720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893482" y="5955299"/>
            <a:ext cx="172720" cy="172720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7333" y="1307774"/>
            <a:ext cx="2458720" cy="1758468"/>
          </a:xfrm>
        </p:spPr>
        <p:txBody>
          <a:bodyPr vert="horz" lIns="50799" tIns="50799" rIns="50799" bIns="50799" anchor="b"/>
          <a:lstStyle>
            <a:lvl1pPr algn="l">
              <a:buNone/>
              <a:defRPr sz="22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7334" y="3143094"/>
            <a:ext cx="2455333" cy="2421467"/>
          </a:xfrm>
        </p:spPr>
        <p:txBody>
          <a:bodyPr lIns="71119" rIns="50799" bIns="50799" anchor="t"/>
          <a:lstStyle>
            <a:lvl1pPr marL="0" indent="0" algn="l">
              <a:spcBef>
                <a:spcPts val="278"/>
              </a:spcBef>
              <a:buFontTx/>
              <a:buNone/>
              <a:defRPr sz="14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B943DC-1798-45DE-85D5-0A0908BB50BD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974667" y="7062612"/>
            <a:ext cx="677333" cy="405694"/>
          </a:xfrm>
        </p:spPr>
        <p:txBody>
          <a:bodyPr/>
          <a:lstStyle/>
          <a:p>
            <a:pPr>
              <a:defRPr/>
            </a:pPr>
            <a:fld id="{EF276599-9C9E-45D4-B544-F941E5894526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873103" y="1332797"/>
            <a:ext cx="5130800" cy="436880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6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10584" y="6462889"/>
            <a:ext cx="10181167" cy="1157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599" tIns="50799" rIns="101599" bIns="50799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868333" y="6910917"/>
            <a:ext cx="5291667" cy="70908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599" tIns="50799" rIns="101599" bIns="50799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10584" y="-7938"/>
            <a:ext cx="10181167" cy="1157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599" tIns="50799" rIns="101599" bIns="50799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868333" y="-7937"/>
            <a:ext cx="5291667" cy="70908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599" tIns="50799" rIns="101599" bIns="50799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508000" y="782320"/>
            <a:ext cx="9144000" cy="1270000"/>
          </a:xfrm>
          <a:prstGeom prst="rect">
            <a:avLst/>
          </a:prstGeom>
        </p:spPr>
        <p:txBody>
          <a:bodyPr vert="horz" lIns="0" tIns="50799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508000" y="2150533"/>
            <a:ext cx="9144000" cy="4876800"/>
          </a:xfrm>
          <a:prstGeom prst="rect">
            <a:avLst/>
          </a:prstGeom>
        </p:spPr>
        <p:txBody>
          <a:bodyPr vert="horz" lIns="101599" tIns="50799" rIns="101599" bIns="50799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508000" y="7062612"/>
            <a:ext cx="2370667" cy="40569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2D64BC6-DFC4-4306-BFBA-33C3C9DCA965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963334" y="7062612"/>
            <a:ext cx="3725333" cy="40569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805333" y="7062612"/>
            <a:ext cx="846667" cy="40569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68495F96-F517-46C0-A5B7-131341F9AE6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21130" y="224898"/>
            <a:ext cx="10200609" cy="721360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6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04797" indent="-304797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11193" indent="-274317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indent="-274317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20787" indent="-233678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584" indent="-233678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0381" indent="-233678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579" indent="-203198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38376" indent="-203198" algn="l" rtl="0" eaLnBrk="1" latinLnBrk="0" hangingPunct="1">
        <a:spcBef>
          <a:spcPct val="20000"/>
        </a:spcBef>
        <a:buClr>
          <a:schemeClr val="tx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73" indent="-203198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ovéPole 1"/>
          <p:cNvSpPr txBox="1">
            <a:spLocks noChangeArrowheads="1"/>
          </p:cNvSpPr>
          <p:nvPr/>
        </p:nvSpPr>
        <p:spPr bwMode="auto">
          <a:xfrm>
            <a:off x="1828800" y="190500"/>
            <a:ext cx="6502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                      Projekt: Inovace vybavení  Registrační </a:t>
            </a:r>
            <a:r>
              <a:rPr lang="cs-CZ" sz="1200" dirty="0">
                <a:solidFill>
                  <a:srgbClr val="000000"/>
                </a:solidFill>
              </a:rPr>
              <a:t>číslo </a:t>
            </a:r>
            <a:r>
              <a:rPr lang="cs-CZ" sz="1200">
                <a:solidFill>
                  <a:srgbClr val="000000"/>
                </a:solidFill>
              </a:rPr>
              <a:t>projektu </a:t>
            </a:r>
            <a:r>
              <a:rPr lang="cs-CZ" sz="1200" smtClean="0">
                <a:solidFill>
                  <a:srgbClr val="000000"/>
                </a:solidFill>
              </a:rPr>
              <a:t>CZ.1.07/1.5.00/34.0325</a:t>
            </a:r>
            <a:endParaRPr lang="cs-CZ" sz="1200" dirty="0">
              <a:solidFill>
                <a:srgbClr val="000000"/>
              </a:solidFill>
            </a:endParaRPr>
          </a:p>
        </p:txBody>
      </p:sp>
      <p:sp>
        <p:nvSpPr>
          <p:cNvPr id="2051" name="TextovéPole 2"/>
          <p:cNvSpPr txBox="1">
            <a:spLocks noChangeArrowheads="1"/>
          </p:cNvSpPr>
          <p:nvPr/>
        </p:nvSpPr>
        <p:spPr bwMode="auto">
          <a:xfrm>
            <a:off x="787400" y="482600"/>
            <a:ext cx="8585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200" dirty="0">
                <a:solidFill>
                  <a:srgbClr val="000000"/>
                </a:solidFill>
              </a:rPr>
              <a:t>Příjemce: </a:t>
            </a:r>
            <a:r>
              <a:rPr lang="cs-CZ" sz="1200" dirty="0" smtClean="0">
                <a:solidFill>
                  <a:srgbClr val="000000"/>
                </a:solidFill>
              </a:rPr>
              <a:t>Gymnázium </a:t>
            </a:r>
            <a:r>
              <a:rPr lang="cs-CZ" sz="1200" dirty="0" err="1" smtClean="0">
                <a:solidFill>
                  <a:srgbClr val="000000"/>
                </a:solidFill>
              </a:rPr>
              <a:t>Pierra</a:t>
            </a:r>
            <a:r>
              <a:rPr lang="cs-CZ" sz="1200" dirty="0" smtClean="0">
                <a:solidFill>
                  <a:srgbClr val="000000"/>
                </a:solidFill>
              </a:rPr>
              <a:t> de </a:t>
            </a:r>
            <a:r>
              <a:rPr lang="cs-CZ" sz="1200" dirty="0" err="1" smtClean="0">
                <a:solidFill>
                  <a:srgbClr val="000000"/>
                </a:solidFill>
              </a:rPr>
              <a:t>Coubertina</a:t>
            </a:r>
            <a:r>
              <a:rPr lang="cs-CZ" sz="1200" dirty="0" smtClean="0">
                <a:solidFill>
                  <a:srgbClr val="000000"/>
                </a:solidFill>
              </a:rPr>
              <a:t>, Tábor, Náměstí Františka Křižíka 860, 390 01 Tábor</a:t>
            </a:r>
            <a:endParaRPr lang="cs-CZ" sz="1200" dirty="0">
              <a:solidFill>
                <a:srgbClr val="000000"/>
              </a:solidFill>
            </a:endParaRPr>
          </a:p>
        </p:txBody>
      </p:sp>
      <p:pic>
        <p:nvPicPr>
          <p:cNvPr id="2052" name="Obrázek 3" descr="Logolink OPVK - oříznutý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5880100"/>
            <a:ext cx="6969125" cy="134302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2053" name="TextovéPole 4"/>
          <p:cNvSpPr txBox="1">
            <a:spLocks noChangeArrowheads="1"/>
          </p:cNvSpPr>
          <p:nvPr/>
        </p:nvSpPr>
        <p:spPr bwMode="auto">
          <a:xfrm>
            <a:off x="876300" y="5410200"/>
            <a:ext cx="8407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000" b="1">
                <a:solidFill>
                  <a:srgbClr val="000000"/>
                </a:solidFill>
                <a:latin typeface="Times New Roman - 14"/>
              </a:rPr>
              <a:t>Tento výukový materiál vznikl v rámci Operačního programu Vzdělání pro konkurenceschopnost.</a:t>
            </a:r>
          </a:p>
        </p:txBody>
      </p:sp>
      <p:sp>
        <p:nvSpPr>
          <p:cNvPr id="2054" name="TextovéPole 5"/>
          <p:cNvSpPr txBox="1">
            <a:spLocks noChangeArrowheads="1"/>
          </p:cNvSpPr>
          <p:nvPr/>
        </p:nvSpPr>
        <p:spPr bwMode="auto">
          <a:xfrm>
            <a:off x="0" y="4838700"/>
            <a:ext cx="1033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000" b="1" dirty="0">
                <a:latin typeface="Times New Roman - 14"/>
              </a:rPr>
              <a:t>Materiál je určen k bezplatnému používání pro potřeby výuky a vzdělávání na všech typech škol a školských zařízení.</a:t>
            </a:r>
          </a:p>
          <a:p>
            <a:pPr algn="ctr"/>
            <a:r>
              <a:rPr lang="cs-CZ" sz="1000" b="1" dirty="0">
                <a:latin typeface="Times New Roman - 14"/>
              </a:rPr>
              <a:t>Jakékoliv další používání podléhá autorskému zákonu</a:t>
            </a:r>
            <a:r>
              <a:rPr lang="cs-CZ" sz="1000" b="1" dirty="0">
                <a:solidFill>
                  <a:srgbClr val="002060"/>
                </a:solidFill>
                <a:latin typeface="Times New Roman - 14"/>
              </a:rPr>
              <a:t>.</a:t>
            </a:r>
          </a:p>
        </p:txBody>
      </p:sp>
      <p:sp>
        <p:nvSpPr>
          <p:cNvPr id="2055" name="TextovéPole 6"/>
          <p:cNvSpPr txBox="1">
            <a:spLocks noChangeArrowheads="1"/>
          </p:cNvSpPr>
          <p:nvPr/>
        </p:nvSpPr>
        <p:spPr bwMode="auto">
          <a:xfrm>
            <a:off x="355600" y="1295400"/>
            <a:ext cx="1905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solidFill>
                  <a:srgbClr val="000000"/>
                </a:solidFill>
                <a:latin typeface="Arial - 16"/>
              </a:rPr>
              <a:t>Autor materiálu:</a:t>
            </a:r>
          </a:p>
        </p:txBody>
      </p:sp>
      <p:sp>
        <p:nvSpPr>
          <p:cNvPr id="2056" name="TextovéPole 7"/>
          <p:cNvSpPr txBox="1">
            <a:spLocks noChangeArrowheads="1"/>
          </p:cNvSpPr>
          <p:nvPr/>
        </p:nvSpPr>
        <p:spPr bwMode="auto">
          <a:xfrm>
            <a:off x="368300" y="1003300"/>
            <a:ext cx="2159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solidFill>
                  <a:srgbClr val="000000"/>
                </a:solidFill>
                <a:latin typeface="Arial - 16"/>
              </a:rPr>
              <a:t>Název materiálu:	</a:t>
            </a:r>
          </a:p>
        </p:txBody>
      </p:sp>
      <p:sp>
        <p:nvSpPr>
          <p:cNvPr id="2057" name="TextovéPole 8"/>
          <p:cNvSpPr txBox="1">
            <a:spLocks noChangeArrowheads="1"/>
          </p:cNvSpPr>
          <p:nvPr/>
        </p:nvSpPr>
        <p:spPr bwMode="auto">
          <a:xfrm>
            <a:off x="355600" y="2413000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Sada:</a:t>
            </a:r>
          </a:p>
        </p:txBody>
      </p:sp>
      <p:sp>
        <p:nvSpPr>
          <p:cNvPr id="2058" name="TextovéPole 9"/>
          <p:cNvSpPr txBox="1">
            <a:spLocks noChangeArrowheads="1"/>
          </p:cNvSpPr>
          <p:nvPr/>
        </p:nvSpPr>
        <p:spPr bwMode="auto">
          <a:xfrm>
            <a:off x="5944096" y="2136775"/>
            <a:ext cx="1929904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Předmět:</a:t>
            </a:r>
          </a:p>
        </p:txBody>
      </p:sp>
      <p:sp>
        <p:nvSpPr>
          <p:cNvPr id="2059" name="TextovéPole 10"/>
          <p:cNvSpPr txBox="1">
            <a:spLocks noChangeArrowheads="1"/>
          </p:cNvSpPr>
          <p:nvPr/>
        </p:nvSpPr>
        <p:spPr bwMode="auto">
          <a:xfrm>
            <a:off x="355600" y="1828800"/>
            <a:ext cx="2209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solidFill>
                  <a:srgbClr val="000000"/>
                </a:solidFill>
                <a:latin typeface="Arial - 16"/>
              </a:rPr>
              <a:t>Zařazení materiálu:</a:t>
            </a:r>
          </a:p>
        </p:txBody>
      </p:sp>
      <p:sp>
        <p:nvSpPr>
          <p:cNvPr id="2060" name="TextovéPole 11"/>
          <p:cNvSpPr txBox="1">
            <a:spLocks noChangeArrowheads="1"/>
          </p:cNvSpPr>
          <p:nvPr/>
        </p:nvSpPr>
        <p:spPr bwMode="auto">
          <a:xfrm>
            <a:off x="355600" y="2120900"/>
            <a:ext cx="1143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Šablona:</a:t>
            </a:r>
          </a:p>
        </p:txBody>
      </p:sp>
      <p:sp>
        <p:nvSpPr>
          <p:cNvPr id="2061" name="TextovéPole 12"/>
          <p:cNvSpPr txBox="1">
            <a:spLocks noChangeArrowheads="1"/>
          </p:cNvSpPr>
          <p:nvPr/>
        </p:nvSpPr>
        <p:spPr bwMode="auto">
          <a:xfrm>
            <a:off x="6604000" y="2425700"/>
            <a:ext cx="26797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Číslo DUM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: 17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62" name="TextovéPole 13"/>
          <p:cNvSpPr txBox="1">
            <a:spLocks noChangeArrowheads="1"/>
          </p:cNvSpPr>
          <p:nvPr/>
        </p:nvSpPr>
        <p:spPr bwMode="auto">
          <a:xfrm>
            <a:off x="355600" y="2946400"/>
            <a:ext cx="3073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solidFill>
                  <a:srgbClr val="000000"/>
                </a:solidFill>
                <a:latin typeface="Arial - 16"/>
              </a:rPr>
              <a:t>Ověření materiálu ve výuce:</a:t>
            </a:r>
          </a:p>
        </p:txBody>
      </p:sp>
      <p:sp>
        <p:nvSpPr>
          <p:cNvPr id="2063" name="TextovéPole 14"/>
          <p:cNvSpPr txBox="1">
            <a:spLocks noChangeArrowheads="1"/>
          </p:cNvSpPr>
          <p:nvPr/>
        </p:nvSpPr>
        <p:spPr bwMode="auto">
          <a:xfrm>
            <a:off x="355600" y="3238500"/>
            <a:ext cx="172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Datum ověření:</a:t>
            </a:r>
          </a:p>
        </p:txBody>
      </p:sp>
      <p:sp>
        <p:nvSpPr>
          <p:cNvPr id="2064" name="TextovéPole 15"/>
          <p:cNvSpPr txBox="1">
            <a:spLocks noChangeArrowheads="1"/>
          </p:cNvSpPr>
          <p:nvPr/>
        </p:nvSpPr>
        <p:spPr bwMode="auto">
          <a:xfrm>
            <a:off x="355600" y="3810000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Třída:</a:t>
            </a:r>
          </a:p>
        </p:txBody>
      </p:sp>
      <p:sp>
        <p:nvSpPr>
          <p:cNvPr id="2065" name="TextovéPole 16"/>
          <p:cNvSpPr txBox="1">
            <a:spLocks noChangeArrowheads="1"/>
          </p:cNvSpPr>
          <p:nvPr/>
        </p:nvSpPr>
        <p:spPr bwMode="auto">
          <a:xfrm>
            <a:off x="355600" y="3530600"/>
            <a:ext cx="1752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Ověřující učitel:</a:t>
            </a:r>
          </a:p>
        </p:txBody>
      </p:sp>
      <p:sp>
        <p:nvSpPr>
          <p:cNvPr id="2066" name="TextovéPole 17"/>
          <p:cNvSpPr txBox="1">
            <a:spLocks noChangeArrowheads="1"/>
          </p:cNvSpPr>
          <p:nvPr/>
        </p:nvSpPr>
        <p:spPr bwMode="auto">
          <a:xfrm>
            <a:off x="2400300" y="1003300"/>
            <a:ext cx="48895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Školní budova na Křižíkově náměstí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67" name="TextovéPole 18"/>
          <p:cNvSpPr txBox="1">
            <a:spLocks noChangeArrowheads="1"/>
          </p:cNvSpPr>
          <p:nvPr/>
        </p:nvSpPr>
        <p:spPr bwMode="auto">
          <a:xfrm>
            <a:off x="2400300" y="1295400"/>
            <a:ext cx="1778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PhDr. Jiří Kálal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68" name="TextovéPole 19"/>
          <p:cNvSpPr txBox="1">
            <a:spLocks noChangeArrowheads="1"/>
          </p:cNvSpPr>
          <p:nvPr/>
        </p:nvSpPr>
        <p:spPr bwMode="auto">
          <a:xfrm>
            <a:off x="1244600" y="2120900"/>
            <a:ext cx="5181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Inovace a zkvalitnění výuky prostřednictvím ICT (III/2)</a:t>
            </a:r>
          </a:p>
        </p:txBody>
      </p:sp>
      <p:sp>
        <p:nvSpPr>
          <p:cNvPr id="2069" name="TextovéPole 20"/>
          <p:cNvSpPr txBox="1">
            <a:spLocks noChangeArrowheads="1"/>
          </p:cNvSpPr>
          <p:nvPr/>
        </p:nvSpPr>
        <p:spPr bwMode="auto">
          <a:xfrm>
            <a:off x="6604000" y="2120900"/>
            <a:ext cx="3251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č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eský jazyk a literatura  ročník: třetí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0" name="TextovéPole 21"/>
          <p:cNvSpPr txBox="1">
            <a:spLocks noChangeArrowheads="1"/>
          </p:cNvSpPr>
          <p:nvPr/>
        </p:nvSpPr>
        <p:spPr bwMode="auto">
          <a:xfrm>
            <a:off x="1244600" y="2413000"/>
            <a:ext cx="26832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32_Č_2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1" name="TextovéPole 22"/>
          <p:cNvSpPr txBox="1">
            <a:spLocks noChangeArrowheads="1"/>
          </p:cNvSpPr>
          <p:nvPr/>
        </p:nvSpPr>
        <p:spPr bwMode="auto">
          <a:xfrm>
            <a:off x="8051800" y="2387600"/>
            <a:ext cx="132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 sz="1200" dirty="0" smtClean="0">
              <a:solidFill>
                <a:srgbClr val="000000"/>
              </a:solidFill>
              <a:latin typeface="Arial - 16"/>
            </a:endParaRPr>
          </a:p>
          <a:p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2" name="TextovéPole 23"/>
          <p:cNvSpPr txBox="1">
            <a:spLocks noChangeArrowheads="1"/>
          </p:cNvSpPr>
          <p:nvPr/>
        </p:nvSpPr>
        <p:spPr bwMode="auto">
          <a:xfrm>
            <a:off x="2400300" y="3517900"/>
            <a:ext cx="1778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PhDr. Jiří Kálal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3" name="TextovéPole 24"/>
          <p:cNvSpPr txBox="1">
            <a:spLocks noChangeArrowheads="1"/>
          </p:cNvSpPr>
          <p:nvPr/>
        </p:nvSpPr>
        <p:spPr bwMode="auto">
          <a:xfrm>
            <a:off x="2400300" y="3810000"/>
            <a:ext cx="736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3.D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4" name="TextovéPole 25"/>
          <p:cNvSpPr txBox="1">
            <a:spLocks noChangeArrowheads="1"/>
          </p:cNvSpPr>
          <p:nvPr/>
        </p:nvSpPr>
        <p:spPr bwMode="auto">
          <a:xfrm>
            <a:off x="2400300" y="3238500"/>
            <a:ext cx="14351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12.11.2013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Školní budova na Křižíkově náměstí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 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/>
              <a:t>Z</a:t>
            </a:r>
            <a:r>
              <a:rPr lang="cs-CZ" sz="4400" dirty="0" smtClean="0"/>
              <a:t>řízení reálky</a:t>
            </a:r>
            <a:endParaRPr lang="cs-CZ" sz="44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4. prosince 1899 povoluje císař zřízení reálky           v Táboře</a:t>
            </a:r>
          </a:p>
          <a:p>
            <a:r>
              <a:rPr lang="cs-CZ" sz="2800" dirty="0" smtClean="0"/>
              <a:t>Od </a:t>
            </a:r>
            <a:r>
              <a:rPr lang="cs-CZ" sz="2800" dirty="0" err="1" smtClean="0"/>
              <a:t>šk</a:t>
            </a:r>
            <a:r>
              <a:rPr lang="cs-CZ" sz="2800" dirty="0" smtClean="0"/>
              <a:t>. roku 1900 – 1901 se otevírá postupně vždy jedna další třída</a:t>
            </a:r>
          </a:p>
          <a:p>
            <a:r>
              <a:rPr lang="cs-CZ" sz="2800" dirty="0" smtClean="0"/>
              <a:t>Třídy reálky byly umístěny v budově klasického gymnázia (nám. Mikuláše z Husi)</a:t>
            </a:r>
          </a:p>
          <a:p>
            <a:endParaRPr lang="cs-CZ" sz="2800" dirty="0"/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099321"/>
            <a:ext cx="4487863" cy="2996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96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Spory o umístění nové budovy: na starém městě, nebo    v novější části Tábora?</a:t>
            </a:r>
          </a:p>
          <a:p>
            <a:r>
              <a:rPr lang="cs-CZ" sz="2800" dirty="0" smtClean="0"/>
              <a:t>Vybrána „Krajská zahrada“ nad Jordánem</a:t>
            </a:r>
          </a:p>
          <a:p>
            <a:r>
              <a:rPr lang="cs-CZ" sz="2800" dirty="0" smtClean="0"/>
              <a:t>Stavba zahájena 12. září 1904</a:t>
            </a:r>
          </a:p>
          <a:p>
            <a:r>
              <a:rPr lang="cs-CZ" sz="2800" dirty="0" smtClean="0"/>
              <a:t>Budova byla předána do </a:t>
            </a:r>
            <a:r>
              <a:rPr lang="cs-CZ" sz="2800" dirty="0"/>
              <a:t>u</a:t>
            </a:r>
            <a:r>
              <a:rPr lang="cs-CZ" sz="2800" dirty="0" smtClean="0"/>
              <a:t>žívání 1. července 1906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09234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Za budovou směrem        k Jordánu byla školní botanická zahrada            a hřiště</a:t>
            </a:r>
          </a:p>
          <a:p>
            <a:r>
              <a:rPr lang="cs-CZ" sz="2800" dirty="0" smtClean="0"/>
              <a:t>Po 2. světové válce fasádu „zdobily“ nápisy v </a:t>
            </a:r>
            <a:r>
              <a:rPr lang="cs-CZ" sz="2800" dirty="0" err="1" smtClean="0"/>
              <a:t>azbu-ce</a:t>
            </a:r>
            <a:r>
              <a:rPr lang="cs-CZ" sz="2800" dirty="0" smtClean="0"/>
              <a:t>, oslavující Sovětský svaz (odstraněny v roce 1990)</a:t>
            </a:r>
            <a:endParaRPr lang="cs-CZ" sz="2800" dirty="0"/>
          </a:p>
        </p:txBody>
      </p:sp>
      <p:pic>
        <p:nvPicPr>
          <p:cNvPr id="2" name="Budova reálky.wmv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151438" y="2952744"/>
            <a:ext cx="4487862" cy="3365500"/>
          </a:xfrm>
        </p:spPr>
      </p:pic>
    </p:spTree>
    <p:extLst>
      <p:ext uri="{BB962C8B-B14F-4D97-AF65-F5344CB8AC3E}">
        <p14:creationId xmlns:p14="http://schemas.microsoft.com/office/powerpoint/2010/main" val="183498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V polovině 90. let 20. století byla přistavěna tělocvična</a:t>
            </a:r>
            <a:endParaRPr lang="cs-CZ" sz="2800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38" y="3099321"/>
            <a:ext cx="4487862" cy="2996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564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Otázky k samostatné práci a k zamyšlení</a:t>
            </a:r>
            <a:endParaRPr lang="cs-CZ" sz="44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Během 1. světové války sloužila budova reálky        i jinému než školnímu účelu. Vyhledejte v jiných zdrojích, o jaký účel šlo.</a:t>
            </a:r>
          </a:p>
          <a:p>
            <a:r>
              <a:rPr lang="cs-CZ" b="1" dirty="0" smtClean="0"/>
              <a:t>Co podle vašeho názoru dnes budově chybí, aby ještě lépe sloužila svému účelu moderní školy?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53723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ovéPole 2"/>
          <p:cNvSpPr txBox="1">
            <a:spLocks noChangeArrowheads="1"/>
          </p:cNvSpPr>
          <p:nvPr/>
        </p:nvSpPr>
        <p:spPr bwMode="auto">
          <a:xfrm>
            <a:off x="3124200" y="4127500"/>
            <a:ext cx="3962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Autor:</a:t>
            </a:r>
          </a:p>
          <a:p>
            <a:pPr algn="ctr"/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PhDr. Jiří Kálal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  <a:p>
            <a:pPr algn="ctr"/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Gymnázium </a:t>
            </a:r>
            <a:r>
              <a:rPr lang="cs-CZ" sz="1200" dirty="0" err="1" smtClean="0">
                <a:solidFill>
                  <a:srgbClr val="000000"/>
                </a:solidFill>
                <a:latin typeface="Arial - 16"/>
              </a:rPr>
              <a:t>Pierra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 de </a:t>
            </a:r>
            <a:r>
              <a:rPr lang="cs-CZ" sz="1200" dirty="0" err="1" smtClean="0">
                <a:solidFill>
                  <a:srgbClr val="000000"/>
                </a:solidFill>
                <a:latin typeface="Arial - 16"/>
              </a:rPr>
              <a:t>Coubertina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, Tábor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  <a:p>
            <a:pPr algn="ctr"/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jkalal@gymta.cz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  <a:p>
            <a:pPr algn="ctr"/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říjen 2013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3077" name="TextovéPole 4"/>
          <p:cNvSpPr txBox="1">
            <a:spLocks noChangeArrowheads="1"/>
          </p:cNvSpPr>
          <p:nvPr/>
        </p:nvSpPr>
        <p:spPr bwMode="auto">
          <a:xfrm>
            <a:off x="228600" y="203200"/>
            <a:ext cx="4927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1500" b="1">
                <a:solidFill>
                  <a:srgbClr val="000000"/>
                </a:solidFill>
                <a:latin typeface="Arial - 20"/>
              </a:rPr>
              <a:t>Seznam použité literatury a pramenů:</a:t>
            </a:r>
            <a:endParaRPr lang="cs-CZ" sz="1500" b="1">
              <a:solidFill>
                <a:srgbClr val="000000"/>
              </a:solidFill>
              <a:latin typeface="Arial - 20"/>
            </a:endParaRPr>
          </a:p>
        </p:txBody>
      </p:sp>
      <p:sp>
        <p:nvSpPr>
          <p:cNvPr id="3078" name="TextovéPole 5"/>
          <p:cNvSpPr txBox="1">
            <a:spLocks noChangeArrowheads="1"/>
          </p:cNvSpPr>
          <p:nvPr/>
        </p:nvSpPr>
        <p:spPr bwMode="auto">
          <a:xfrm>
            <a:off x="733509" y="1001688"/>
            <a:ext cx="84859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Kořalka, J.: Jak gymnázium v Táboře vzniklo a rostlo, In: Gymnázium Tábor 1862 – 1987. Almanach vydaný u příležitosti 125. výročí založení školy, Tábor 1987</a:t>
            </a:r>
          </a:p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Nývlt, P. a kol.: Budova táborské c. k. reálky, In: Almanach Gymnázia Pierra de </a:t>
            </a:r>
            <a:r>
              <a:rPr lang="cs-CZ" sz="1200" dirty="0" err="1" smtClean="0">
                <a:solidFill>
                  <a:srgbClr val="000000"/>
                </a:solidFill>
                <a:latin typeface="Arial - 16"/>
              </a:rPr>
              <a:t>Coubertina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, Tábor 2006</a:t>
            </a:r>
          </a:p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Školní budova na nám. Mikuláše z Husi. Foto Jiří Kálal</a:t>
            </a:r>
          </a:p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Školní budova na nám. Fr. Křižíka. Video Jiří Kálal</a:t>
            </a:r>
          </a:p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Přístavba tělocvičny – budova na nám. Fr. Křižíka. Foto Jiří Kálal</a:t>
            </a:r>
          </a:p>
          <a:p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219</TotalTime>
  <Words>424</Words>
  <Application>Microsoft Office PowerPoint</Application>
  <PresentationFormat>Vlastní</PresentationFormat>
  <Paragraphs>54</Paragraphs>
  <Slides>8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6" baseType="lpstr">
      <vt:lpstr>Arial</vt:lpstr>
      <vt:lpstr>Wingdings 2</vt:lpstr>
      <vt:lpstr>Arial - 16</vt:lpstr>
      <vt:lpstr>Calibri</vt:lpstr>
      <vt:lpstr>Constantia</vt:lpstr>
      <vt:lpstr>Times New Roman - 14</vt:lpstr>
      <vt:lpstr>Arial - 20</vt:lpstr>
      <vt:lpstr>Tok</vt:lpstr>
      <vt:lpstr>Prezentace aplikace PowerPoint</vt:lpstr>
      <vt:lpstr>Školní budova na Křižíkově náměstí</vt:lpstr>
      <vt:lpstr>Zřízení reálky</vt:lpstr>
      <vt:lpstr>   </vt:lpstr>
      <vt:lpstr>  </vt:lpstr>
      <vt:lpstr>   </vt:lpstr>
      <vt:lpstr>Otázky k samostatné práci a k zamyšlení</vt:lpstr>
      <vt:lpstr>Prezentace aplikace PowerPoint</vt:lpstr>
    </vt:vector>
  </TitlesOfParts>
  <Company>GT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svp</dc:creator>
  <cp:lastModifiedBy>doma</cp:lastModifiedBy>
  <cp:revision>34</cp:revision>
  <dcterms:created xsi:type="dcterms:W3CDTF">2012-09-30T18:20:36Z</dcterms:created>
  <dcterms:modified xsi:type="dcterms:W3CDTF">2014-05-05T20:34:38Z</dcterms:modified>
</cp:coreProperties>
</file>