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7" r:id="rId2"/>
    <p:sldId id="256" r:id="rId3"/>
    <p:sldId id="263" r:id="rId4"/>
    <p:sldId id="257" r:id="rId5"/>
    <p:sldId id="261" r:id="rId6"/>
    <p:sldId id="260" r:id="rId7"/>
    <p:sldId id="265" r:id="rId8"/>
    <p:sldId id="262" r:id="rId9"/>
    <p:sldId id="259" r:id="rId10"/>
    <p:sldId id="264" r:id="rId11"/>
    <p:sldId id="258" r:id="rId12"/>
    <p:sldId id="269" r:id="rId13"/>
  </p:sldIdLst>
  <p:sldSz cx="9144000" cy="6858000" type="screen4x3"/>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0" d="100"/>
          <a:sy n="50" d="100"/>
        </p:scale>
        <p:origin x="-1267" y="-77"/>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eg>
</file>

<file path=ppt/media/image2.jpeg>
</file>

<file path=ppt/media/image3.jpeg>
</file>

<file path=ppt/media/image4.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sp>
        <p:nvSpPr>
          <p:cNvPr id="7" name="Přímá spojnice 6"/>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9" name="Nadpis 28"/>
          <p:cNvSpPr>
            <a:spLocks noGrp="1"/>
          </p:cNvSpPr>
          <p:nvPr>
            <p:ph type="ctrTitle"/>
          </p:nvPr>
        </p:nvSpPr>
        <p:spPr>
          <a:xfrm>
            <a:off x="381000" y="4853411"/>
            <a:ext cx="8458200" cy="1222375"/>
          </a:xfrm>
        </p:spPr>
        <p:txBody>
          <a:bodyPr anchor="t"/>
          <a:lstStyle/>
          <a:p>
            <a:r>
              <a:rPr kumimoji="0" lang="cs-CZ" smtClean="0"/>
              <a:t>Kliknutím lze upravit styl.</a:t>
            </a:r>
            <a:endParaRPr kumimoji="0" lang="en-US"/>
          </a:p>
        </p:txBody>
      </p:sp>
      <p:sp>
        <p:nvSpPr>
          <p:cNvPr id="9" name="Podnadpis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cs-CZ" smtClean="0"/>
              <a:t>Kliknutím lze upravit styl předlohy.</a:t>
            </a:r>
            <a:endParaRPr kumimoji="0" lang="en-US"/>
          </a:p>
        </p:txBody>
      </p:sp>
      <p:sp>
        <p:nvSpPr>
          <p:cNvPr id="16" name="Zástupný symbol pro datum 15"/>
          <p:cNvSpPr>
            <a:spLocks noGrp="1"/>
          </p:cNvSpPr>
          <p:nvPr>
            <p:ph type="dt" sz="half" idx="10"/>
          </p:nvPr>
        </p:nvSpPr>
        <p:spPr/>
        <p:txBody>
          <a:bodyPr/>
          <a:lstStyle/>
          <a:p>
            <a:fld id="{F1C90D37-9B3C-4339-A895-E8AB00CA26DB}" type="datetimeFigureOut">
              <a:rPr lang="cs-CZ" smtClean="0"/>
              <a:pPr/>
              <a:t>14.5.2014</a:t>
            </a:fld>
            <a:endParaRPr lang="cs-CZ"/>
          </a:p>
        </p:txBody>
      </p:sp>
      <p:sp>
        <p:nvSpPr>
          <p:cNvPr id="2" name="Zástupný symbol pro zápatí 1"/>
          <p:cNvSpPr>
            <a:spLocks noGrp="1"/>
          </p:cNvSpPr>
          <p:nvPr>
            <p:ph type="ftr" sz="quarter" idx="11"/>
          </p:nvPr>
        </p:nvSpPr>
        <p:spPr/>
        <p:txBody>
          <a:bodyPr/>
          <a:lstStyle/>
          <a:p>
            <a:endParaRPr lang="cs-CZ"/>
          </a:p>
        </p:txBody>
      </p:sp>
      <p:sp>
        <p:nvSpPr>
          <p:cNvPr id="15" name="Zástupný symbol pro číslo snímku 14"/>
          <p:cNvSpPr>
            <a:spLocks noGrp="1"/>
          </p:cNvSpPr>
          <p:nvPr>
            <p:ph type="sldNum" sz="quarter" idx="12"/>
          </p:nvPr>
        </p:nvSpPr>
        <p:spPr>
          <a:xfrm>
            <a:off x="8229600" y="6473952"/>
            <a:ext cx="758952" cy="246888"/>
          </a:xfrm>
        </p:spPr>
        <p:txBody>
          <a:bodyPr/>
          <a:lstStyle/>
          <a:p>
            <a:fld id="{55A7E571-A224-4B23-B20F-BEF44E69984D}" type="slidenum">
              <a:rPr lang="cs-CZ" smtClean="0"/>
              <a:pPr/>
              <a:t>‹#›</a:t>
            </a:fld>
            <a:endParaRPr lang="cs-C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p:txBody>
          <a:bodyPr vert="eaVer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p>
            <a:fld id="{F1C90D37-9B3C-4339-A895-E8AB00CA26DB}" type="datetimeFigureOut">
              <a:rPr lang="cs-CZ" smtClean="0"/>
              <a:pPr/>
              <a:t>14.5.2014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55A7E571-A224-4B23-B20F-BEF44E69984D}" type="slidenum">
              <a:rPr lang="cs-CZ" smtClean="0"/>
              <a:pPr/>
              <a:t>‹#›</a:t>
            </a:fld>
            <a:endParaRPr lang="cs-C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6858000" y="549276"/>
            <a:ext cx="1828800" cy="5851525"/>
          </a:xfrm>
        </p:spPr>
        <p:txBody>
          <a:bodyPr vert="eaVert"/>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a:xfrm>
            <a:off x="457200" y="549276"/>
            <a:ext cx="6248400" cy="5851525"/>
          </a:xfrm>
        </p:spPr>
        <p:txBody>
          <a:bodyPr vert="eaVer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p>
            <a:fld id="{F1C90D37-9B3C-4339-A895-E8AB00CA26DB}" type="datetimeFigureOut">
              <a:rPr lang="cs-CZ" smtClean="0"/>
              <a:pPr/>
              <a:t>14.5.2014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55A7E571-A224-4B23-B20F-BEF44E69984D}" type="slidenum">
              <a:rPr lang="cs-CZ" smtClean="0"/>
              <a:pPr/>
              <a:t>‹#›</a:t>
            </a:fld>
            <a:endParaRPr lang="cs-C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2" name="Nadpis 21"/>
          <p:cNvSpPr>
            <a:spLocks noGrp="1"/>
          </p:cNvSpPr>
          <p:nvPr>
            <p:ph type="title"/>
          </p:nvPr>
        </p:nvSpPr>
        <p:spPr/>
        <p:txBody>
          <a:bodyPr/>
          <a:lstStyle/>
          <a:p>
            <a:r>
              <a:rPr kumimoji="0" lang="cs-CZ" smtClean="0"/>
              <a:t>Kliknutím lze upravit styl.</a:t>
            </a:r>
            <a:endParaRPr kumimoji="0" lang="en-US"/>
          </a:p>
        </p:txBody>
      </p:sp>
      <p:sp>
        <p:nvSpPr>
          <p:cNvPr id="27" name="Zástupný symbol pro obsah 26"/>
          <p:cNvSpPr>
            <a:spLocks noGrp="1"/>
          </p:cNvSpPr>
          <p:nvPr>
            <p:ph idx="1"/>
          </p:nvPr>
        </p:nvSpPr>
        <p:spPr/>
        <p:txBody>
          <a:body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5" name="Zástupný symbol pro datum 24"/>
          <p:cNvSpPr>
            <a:spLocks noGrp="1"/>
          </p:cNvSpPr>
          <p:nvPr>
            <p:ph type="dt" sz="half" idx="10"/>
          </p:nvPr>
        </p:nvSpPr>
        <p:spPr/>
        <p:txBody>
          <a:bodyPr/>
          <a:lstStyle/>
          <a:p>
            <a:fld id="{F1C90D37-9B3C-4339-A895-E8AB00CA26DB}" type="datetimeFigureOut">
              <a:rPr lang="cs-CZ" smtClean="0"/>
              <a:pPr/>
              <a:t>14.5.2014</a:t>
            </a:fld>
            <a:endParaRPr lang="cs-CZ"/>
          </a:p>
        </p:txBody>
      </p:sp>
      <p:sp>
        <p:nvSpPr>
          <p:cNvPr id="19" name="Zástupný symbol pro zápatí 18"/>
          <p:cNvSpPr>
            <a:spLocks noGrp="1"/>
          </p:cNvSpPr>
          <p:nvPr>
            <p:ph type="ftr" sz="quarter" idx="11"/>
          </p:nvPr>
        </p:nvSpPr>
        <p:spPr>
          <a:xfrm>
            <a:off x="3581400" y="76200"/>
            <a:ext cx="2895600" cy="288925"/>
          </a:xfrm>
        </p:spPr>
        <p:txBody>
          <a:bodyPr/>
          <a:lstStyle/>
          <a:p>
            <a:endParaRPr lang="cs-CZ"/>
          </a:p>
        </p:txBody>
      </p:sp>
      <p:sp>
        <p:nvSpPr>
          <p:cNvPr id="16" name="Zástupný symbol pro číslo snímku 15"/>
          <p:cNvSpPr>
            <a:spLocks noGrp="1"/>
          </p:cNvSpPr>
          <p:nvPr>
            <p:ph type="sldNum" sz="quarter" idx="12"/>
          </p:nvPr>
        </p:nvSpPr>
        <p:spPr>
          <a:xfrm>
            <a:off x="8229600" y="6473952"/>
            <a:ext cx="758952" cy="246888"/>
          </a:xfrm>
        </p:spPr>
        <p:txBody>
          <a:bodyPr/>
          <a:lstStyle/>
          <a:p>
            <a:fld id="{55A7E571-A224-4B23-B20F-BEF44E69984D}" type="slidenum">
              <a:rPr lang="cs-CZ" smtClean="0"/>
              <a:pPr/>
              <a:t>‹#›</a:t>
            </a:fld>
            <a:endParaRPr lang="cs-CZ"/>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Záhlaví části">
    <p:bg>
      <p:bgRef idx="1003">
        <a:schemeClr val="bg2"/>
      </p:bgRef>
    </p:bg>
    <p:spTree>
      <p:nvGrpSpPr>
        <p:cNvPr id="1" name=""/>
        <p:cNvGrpSpPr/>
        <p:nvPr/>
      </p:nvGrpSpPr>
      <p:grpSpPr>
        <a:xfrm>
          <a:off x="0" y="0"/>
          <a:ext cx="0" cy="0"/>
          <a:chOff x="0" y="0"/>
          <a:chExt cx="0" cy="0"/>
        </a:xfrm>
      </p:grpSpPr>
      <p:sp>
        <p:nvSpPr>
          <p:cNvPr id="7" name="Přímá spojnice 6"/>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Zástupný symbol pro text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cs-CZ" smtClean="0"/>
              <a:t>Kliknutím lze upravit styly předlohy textu.</a:t>
            </a:r>
          </a:p>
        </p:txBody>
      </p:sp>
      <p:sp>
        <p:nvSpPr>
          <p:cNvPr id="19" name="Zástupný symbol pro datum 18"/>
          <p:cNvSpPr>
            <a:spLocks noGrp="1"/>
          </p:cNvSpPr>
          <p:nvPr>
            <p:ph type="dt" sz="half" idx="10"/>
          </p:nvPr>
        </p:nvSpPr>
        <p:spPr/>
        <p:txBody>
          <a:bodyPr/>
          <a:lstStyle/>
          <a:p>
            <a:fld id="{F1C90D37-9B3C-4339-A895-E8AB00CA26DB}" type="datetimeFigureOut">
              <a:rPr lang="cs-CZ" smtClean="0"/>
              <a:pPr/>
              <a:t>14.5.2014</a:t>
            </a:fld>
            <a:endParaRPr lang="cs-CZ"/>
          </a:p>
        </p:txBody>
      </p:sp>
      <p:sp>
        <p:nvSpPr>
          <p:cNvPr id="11" name="Zástupný symbol pro zápatí 10"/>
          <p:cNvSpPr>
            <a:spLocks noGrp="1"/>
          </p:cNvSpPr>
          <p:nvPr>
            <p:ph type="ftr" sz="quarter" idx="11"/>
          </p:nvPr>
        </p:nvSpPr>
        <p:spPr/>
        <p:txBody>
          <a:bodyPr/>
          <a:lstStyle/>
          <a:p>
            <a:endParaRPr lang="cs-CZ"/>
          </a:p>
        </p:txBody>
      </p:sp>
      <p:sp>
        <p:nvSpPr>
          <p:cNvPr id="16" name="Zástupný symbol pro číslo snímku 15"/>
          <p:cNvSpPr>
            <a:spLocks noGrp="1"/>
          </p:cNvSpPr>
          <p:nvPr>
            <p:ph type="sldNum" sz="quarter" idx="12"/>
          </p:nvPr>
        </p:nvSpPr>
        <p:spPr/>
        <p:txBody>
          <a:bodyPr/>
          <a:lstStyle/>
          <a:p>
            <a:fld id="{55A7E571-A224-4B23-B20F-BEF44E69984D}" type="slidenum">
              <a:rPr lang="cs-CZ" smtClean="0"/>
              <a:pPr/>
              <a:t>‹#›</a:t>
            </a:fld>
            <a:endParaRPr lang="cs-CZ"/>
          </a:p>
        </p:txBody>
      </p:sp>
      <p:sp>
        <p:nvSpPr>
          <p:cNvPr id="8" name="Nadpis 7"/>
          <p:cNvSpPr>
            <a:spLocks noGrp="1"/>
          </p:cNvSpPr>
          <p:nvPr>
            <p:ph type="title"/>
          </p:nvPr>
        </p:nvSpPr>
        <p:spPr>
          <a:xfrm>
            <a:off x="180475" y="2947085"/>
            <a:ext cx="8686800" cy="1184825"/>
          </a:xfrm>
        </p:spPr>
        <p:txBody>
          <a:bodyPr rtlCol="0" anchor="t"/>
          <a:lstStyle>
            <a:lvl1pPr algn="r">
              <a:defRPr/>
            </a:lvl1pPr>
          </a:lstStyle>
          <a:p>
            <a:r>
              <a:rPr kumimoji="0" lang="cs-CZ" smtClean="0"/>
              <a:t>Kliknutím lze upravit styl.</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0" name="Nadpis 19"/>
          <p:cNvSpPr>
            <a:spLocks noGrp="1"/>
          </p:cNvSpPr>
          <p:nvPr>
            <p:ph type="title"/>
          </p:nvPr>
        </p:nvSpPr>
        <p:spPr>
          <a:xfrm>
            <a:off x="301752" y="457200"/>
            <a:ext cx="8686800" cy="841248"/>
          </a:xfrm>
        </p:spPr>
        <p:txBody>
          <a:bodyPr/>
          <a:lstStyle/>
          <a:p>
            <a:r>
              <a:rPr kumimoji="0" lang="cs-CZ" smtClean="0"/>
              <a:t>Kliknutím lze upravit styl.</a:t>
            </a:r>
            <a:endParaRPr kumimoji="0" lang="en-US"/>
          </a:p>
        </p:txBody>
      </p:sp>
      <p:sp>
        <p:nvSpPr>
          <p:cNvPr id="14" name="Zástupný symbol pro obsah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13" name="Zástupný symbol pro obsah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1" name="Zástupný symbol pro datum 20"/>
          <p:cNvSpPr>
            <a:spLocks noGrp="1"/>
          </p:cNvSpPr>
          <p:nvPr>
            <p:ph type="dt" sz="half" idx="10"/>
          </p:nvPr>
        </p:nvSpPr>
        <p:spPr/>
        <p:txBody>
          <a:bodyPr/>
          <a:lstStyle/>
          <a:p>
            <a:fld id="{F1C90D37-9B3C-4339-A895-E8AB00CA26DB}" type="datetimeFigureOut">
              <a:rPr lang="cs-CZ" smtClean="0"/>
              <a:pPr/>
              <a:t>14.5.2014</a:t>
            </a:fld>
            <a:endParaRPr lang="cs-CZ"/>
          </a:p>
        </p:txBody>
      </p:sp>
      <p:sp>
        <p:nvSpPr>
          <p:cNvPr id="10" name="Zástupný symbol pro zápatí 9"/>
          <p:cNvSpPr>
            <a:spLocks noGrp="1"/>
          </p:cNvSpPr>
          <p:nvPr>
            <p:ph type="ftr" sz="quarter" idx="11"/>
          </p:nvPr>
        </p:nvSpPr>
        <p:spPr/>
        <p:txBody>
          <a:bodyPr/>
          <a:lstStyle/>
          <a:p>
            <a:endParaRPr lang="cs-CZ"/>
          </a:p>
        </p:txBody>
      </p:sp>
      <p:sp>
        <p:nvSpPr>
          <p:cNvPr id="31" name="Zástupný symbol pro číslo snímku 30"/>
          <p:cNvSpPr>
            <a:spLocks noGrp="1"/>
          </p:cNvSpPr>
          <p:nvPr>
            <p:ph type="sldNum" sz="quarter" idx="12"/>
          </p:nvPr>
        </p:nvSpPr>
        <p:spPr/>
        <p:txBody>
          <a:bodyPr/>
          <a:lstStyle/>
          <a:p>
            <a:fld id="{55A7E571-A224-4B23-B20F-BEF44E69984D}" type="slidenum">
              <a:rPr lang="cs-CZ" smtClean="0"/>
              <a:pPr/>
              <a:t>‹#›</a:t>
            </a:fld>
            <a:endParaRPr lang="cs-CZ"/>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Porovnání">
    <p:spTree>
      <p:nvGrpSpPr>
        <p:cNvPr id="1" name=""/>
        <p:cNvGrpSpPr/>
        <p:nvPr/>
      </p:nvGrpSpPr>
      <p:grpSpPr>
        <a:xfrm>
          <a:off x="0" y="0"/>
          <a:ext cx="0" cy="0"/>
          <a:chOff x="0" y="0"/>
          <a:chExt cx="0" cy="0"/>
        </a:xfrm>
      </p:grpSpPr>
      <p:sp>
        <p:nvSpPr>
          <p:cNvPr id="29" name="Nadpis 28"/>
          <p:cNvSpPr>
            <a:spLocks noGrp="1"/>
          </p:cNvSpPr>
          <p:nvPr>
            <p:ph type="title"/>
          </p:nvPr>
        </p:nvSpPr>
        <p:spPr>
          <a:xfrm>
            <a:off x="304800" y="5410200"/>
            <a:ext cx="8610600" cy="882650"/>
          </a:xfrm>
        </p:spPr>
        <p:txBody>
          <a:bodyPr anchor="ctr"/>
          <a:lstStyle>
            <a:lvl1pPr>
              <a:defRPr/>
            </a:lvl1pPr>
          </a:lstStyle>
          <a:p>
            <a:r>
              <a:rPr kumimoji="0" lang="cs-CZ" smtClean="0"/>
              <a:t>Kliknutím lze upravit styl.</a:t>
            </a:r>
            <a:endParaRPr kumimoji="0" lang="en-US"/>
          </a:p>
        </p:txBody>
      </p:sp>
      <p:sp>
        <p:nvSpPr>
          <p:cNvPr id="13" name="Zástupný symbol pro text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cs-CZ" smtClean="0"/>
              <a:t>Kliknutím lze upravit styly předlohy textu.</a:t>
            </a:r>
          </a:p>
        </p:txBody>
      </p:sp>
      <p:sp>
        <p:nvSpPr>
          <p:cNvPr id="25" name="Zástupný symbol pro text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cs-CZ" smtClean="0"/>
              <a:t>Kliknutím lze upravit styly předlohy textu.</a:t>
            </a:r>
          </a:p>
        </p:txBody>
      </p:sp>
      <p:sp>
        <p:nvSpPr>
          <p:cNvPr id="4" name="Zástupný symbol pro obsah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8" name="Zástupný symbol pro obsah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10" name="Zástupný symbol pro datum 9"/>
          <p:cNvSpPr>
            <a:spLocks noGrp="1"/>
          </p:cNvSpPr>
          <p:nvPr>
            <p:ph type="dt" sz="half" idx="10"/>
          </p:nvPr>
        </p:nvSpPr>
        <p:spPr/>
        <p:txBody>
          <a:bodyPr/>
          <a:lstStyle/>
          <a:p>
            <a:fld id="{F1C90D37-9B3C-4339-A895-E8AB00CA26DB}" type="datetimeFigureOut">
              <a:rPr lang="cs-CZ" smtClean="0"/>
              <a:pPr/>
              <a:t>14.5.2014</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a:xfrm>
            <a:off x="8229600" y="6477000"/>
            <a:ext cx="762000" cy="246888"/>
          </a:xfrm>
        </p:spPr>
        <p:txBody>
          <a:bodyPr/>
          <a:lstStyle/>
          <a:p>
            <a:fld id="{55A7E571-A224-4B23-B20F-BEF44E69984D}" type="slidenum">
              <a:rPr lang="cs-CZ" smtClean="0"/>
              <a:pPr/>
              <a:t>‹#›</a:t>
            </a:fld>
            <a:endParaRPr lang="cs-CZ"/>
          </a:p>
        </p:txBody>
      </p:sp>
      <p:sp>
        <p:nvSpPr>
          <p:cNvPr id="11" name="Přímá spojnice 10"/>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30" name="Nadpis 29"/>
          <p:cNvSpPr>
            <a:spLocks noGrp="1"/>
          </p:cNvSpPr>
          <p:nvPr>
            <p:ph type="title"/>
          </p:nvPr>
        </p:nvSpPr>
        <p:spPr>
          <a:xfrm>
            <a:off x="301752" y="457200"/>
            <a:ext cx="8686800" cy="841248"/>
          </a:xfrm>
        </p:spPr>
        <p:txBody>
          <a:bodyPr/>
          <a:lstStyle/>
          <a:p>
            <a:r>
              <a:rPr kumimoji="0" lang="cs-CZ" smtClean="0"/>
              <a:t>Kliknutím lze upravit styl.</a:t>
            </a:r>
            <a:endParaRPr kumimoji="0" lang="en-US"/>
          </a:p>
        </p:txBody>
      </p:sp>
      <p:sp>
        <p:nvSpPr>
          <p:cNvPr id="12" name="Zástupný symbol pro datum 11"/>
          <p:cNvSpPr>
            <a:spLocks noGrp="1"/>
          </p:cNvSpPr>
          <p:nvPr>
            <p:ph type="dt" sz="half" idx="10"/>
          </p:nvPr>
        </p:nvSpPr>
        <p:spPr/>
        <p:txBody>
          <a:bodyPr/>
          <a:lstStyle/>
          <a:p>
            <a:fld id="{F1C90D37-9B3C-4339-A895-E8AB00CA26DB}" type="datetimeFigureOut">
              <a:rPr lang="cs-CZ" smtClean="0"/>
              <a:pPr/>
              <a:t>14.5.2014</a:t>
            </a:fld>
            <a:endParaRPr lang="cs-CZ"/>
          </a:p>
        </p:txBody>
      </p:sp>
      <p:sp>
        <p:nvSpPr>
          <p:cNvPr id="21" name="Zástupný symbol pro zápatí 20"/>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55A7E571-A224-4B23-B20F-BEF44E69984D}" type="slidenum">
              <a:rPr lang="cs-CZ" smtClean="0"/>
              <a:pPr/>
              <a:t>‹#›</a:t>
            </a:fld>
            <a:endParaRPr lang="cs-C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Prázdný">
    <p:spTree>
      <p:nvGrpSpPr>
        <p:cNvPr id="1" name=""/>
        <p:cNvGrpSpPr/>
        <p:nvPr/>
      </p:nvGrpSpPr>
      <p:grpSpPr>
        <a:xfrm>
          <a:off x="0" y="0"/>
          <a:ext cx="0" cy="0"/>
          <a:chOff x="0" y="0"/>
          <a:chExt cx="0" cy="0"/>
        </a:xfrm>
      </p:grpSpPr>
      <p:sp>
        <p:nvSpPr>
          <p:cNvPr id="3" name="Zástupný symbol pro datum 2"/>
          <p:cNvSpPr>
            <a:spLocks noGrp="1"/>
          </p:cNvSpPr>
          <p:nvPr>
            <p:ph type="dt" sz="half" idx="10"/>
          </p:nvPr>
        </p:nvSpPr>
        <p:spPr/>
        <p:txBody>
          <a:bodyPr/>
          <a:lstStyle/>
          <a:p>
            <a:fld id="{F1C90D37-9B3C-4339-A895-E8AB00CA26DB}" type="datetimeFigureOut">
              <a:rPr lang="cs-CZ" smtClean="0"/>
              <a:pPr/>
              <a:t>14.5.2014</a:t>
            </a:fld>
            <a:endParaRPr lang="cs-CZ"/>
          </a:p>
        </p:txBody>
      </p:sp>
      <p:sp>
        <p:nvSpPr>
          <p:cNvPr id="24" name="Zástupný symbol pro zápatí 23"/>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55A7E571-A224-4B23-B20F-BEF44E69984D}" type="slidenum">
              <a:rPr lang="cs-CZ" smtClean="0"/>
              <a:pPr/>
              <a:t>‹#›</a:t>
            </a:fld>
            <a:endParaRPr lang="cs-C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titulkem">
    <p:spTree>
      <p:nvGrpSpPr>
        <p:cNvPr id="1" name=""/>
        <p:cNvGrpSpPr/>
        <p:nvPr/>
      </p:nvGrpSpPr>
      <p:grpSpPr>
        <a:xfrm>
          <a:off x="0" y="0"/>
          <a:ext cx="0" cy="0"/>
          <a:chOff x="0" y="0"/>
          <a:chExt cx="0" cy="0"/>
        </a:xfrm>
      </p:grpSpPr>
      <p:sp>
        <p:nvSpPr>
          <p:cNvPr id="8" name="Přímá spojnice 7"/>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Nadpis 11"/>
          <p:cNvSpPr>
            <a:spLocks noGrp="1"/>
          </p:cNvSpPr>
          <p:nvPr>
            <p:ph type="title"/>
          </p:nvPr>
        </p:nvSpPr>
        <p:spPr>
          <a:xfrm>
            <a:off x="457200" y="5486400"/>
            <a:ext cx="8458200" cy="520700"/>
          </a:xfrm>
        </p:spPr>
        <p:txBody>
          <a:bodyPr anchor="ctr"/>
          <a:lstStyle>
            <a:lvl1pPr algn="l">
              <a:buNone/>
              <a:defRPr sz="2000" b="1"/>
            </a:lvl1pPr>
          </a:lstStyle>
          <a:p>
            <a:r>
              <a:rPr kumimoji="0" lang="cs-CZ" smtClean="0"/>
              <a:t>Kliknutím lze upravit styl.</a:t>
            </a:r>
            <a:endParaRPr kumimoji="0" lang="en-US"/>
          </a:p>
        </p:txBody>
      </p:sp>
      <p:sp>
        <p:nvSpPr>
          <p:cNvPr id="26" name="Zástupný symbol pro text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cs-CZ" smtClean="0"/>
              <a:t>Kliknutím lze upravit styly předlohy textu.</a:t>
            </a:r>
          </a:p>
        </p:txBody>
      </p:sp>
      <p:sp>
        <p:nvSpPr>
          <p:cNvPr id="14" name="Zástupný symbol pro obsah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5" name="Zástupný symbol pro datum 24"/>
          <p:cNvSpPr>
            <a:spLocks noGrp="1"/>
          </p:cNvSpPr>
          <p:nvPr>
            <p:ph type="dt" sz="half" idx="10"/>
          </p:nvPr>
        </p:nvSpPr>
        <p:spPr/>
        <p:txBody>
          <a:bodyPr/>
          <a:lstStyle/>
          <a:p>
            <a:fld id="{F1C90D37-9B3C-4339-A895-E8AB00CA26DB}" type="datetimeFigureOut">
              <a:rPr lang="cs-CZ" smtClean="0"/>
              <a:pPr/>
              <a:t>14.5.2014</a:t>
            </a:fld>
            <a:endParaRPr lang="cs-CZ"/>
          </a:p>
        </p:txBody>
      </p:sp>
      <p:sp>
        <p:nvSpPr>
          <p:cNvPr id="29" name="Zástupný symbol pro zápatí 28"/>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55A7E571-A224-4B23-B20F-BEF44E69984D}" type="slidenum">
              <a:rPr lang="cs-CZ" smtClean="0"/>
              <a:pPr/>
              <a:t>‹#›</a:t>
            </a:fld>
            <a:endParaRPr lang="cs-CZ"/>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ek s titulkem">
    <p:spTree>
      <p:nvGrpSpPr>
        <p:cNvPr id="1" name=""/>
        <p:cNvGrpSpPr/>
        <p:nvPr/>
      </p:nvGrpSpPr>
      <p:grpSpPr>
        <a:xfrm>
          <a:off x="0" y="0"/>
          <a:ext cx="0" cy="0"/>
          <a:chOff x="0" y="0"/>
          <a:chExt cx="0" cy="0"/>
        </a:xfrm>
      </p:grpSpPr>
      <p:sp>
        <p:nvSpPr>
          <p:cNvPr id="13" name="Zástupný symbol pro obrázek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lstStyle>
            <a:lvl1pPr marL="0" indent="0">
              <a:buNone/>
              <a:defRPr sz="3200"/>
            </a:lvl1pPr>
          </a:lstStyle>
          <a:p>
            <a:r>
              <a:rPr kumimoji="0" lang="cs-CZ" smtClean="0"/>
              <a:t>Kliknutím na ikonu přidáte obrázek.</a:t>
            </a:r>
            <a:endParaRPr kumimoji="0" lang="en-US" dirty="0"/>
          </a:p>
        </p:txBody>
      </p:sp>
      <p:sp>
        <p:nvSpPr>
          <p:cNvPr id="7" name="Zástupný symbol pro datum 6"/>
          <p:cNvSpPr>
            <a:spLocks noGrp="1"/>
          </p:cNvSpPr>
          <p:nvPr>
            <p:ph type="dt" sz="half" idx="10"/>
          </p:nvPr>
        </p:nvSpPr>
        <p:spPr/>
        <p:txBody>
          <a:bodyPr/>
          <a:lstStyle/>
          <a:p>
            <a:fld id="{F1C90D37-9B3C-4339-A895-E8AB00CA26DB}" type="datetimeFigureOut">
              <a:rPr lang="cs-CZ" smtClean="0"/>
              <a:pPr/>
              <a:t>14.5.2014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31" name="Zástupný symbol pro číslo snímku 30"/>
          <p:cNvSpPr>
            <a:spLocks noGrp="1"/>
          </p:cNvSpPr>
          <p:nvPr>
            <p:ph type="sldNum" sz="quarter" idx="12"/>
          </p:nvPr>
        </p:nvSpPr>
        <p:spPr/>
        <p:txBody>
          <a:bodyPr/>
          <a:lstStyle/>
          <a:p>
            <a:fld id="{55A7E571-A224-4B23-B20F-BEF44E69984D}" type="slidenum">
              <a:rPr lang="cs-CZ" smtClean="0"/>
              <a:pPr/>
              <a:t>‹#›</a:t>
            </a:fld>
            <a:endParaRPr lang="cs-CZ"/>
          </a:p>
        </p:txBody>
      </p:sp>
      <p:sp>
        <p:nvSpPr>
          <p:cNvPr id="17" name="Nadpis 16"/>
          <p:cNvSpPr>
            <a:spLocks noGrp="1"/>
          </p:cNvSpPr>
          <p:nvPr>
            <p:ph type="title"/>
          </p:nvPr>
        </p:nvSpPr>
        <p:spPr>
          <a:xfrm>
            <a:off x="381000" y="4993760"/>
            <a:ext cx="5867400" cy="522288"/>
          </a:xfrm>
        </p:spPr>
        <p:txBody>
          <a:bodyPr anchor="ctr"/>
          <a:lstStyle>
            <a:lvl1pPr algn="l">
              <a:buNone/>
              <a:defRPr sz="2000" b="1"/>
            </a:lvl1pPr>
          </a:lstStyle>
          <a:p>
            <a:r>
              <a:rPr kumimoji="0" lang="cs-CZ" smtClean="0"/>
              <a:t>Kliknutím lze upravit styl.</a:t>
            </a:r>
            <a:endParaRPr kumimoji="0" lang="en-US"/>
          </a:p>
        </p:txBody>
      </p:sp>
      <p:sp>
        <p:nvSpPr>
          <p:cNvPr id="26" name="Zástupný symbol pro text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eaLnBrk="1" latinLnBrk="0" hangingPunct="1"/>
            <a:r>
              <a:rPr kumimoji="0" lang="cs-CZ" smtClean="0"/>
              <a:t>Kliknutím lze upravit styly předlohy textu.</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Přímá spojnice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8" name="Zástupný symbol pro text 7"/>
          <p:cNvSpPr>
            <a:spLocks noGrp="1"/>
          </p:cNvSpPr>
          <p:nvPr>
            <p:ph type="body" idx="1"/>
          </p:nvPr>
        </p:nvSpPr>
        <p:spPr>
          <a:xfrm>
            <a:off x="304800" y="1554162"/>
            <a:ext cx="8686800" cy="4525963"/>
          </a:xfrm>
          <a:prstGeom prst="rect">
            <a:avLst/>
          </a:prstGeom>
        </p:spPr>
        <p:txBody>
          <a:bodyPr vert="horz">
            <a:normAutofit/>
          </a:bodyPr>
          <a:lstStyle/>
          <a:p>
            <a:pPr lvl="0" eaLnBrk="1" latinLnBrk="0" hangingPunct="1"/>
            <a:r>
              <a:rPr kumimoji="0" lang="cs-CZ" smtClean="0"/>
              <a:t>Kliknutím lze upravit styly předlohy textu.</a:t>
            </a:r>
          </a:p>
          <a:p>
            <a:pPr lvl="1" eaLnBrk="1" latinLnBrk="0" hangingPunct="1"/>
            <a:r>
              <a:rPr kumimoji="0" lang="cs-CZ" smtClean="0"/>
              <a:t>Druhá úroveň</a:t>
            </a:r>
          </a:p>
          <a:p>
            <a:pPr lvl="2" eaLnBrk="1" latinLnBrk="0" hangingPunct="1"/>
            <a:r>
              <a:rPr kumimoji="0" lang="cs-CZ" smtClean="0"/>
              <a:t>Třetí úroveň</a:t>
            </a:r>
          </a:p>
          <a:p>
            <a:pPr lvl="3" eaLnBrk="1" latinLnBrk="0" hangingPunct="1"/>
            <a:r>
              <a:rPr kumimoji="0" lang="cs-CZ" smtClean="0"/>
              <a:t>Čtvrtá úroveň</a:t>
            </a:r>
          </a:p>
          <a:p>
            <a:pPr lvl="4" eaLnBrk="1" latinLnBrk="0" hangingPunct="1"/>
            <a:r>
              <a:rPr kumimoji="0" lang="cs-CZ" smtClean="0"/>
              <a:t>Pátá úroveň</a:t>
            </a:r>
            <a:endParaRPr kumimoji="0" lang="en-US"/>
          </a:p>
        </p:txBody>
      </p:sp>
      <p:sp>
        <p:nvSpPr>
          <p:cNvPr id="11" name="Zástupný symbol pro datum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defRPr>
            </a:lvl1pPr>
          </a:lstStyle>
          <a:p>
            <a:fld id="{F1C90D37-9B3C-4339-A895-E8AB00CA26DB}" type="datetimeFigureOut">
              <a:rPr lang="cs-CZ" smtClean="0"/>
              <a:pPr/>
              <a:t>14.5.2014</a:t>
            </a:fld>
            <a:endParaRPr lang="cs-CZ"/>
          </a:p>
        </p:txBody>
      </p:sp>
      <p:sp>
        <p:nvSpPr>
          <p:cNvPr id="28" name="Zástupný symbol pro zápatí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defRPr>
            </a:lvl1pPr>
          </a:lstStyle>
          <a:p>
            <a:endParaRPr lang="cs-CZ"/>
          </a:p>
        </p:txBody>
      </p:sp>
      <p:sp>
        <p:nvSpPr>
          <p:cNvPr id="5" name="Zástupný symbol pro číslo snímku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defRPr>
            </a:lvl1pPr>
          </a:lstStyle>
          <a:p>
            <a:fld id="{55A7E571-A224-4B23-B20F-BEF44E69984D}" type="slidenum">
              <a:rPr lang="cs-CZ" smtClean="0"/>
              <a:pPr/>
              <a:t>‹#›</a:t>
            </a:fld>
            <a:endParaRPr lang="cs-CZ"/>
          </a:p>
        </p:txBody>
      </p:sp>
      <p:sp>
        <p:nvSpPr>
          <p:cNvPr id="10" name="Zástupný symbol pro nadpis 9"/>
          <p:cNvSpPr>
            <a:spLocks noGrp="1"/>
          </p:cNvSpPr>
          <p:nvPr>
            <p:ph type="title"/>
          </p:nvPr>
        </p:nvSpPr>
        <p:spPr>
          <a:xfrm>
            <a:off x="304800" y="457200"/>
            <a:ext cx="8686800" cy="838200"/>
          </a:xfrm>
          <a:prstGeom prst="rect">
            <a:avLst/>
          </a:prstGeom>
        </p:spPr>
        <p:txBody>
          <a:bodyPr vert="horz" anchor="ctr">
            <a:normAutofit/>
          </a:bodyPr>
          <a:lstStyle/>
          <a:p>
            <a:r>
              <a:rPr kumimoji="0" lang="cs-CZ" smtClean="0"/>
              <a:t>Kliknutím lze upravit styl.</a:t>
            </a:r>
            <a:endParaRPr kumimoji="0" lang="en-US"/>
          </a:p>
        </p:txBody>
      </p:sp>
      <p:sp>
        <p:nvSpPr>
          <p:cNvPr id="9" name="Přímá spojnice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Přímá spojnice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600" kern="1200" cap="all" baseline="0">
          <a:solidFill>
            <a:schemeClr val="tx2"/>
          </a:solidFill>
          <a:effectLst>
            <a:reflection blurRad="12700" stA="48000" endA="300" endPos="55000" dir="5400000" sy="-90000" algn="bl" rotWithShape="0"/>
          </a:effectLst>
          <a:latin typeface="+mj-lt"/>
          <a:ea typeface="+mj-ea"/>
          <a:cs typeface="+mj-cs"/>
        </a:defRPr>
      </a:lvl1pPr>
    </p:titleStyle>
    <p:bodyStyle>
      <a:lvl1pPr marL="342900" indent="-342900" algn="l" rtl="0" eaLnBrk="1" latinLnBrk="0" hangingPunct="1">
        <a:spcBef>
          <a:spcPct val="20000"/>
        </a:spcBef>
        <a:buClr>
          <a:schemeClr val="accent1"/>
        </a:buClr>
        <a:buSzPct val="70000"/>
        <a:buFont typeface="Wingdings 2"/>
        <a:buChar char=""/>
        <a:defRPr kumimoji="0" sz="3200" kern="1200">
          <a:solidFill>
            <a:schemeClr val="tx2"/>
          </a:solidFill>
          <a:latin typeface="+mn-lt"/>
          <a:ea typeface="+mn-ea"/>
          <a:cs typeface="+mn-cs"/>
        </a:defRPr>
      </a:lvl1pPr>
      <a:lvl2pPr marL="742950" indent="-285750" algn="l" rtl="0" eaLnBrk="1" latinLnBrk="0" hangingPunct="1">
        <a:spcBef>
          <a:spcPct val="20000"/>
        </a:spcBef>
        <a:buClr>
          <a:schemeClr val="accent1"/>
        </a:buClr>
        <a:buSzPct val="70000"/>
        <a:buFont typeface="Wingdings 2"/>
        <a:buChar char=""/>
        <a:defRPr kumimoji="0" sz="2800" kern="1200">
          <a:solidFill>
            <a:schemeClr val="tx2"/>
          </a:solidFill>
          <a:latin typeface="+mn-lt"/>
          <a:ea typeface="+mn-ea"/>
          <a:cs typeface="+mn-cs"/>
        </a:defRPr>
      </a:lvl2pPr>
      <a:lvl3pPr marL="1143000" indent="-228600" algn="l" rtl="0" eaLnBrk="1" latinLnBrk="0" hangingPunct="1">
        <a:spcBef>
          <a:spcPct val="20000"/>
        </a:spcBef>
        <a:buClr>
          <a:schemeClr val="accent1"/>
        </a:buClr>
        <a:buSzPct val="70000"/>
        <a:buFont typeface="Wingdings 2"/>
        <a:buChar char=""/>
        <a:defRPr kumimoji="0" sz="2400" kern="1200">
          <a:solidFill>
            <a:schemeClr val="tx2"/>
          </a:solidFill>
          <a:latin typeface="+mn-lt"/>
          <a:ea typeface="+mn-ea"/>
          <a:cs typeface="+mn-cs"/>
        </a:defRPr>
      </a:lvl3pPr>
      <a:lvl4pPr marL="1600200" indent="-228600" algn="l" rtl="0" eaLnBrk="1" latinLnBrk="0" hangingPunct="1">
        <a:spcBef>
          <a:spcPct val="20000"/>
        </a:spcBef>
        <a:buClr>
          <a:schemeClr val="accent1"/>
        </a:buClr>
        <a:buSzPct val="70000"/>
        <a:buFont typeface="Wingdings 2"/>
        <a:buChar char=""/>
        <a:defRPr kumimoji="0" sz="2000" kern="1200">
          <a:solidFill>
            <a:schemeClr val="tx2"/>
          </a:solidFill>
          <a:latin typeface="+mn-lt"/>
          <a:ea typeface="+mn-ea"/>
          <a:cs typeface="+mn-cs"/>
        </a:defRPr>
      </a:lvl4pPr>
      <a:lvl5pPr marL="20574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www.petami.estranky.cz/fotoalbum/zidovske-pamatky/tabor/" TargetMode="Externa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hyperlink" Target="http://www.zanikleobce.cz/index.php?obec=4215" TargetMode="External"/><Relationship Id="rId1" Type="http://schemas.openxmlformats.org/officeDocument/2006/relationships/slideLayout" Target="../slideLayouts/slideLayout9.xml"/></Relationships>
</file>

<file path=ppt/slides/_rels/slide6.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3" Type="http://schemas.openxmlformats.org/officeDocument/2006/relationships/hyperlink" Target="http://www.progenies.info/images/hrbitovy/Zalozi/index.htm" TargetMode="External"/><Relationship Id="rId2" Type="http://schemas.openxmlformats.org/officeDocument/2006/relationships/hyperlink" Target="http://www.progenies.info/images/hrbitovy/Cernovice/index.htm" TargetMode="External"/><Relationship Id="rId1" Type="http://schemas.openxmlformats.org/officeDocument/2006/relationships/slideLayout" Target="../slideLayouts/slideLayout2.xml"/><Relationship Id="rId4" Type="http://schemas.openxmlformats.org/officeDocument/2006/relationships/hyperlink" Target="http://www.progenies.info/images/hrbitovy/Radenin/index.htm"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hyperlink" Target="http://cs.wikipedia.org/wiki/Seznam_%C5%BEidovsk%C3%BDch_pam%C3%A1tek_v_Jiho%C4%8Desk%C3%A9m_kraji"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extovéPole 1"/>
          <p:cNvSpPr txBox="1">
            <a:spLocks noChangeArrowheads="1"/>
          </p:cNvSpPr>
          <p:nvPr/>
        </p:nvSpPr>
        <p:spPr bwMode="auto">
          <a:xfrm>
            <a:off x="1646238" y="171450"/>
            <a:ext cx="5851525" cy="252413"/>
          </a:xfrm>
          <a:prstGeom prst="rect">
            <a:avLst/>
          </a:prstGeom>
          <a:noFill/>
          <a:ln w="9525">
            <a:noFill/>
            <a:miter lim="800000"/>
            <a:headEnd/>
            <a:tailEnd/>
          </a:ln>
        </p:spPr>
        <p:txBody>
          <a:bodyPr lIns="82296" tIns="41148" rIns="82296" bIns="41148">
            <a:spAutoFit/>
          </a:bodyPr>
          <a:lstStyle/>
          <a:p>
            <a:pPr algn="ctr"/>
            <a:r>
              <a:rPr lang="cs-CZ" sz="1100" dirty="0">
                <a:solidFill>
                  <a:srgbClr val="000000"/>
                </a:solidFill>
                <a:latin typeface="Arial" pitchFamily="34" charset="0"/>
                <a:cs typeface="Arial" pitchFamily="34" charset="0"/>
              </a:rPr>
              <a:t>Projekt : Inovace vybavení  Registrační číslo projektu </a:t>
            </a:r>
            <a:r>
              <a:rPr lang="cs-CZ" sz="1100" dirty="0" smtClean="0">
                <a:solidFill>
                  <a:srgbClr val="000000"/>
                </a:solidFill>
                <a:latin typeface="Arial" pitchFamily="34" charset="0"/>
                <a:cs typeface="Arial" pitchFamily="34" charset="0"/>
              </a:rPr>
              <a:t>CZ.1.07/1.5.00/34.0325</a:t>
            </a:r>
            <a:endParaRPr lang="cs-CZ" sz="1100" dirty="0">
              <a:solidFill>
                <a:srgbClr val="000000"/>
              </a:solidFill>
              <a:latin typeface="Arial" pitchFamily="34" charset="0"/>
              <a:cs typeface="Arial" pitchFamily="34" charset="0"/>
            </a:endParaRPr>
          </a:p>
        </p:txBody>
      </p:sp>
      <p:sp>
        <p:nvSpPr>
          <p:cNvPr id="10243" name="TextovéPole 2"/>
          <p:cNvSpPr txBox="1">
            <a:spLocks noChangeArrowheads="1"/>
          </p:cNvSpPr>
          <p:nvPr/>
        </p:nvSpPr>
        <p:spPr bwMode="auto">
          <a:xfrm>
            <a:off x="708025" y="434975"/>
            <a:ext cx="7727950" cy="252413"/>
          </a:xfrm>
          <a:prstGeom prst="rect">
            <a:avLst/>
          </a:prstGeom>
          <a:noFill/>
          <a:ln w="9525">
            <a:noFill/>
            <a:miter lim="800000"/>
            <a:headEnd/>
            <a:tailEnd/>
          </a:ln>
        </p:spPr>
        <p:txBody>
          <a:bodyPr lIns="82296" tIns="41148" rIns="82296" bIns="41148">
            <a:spAutoFit/>
          </a:bodyPr>
          <a:lstStyle/>
          <a:p>
            <a:pPr algn="ctr"/>
            <a:r>
              <a:rPr lang="cs-CZ" sz="1100" dirty="0">
                <a:solidFill>
                  <a:srgbClr val="000000"/>
                </a:solidFill>
                <a:latin typeface="Arial" pitchFamily="34" charset="0"/>
                <a:cs typeface="Arial" pitchFamily="34" charset="0"/>
              </a:rPr>
              <a:t>Příjemce: Gymnázium </a:t>
            </a:r>
            <a:r>
              <a:rPr lang="cs-CZ" sz="1100" dirty="0" err="1">
                <a:solidFill>
                  <a:srgbClr val="000000"/>
                </a:solidFill>
                <a:latin typeface="Arial" pitchFamily="34" charset="0"/>
                <a:cs typeface="Arial" pitchFamily="34" charset="0"/>
              </a:rPr>
              <a:t>Pierra</a:t>
            </a:r>
            <a:r>
              <a:rPr lang="cs-CZ" sz="1100" dirty="0">
                <a:solidFill>
                  <a:srgbClr val="000000"/>
                </a:solidFill>
                <a:latin typeface="Arial" pitchFamily="34" charset="0"/>
                <a:cs typeface="Arial" pitchFamily="34" charset="0"/>
              </a:rPr>
              <a:t> de </a:t>
            </a:r>
            <a:r>
              <a:rPr lang="cs-CZ" sz="1100" dirty="0" err="1">
                <a:solidFill>
                  <a:srgbClr val="000000"/>
                </a:solidFill>
                <a:latin typeface="Arial" pitchFamily="34" charset="0"/>
                <a:cs typeface="Arial" pitchFamily="34" charset="0"/>
              </a:rPr>
              <a:t>Coubertina</a:t>
            </a:r>
            <a:r>
              <a:rPr lang="cs-CZ" sz="1100" dirty="0">
                <a:solidFill>
                  <a:srgbClr val="000000"/>
                </a:solidFill>
                <a:latin typeface="Arial" pitchFamily="34" charset="0"/>
                <a:cs typeface="Arial" pitchFamily="34" charset="0"/>
              </a:rPr>
              <a:t>, Tábor, Náměstí Františka Křižíka 860, 390 01 Tábor</a:t>
            </a:r>
          </a:p>
        </p:txBody>
      </p:sp>
      <p:pic>
        <p:nvPicPr>
          <p:cNvPr id="10244" name="Obrázek 3" descr="Logolink OPVK - oříznutý.jpg"/>
          <p:cNvPicPr>
            <a:picLocks/>
          </p:cNvPicPr>
          <p:nvPr/>
        </p:nvPicPr>
        <p:blipFill>
          <a:blip r:embed="rId2" cstate="print"/>
          <a:srcRect/>
          <a:stretch>
            <a:fillRect/>
          </a:stretch>
        </p:blipFill>
        <p:spPr bwMode="auto">
          <a:xfrm>
            <a:off x="1436688" y="5292725"/>
            <a:ext cx="6272212" cy="1208088"/>
          </a:xfrm>
          <a:prstGeom prst="rect">
            <a:avLst/>
          </a:prstGeom>
          <a:solidFill>
            <a:srgbClr val="000000">
              <a:alpha val="0"/>
            </a:srgbClr>
          </a:solidFill>
          <a:ln w="9525">
            <a:noFill/>
            <a:miter lim="800000"/>
            <a:headEnd/>
            <a:tailEnd/>
          </a:ln>
        </p:spPr>
      </p:pic>
      <p:sp>
        <p:nvSpPr>
          <p:cNvPr id="10245" name="TextovéPole 4"/>
          <p:cNvSpPr txBox="1">
            <a:spLocks noChangeArrowheads="1"/>
          </p:cNvSpPr>
          <p:nvPr/>
        </p:nvSpPr>
        <p:spPr bwMode="auto">
          <a:xfrm>
            <a:off x="788988" y="4868863"/>
            <a:ext cx="7566025" cy="222250"/>
          </a:xfrm>
          <a:prstGeom prst="rect">
            <a:avLst/>
          </a:prstGeom>
          <a:noFill/>
          <a:ln w="9525">
            <a:noFill/>
            <a:miter lim="800000"/>
            <a:headEnd/>
            <a:tailEnd/>
          </a:ln>
        </p:spPr>
        <p:txBody>
          <a:bodyPr lIns="82296" tIns="41148" rIns="82296" bIns="41148">
            <a:spAutoFit/>
          </a:bodyPr>
          <a:lstStyle/>
          <a:p>
            <a:pPr algn="ctr"/>
            <a:r>
              <a:rPr lang="cs-CZ" sz="900" b="1">
                <a:solidFill>
                  <a:srgbClr val="000000"/>
                </a:solidFill>
                <a:latin typeface="Times New Roman - 14"/>
                <a:cs typeface="Arial" pitchFamily="34" charset="0"/>
              </a:rPr>
              <a:t>Tento výukový materiál vznikl v rámci Operačního programu Vzdělání pro konkurenceschopnost.</a:t>
            </a:r>
          </a:p>
        </p:txBody>
      </p:sp>
      <p:sp>
        <p:nvSpPr>
          <p:cNvPr id="10246" name="TextovéPole 5"/>
          <p:cNvSpPr txBox="1">
            <a:spLocks noChangeArrowheads="1"/>
          </p:cNvSpPr>
          <p:nvPr/>
        </p:nvSpPr>
        <p:spPr bwMode="auto">
          <a:xfrm>
            <a:off x="0" y="4354513"/>
            <a:ext cx="9304338" cy="360362"/>
          </a:xfrm>
          <a:prstGeom prst="rect">
            <a:avLst/>
          </a:prstGeom>
          <a:noFill/>
          <a:ln w="9525">
            <a:noFill/>
            <a:miter lim="800000"/>
            <a:headEnd/>
            <a:tailEnd/>
          </a:ln>
        </p:spPr>
        <p:txBody>
          <a:bodyPr lIns="82296" tIns="41148" rIns="82296" bIns="41148">
            <a:spAutoFit/>
          </a:bodyPr>
          <a:lstStyle/>
          <a:p>
            <a:pPr algn="ctr"/>
            <a:r>
              <a:rPr lang="cs-CZ" sz="900" b="1">
                <a:solidFill>
                  <a:prstClr val="black"/>
                </a:solidFill>
                <a:latin typeface="Times New Roman - 14"/>
                <a:cs typeface="Arial" pitchFamily="34" charset="0"/>
              </a:rPr>
              <a:t>Materiál je určen k bezplatnému používání pro potřeby výuky a vzdělávání na všech typech škol a školských zařízení.</a:t>
            </a:r>
          </a:p>
          <a:p>
            <a:pPr algn="ctr"/>
            <a:r>
              <a:rPr lang="cs-CZ" sz="900" b="1">
                <a:solidFill>
                  <a:prstClr val="black"/>
                </a:solidFill>
                <a:latin typeface="Times New Roman - 14"/>
                <a:cs typeface="Arial" pitchFamily="34" charset="0"/>
              </a:rPr>
              <a:t>Jakékoliv další používání podléhá autorskému zákonu.</a:t>
            </a:r>
          </a:p>
        </p:txBody>
      </p:sp>
      <p:sp>
        <p:nvSpPr>
          <p:cNvPr id="10247" name="TextovéPole 6"/>
          <p:cNvSpPr txBox="1">
            <a:spLocks noChangeArrowheads="1"/>
          </p:cNvSpPr>
          <p:nvPr/>
        </p:nvSpPr>
        <p:spPr bwMode="auto">
          <a:xfrm>
            <a:off x="320675" y="1165225"/>
            <a:ext cx="1714500" cy="252413"/>
          </a:xfrm>
          <a:prstGeom prst="rect">
            <a:avLst/>
          </a:prstGeom>
          <a:noFill/>
          <a:ln w="9525">
            <a:noFill/>
            <a:miter lim="800000"/>
            <a:headEnd/>
            <a:tailEnd/>
          </a:ln>
        </p:spPr>
        <p:txBody>
          <a:bodyPr lIns="82296" tIns="41148" rIns="82296" bIns="41148">
            <a:spAutoFit/>
          </a:bodyPr>
          <a:lstStyle/>
          <a:p>
            <a:r>
              <a:rPr lang="cs-CZ" sz="1100" b="1">
                <a:solidFill>
                  <a:srgbClr val="000000"/>
                </a:solidFill>
                <a:latin typeface="Arial - 16"/>
                <a:cs typeface="Arial" pitchFamily="34" charset="0"/>
              </a:rPr>
              <a:t>Autor materiálu:</a:t>
            </a:r>
          </a:p>
        </p:txBody>
      </p:sp>
      <p:sp>
        <p:nvSpPr>
          <p:cNvPr id="10248" name="TextovéPole 7"/>
          <p:cNvSpPr txBox="1">
            <a:spLocks noChangeArrowheads="1"/>
          </p:cNvSpPr>
          <p:nvPr/>
        </p:nvSpPr>
        <p:spPr bwMode="auto">
          <a:xfrm>
            <a:off x="331788" y="903288"/>
            <a:ext cx="1943100" cy="420687"/>
          </a:xfrm>
          <a:prstGeom prst="rect">
            <a:avLst/>
          </a:prstGeom>
          <a:noFill/>
          <a:ln w="9525">
            <a:noFill/>
            <a:miter lim="800000"/>
            <a:headEnd/>
            <a:tailEnd/>
          </a:ln>
        </p:spPr>
        <p:txBody>
          <a:bodyPr lIns="82296" tIns="41148" rIns="82296" bIns="41148">
            <a:spAutoFit/>
          </a:bodyPr>
          <a:lstStyle/>
          <a:p>
            <a:r>
              <a:rPr lang="cs-CZ" sz="1100" b="1">
                <a:solidFill>
                  <a:srgbClr val="000000"/>
                </a:solidFill>
                <a:latin typeface="Arial - 16"/>
                <a:cs typeface="Arial" pitchFamily="34" charset="0"/>
              </a:rPr>
              <a:t>Název materiálu:	</a:t>
            </a:r>
          </a:p>
        </p:txBody>
      </p:sp>
      <p:sp>
        <p:nvSpPr>
          <p:cNvPr id="10249" name="TextovéPole 8"/>
          <p:cNvSpPr txBox="1">
            <a:spLocks noChangeArrowheads="1"/>
          </p:cNvSpPr>
          <p:nvPr/>
        </p:nvSpPr>
        <p:spPr bwMode="auto">
          <a:xfrm>
            <a:off x="320675" y="2171700"/>
            <a:ext cx="776288" cy="252413"/>
          </a:xfrm>
          <a:prstGeom prst="rect">
            <a:avLst/>
          </a:prstGeom>
          <a:noFill/>
          <a:ln w="9525">
            <a:noFill/>
            <a:miter lim="800000"/>
            <a:headEnd/>
            <a:tailEnd/>
          </a:ln>
        </p:spPr>
        <p:txBody>
          <a:bodyPr lIns="82296" tIns="41148" rIns="82296" bIns="41148">
            <a:spAutoFit/>
          </a:bodyPr>
          <a:lstStyle/>
          <a:p>
            <a:r>
              <a:rPr lang="cs-CZ" sz="1100">
                <a:solidFill>
                  <a:srgbClr val="000000"/>
                </a:solidFill>
                <a:latin typeface="Arial - 16"/>
                <a:cs typeface="Arial" pitchFamily="34" charset="0"/>
              </a:rPr>
              <a:t>Sada:</a:t>
            </a:r>
          </a:p>
        </p:txBody>
      </p:sp>
      <p:sp>
        <p:nvSpPr>
          <p:cNvPr id="10250" name="TextovéPole 9"/>
          <p:cNvSpPr txBox="1">
            <a:spLocks noChangeArrowheads="1"/>
          </p:cNvSpPr>
          <p:nvPr/>
        </p:nvSpPr>
        <p:spPr bwMode="auto">
          <a:xfrm>
            <a:off x="5165725" y="1897063"/>
            <a:ext cx="2214563" cy="252412"/>
          </a:xfrm>
          <a:prstGeom prst="rect">
            <a:avLst/>
          </a:prstGeom>
          <a:noFill/>
          <a:ln w="9525">
            <a:noFill/>
            <a:miter lim="800000"/>
            <a:headEnd/>
            <a:tailEnd/>
          </a:ln>
        </p:spPr>
        <p:txBody>
          <a:bodyPr lIns="82296" tIns="41148" rIns="82296" bIns="41148">
            <a:spAutoFit/>
          </a:bodyPr>
          <a:lstStyle/>
          <a:p>
            <a:r>
              <a:rPr lang="cs-CZ" sz="1100">
                <a:solidFill>
                  <a:srgbClr val="000000"/>
                </a:solidFill>
                <a:latin typeface="Arial - 16"/>
                <a:cs typeface="Arial" pitchFamily="34" charset="0"/>
              </a:rPr>
              <a:t>Předmět: český jazyk a literatura</a:t>
            </a:r>
          </a:p>
        </p:txBody>
      </p:sp>
      <p:sp>
        <p:nvSpPr>
          <p:cNvPr id="10251" name="TextovéPole 10"/>
          <p:cNvSpPr txBox="1">
            <a:spLocks noChangeArrowheads="1"/>
          </p:cNvSpPr>
          <p:nvPr/>
        </p:nvSpPr>
        <p:spPr bwMode="auto">
          <a:xfrm>
            <a:off x="320675" y="1646238"/>
            <a:ext cx="1987550" cy="252412"/>
          </a:xfrm>
          <a:prstGeom prst="rect">
            <a:avLst/>
          </a:prstGeom>
          <a:noFill/>
          <a:ln w="9525">
            <a:noFill/>
            <a:miter lim="800000"/>
            <a:headEnd/>
            <a:tailEnd/>
          </a:ln>
        </p:spPr>
        <p:txBody>
          <a:bodyPr lIns="82296" tIns="41148" rIns="82296" bIns="41148">
            <a:spAutoFit/>
          </a:bodyPr>
          <a:lstStyle/>
          <a:p>
            <a:r>
              <a:rPr lang="cs-CZ" sz="1100" b="1">
                <a:solidFill>
                  <a:srgbClr val="000000"/>
                </a:solidFill>
                <a:latin typeface="Arial - 16"/>
                <a:cs typeface="Arial" pitchFamily="34" charset="0"/>
              </a:rPr>
              <a:t>Zařazení materiálu:</a:t>
            </a:r>
          </a:p>
        </p:txBody>
      </p:sp>
      <p:sp>
        <p:nvSpPr>
          <p:cNvPr id="10252" name="TextovéPole 11"/>
          <p:cNvSpPr txBox="1">
            <a:spLocks noChangeArrowheads="1"/>
          </p:cNvSpPr>
          <p:nvPr/>
        </p:nvSpPr>
        <p:spPr bwMode="auto">
          <a:xfrm>
            <a:off x="320675" y="1908175"/>
            <a:ext cx="1028700" cy="252413"/>
          </a:xfrm>
          <a:prstGeom prst="rect">
            <a:avLst/>
          </a:prstGeom>
          <a:noFill/>
          <a:ln w="9525">
            <a:noFill/>
            <a:miter lim="800000"/>
            <a:headEnd/>
            <a:tailEnd/>
          </a:ln>
        </p:spPr>
        <p:txBody>
          <a:bodyPr lIns="82296" tIns="41148" rIns="82296" bIns="41148">
            <a:spAutoFit/>
          </a:bodyPr>
          <a:lstStyle/>
          <a:p>
            <a:r>
              <a:rPr lang="cs-CZ" sz="1100">
                <a:solidFill>
                  <a:srgbClr val="000000"/>
                </a:solidFill>
                <a:latin typeface="Arial - 16"/>
                <a:cs typeface="Arial" pitchFamily="34" charset="0"/>
              </a:rPr>
              <a:t>Šablona:</a:t>
            </a:r>
          </a:p>
        </p:txBody>
      </p:sp>
      <p:sp>
        <p:nvSpPr>
          <p:cNvPr id="10253" name="TextovéPole 12"/>
          <p:cNvSpPr txBox="1">
            <a:spLocks noChangeArrowheads="1"/>
          </p:cNvSpPr>
          <p:nvPr/>
        </p:nvSpPr>
        <p:spPr bwMode="auto">
          <a:xfrm>
            <a:off x="5072066" y="2182813"/>
            <a:ext cx="2106609" cy="252412"/>
          </a:xfrm>
          <a:prstGeom prst="rect">
            <a:avLst/>
          </a:prstGeom>
          <a:noFill/>
          <a:ln w="9525">
            <a:noFill/>
            <a:miter lim="800000"/>
            <a:headEnd/>
            <a:tailEnd/>
          </a:ln>
        </p:spPr>
        <p:txBody>
          <a:bodyPr wrap="square" lIns="82296" tIns="41148" rIns="82296" bIns="41148">
            <a:spAutoFit/>
          </a:bodyPr>
          <a:lstStyle/>
          <a:p>
            <a:r>
              <a:rPr lang="cs-CZ" sz="1100" dirty="0">
                <a:solidFill>
                  <a:srgbClr val="000000"/>
                </a:solidFill>
                <a:latin typeface="Arial - 16"/>
                <a:cs typeface="Arial" pitchFamily="34" charset="0"/>
              </a:rPr>
              <a:t>   </a:t>
            </a:r>
            <a:r>
              <a:rPr lang="cs-CZ" sz="1100">
                <a:solidFill>
                  <a:srgbClr val="000000"/>
                </a:solidFill>
                <a:latin typeface="Arial - 16"/>
                <a:cs typeface="Arial" pitchFamily="34" charset="0"/>
              </a:rPr>
              <a:t>Číslo </a:t>
            </a:r>
            <a:r>
              <a:rPr lang="cs-CZ" sz="1100" smtClean="0">
                <a:solidFill>
                  <a:srgbClr val="000000"/>
                </a:solidFill>
                <a:latin typeface="Arial - 16"/>
                <a:cs typeface="Arial" pitchFamily="34" charset="0"/>
              </a:rPr>
              <a:t>DUM:19</a:t>
            </a:r>
            <a:endParaRPr lang="cs-CZ" sz="1100" dirty="0">
              <a:solidFill>
                <a:srgbClr val="000000"/>
              </a:solidFill>
              <a:latin typeface="Arial - 16"/>
              <a:cs typeface="Arial" pitchFamily="34" charset="0"/>
            </a:endParaRPr>
          </a:p>
        </p:txBody>
      </p:sp>
      <p:sp>
        <p:nvSpPr>
          <p:cNvPr id="10254" name="TextovéPole 13"/>
          <p:cNvSpPr txBox="1">
            <a:spLocks noChangeArrowheads="1"/>
          </p:cNvSpPr>
          <p:nvPr/>
        </p:nvSpPr>
        <p:spPr bwMode="auto">
          <a:xfrm>
            <a:off x="320675" y="2651125"/>
            <a:ext cx="2765425" cy="252413"/>
          </a:xfrm>
          <a:prstGeom prst="rect">
            <a:avLst/>
          </a:prstGeom>
          <a:noFill/>
          <a:ln w="9525">
            <a:noFill/>
            <a:miter lim="800000"/>
            <a:headEnd/>
            <a:tailEnd/>
          </a:ln>
        </p:spPr>
        <p:txBody>
          <a:bodyPr lIns="82296" tIns="41148" rIns="82296" bIns="41148">
            <a:spAutoFit/>
          </a:bodyPr>
          <a:lstStyle/>
          <a:p>
            <a:r>
              <a:rPr lang="cs-CZ" sz="1100" b="1">
                <a:solidFill>
                  <a:srgbClr val="000000"/>
                </a:solidFill>
                <a:latin typeface="Arial - 16"/>
                <a:cs typeface="Arial" pitchFamily="34" charset="0"/>
              </a:rPr>
              <a:t>Ověření materiálu ve výuce:</a:t>
            </a:r>
          </a:p>
        </p:txBody>
      </p:sp>
      <p:sp>
        <p:nvSpPr>
          <p:cNvPr id="10255" name="TextovéPole 14"/>
          <p:cNvSpPr txBox="1">
            <a:spLocks noChangeArrowheads="1"/>
          </p:cNvSpPr>
          <p:nvPr/>
        </p:nvSpPr>
        <p:spPr bwMode="auto">
          <a:xfrm>
            <a:off x="320675" y="2914650"/>
            <a:ext cx="1954213" cy="252413"/>
          </a:xfrm>
          <a:prstGeom prst="rect">
            <a:avLst/>
          </a:prstGeom>
          <a:noFill/>
          <a:ln w="9525">
            <a:noFill/>
            <a:miter lim="800000"/>
            <a:headEnd/>
            <a:tailEnd/>
          </a:ln>
        </p:spPr>
        <p:txBody>
          <a:bodyPr lIns="82296" tIns="41148" rIns="82296" bIns="41148">
            <a:spAutoFit/>
          </a:bodyPr>
          <a:lstStyle/>
          <a:p>
            <a:r>
              <a:rPr lang="cs-CZ" sz="1100" dirty="0">
                <a:solidFill>
                  <a:srgbClr val="000000"/>
                </a:solidFill>
                <a:latin typeface="Arial - 16"/>
                <a:cs typeface="Arial" pitchFamily="34" charset="0"/>
              </a:rPr>
              <a:t>Datum ověření</a:t>
            </a:r>
            <a:r>
              <a:rPr lang="cs-CZ" sz="1100">
                <a:solidFill>
                  <a:srgbClr val="000000"/>
                </a:solidFill>
                <a:latin typeface="Arial - 16"/>
                <a:cs typeface="Arial" pitchFamily="34" charset="0"/>
              </a:rPr>
              <a:t>: </a:t>
            </a:r>
            <a:r>
              <a:rPr lang="cs-CZ" sz="1100" smtClean="0">
                <a:solidFill>
                  <a:srgbClr val="000000"/>
                </a:solidFill>
                <a:latin typeface="Arial - 16"/>
                <a:cs typeface="Arial" pitchFamily="34" charset="0"/>
              </a:rPr>
              <a:t>11.11.2013</a:t>
            </a:r>
            <a:endParaRPr lang="cs-CZ" sz="1100" dirty="0">
              <a:solidFill>
                <a:srgbClr val="000000"/>
              </a:solidFill>
              <a:latin typeface="Arial - 16"/>
              <a:cs typeface="Arial" pitchFamily="34" charset="0"/>
            </a:endParaRPr>
          </a:p>
        </p:txBody>
      </p:sp>
      <p:sp>
        <p:nvSpPr>
          <p:cNvPr id="10256" name="TextovéPole 15"/>
          <p:cNvSpPr txBox="1">
            <a:spLocks noChangeArrowheads="1"/>
          </p:cNvSpPr>
          <p:nvPr/>
        </p:nvSpPr>
        <p:spPr bwMode="auto">
          <a:xfrm>
            <a:off x="320675" y="3429000"/>
            <a:ext cx="1714500" cy="252377"/>
          </a:xfrm>
          <a:prstGeom prst="rect">
            <a:avLst/>
          </a:prstGeom>
          <a:noFill/>
          <a:ln w="9525">
            <a:noFill/>
            <a:miter lim="800000"/>
            <a:headEnd/>
            <a:tailEnd/>
          </a:ln>
        </p:spPr>
        <p:txBody>
          <a:bodyPr wrap="square" lIns="82296" tIns="41148" rIns="82296" bIns="41148">
            <a:spAutoFit/>
          </a:bodyPr>
          <a:lstStyle/>
          <a:p>
            <a:r>
              <a:rPr lang="cs-CZ" sz="1100" dirty="0">
                <a:solidFill>
                  <a:srgbClr val="000000"/>
                </a:solidFill>
                <a:latin typeface="Arial - 16"/>
                <a:cs typeface="Arial" pitchFamily="34" charset="0"/>
              </a:rPr>
              <a:t>Třída: </a:t>
            </a:r>
            <a:r>
              <a:rPr lang="cs-CZ" sz="1100" dirty="0" smtClean="0">
                <a:solidFill>
                  <a:srgbClr val="000000"/>
                </a:solidFill>
                <a:latin typeface="Arial - 16"/>
                <a:cs typeface="Arial" pitchFamily="34" charset="0"/>
              </a:rPr>
              <a:t>2.C</a:t>
            </a:r>
            <a:endParaRPr lang="cs-CZ" sz="1100" dirty="0">
              <a:solidFill>
                <a:srgbClr val="000000"/>
              </a:solidFill>
              <a:latin typeface="Arial - 16"/>
              <a:cs typeface="Arial" pitchFamily="34" charset="0"/>
            </a:endParaRPr>
          </a:p>
        </p:txBody>
      </p:sp>
      <p:sp>
        <p:nvSpPr>
          <p:cNvPr id="10257" name="TextovéPole 16"/>
          <p:cNvSpPr txBox="1">
            <a:spLocks noChangeArrowheads="1"/>
          </p:cNvSpPr>
          <p:nvPr/>
        </p:nvSpPr>
        <p:spPr bwMode="auto">
          <a:xfrm>
            <a:off x="320674" y="3178175"/>
            <a:ext cx="3531245" cy="252377"/>
          </a:xfrm>
          <a:prstGeom prst="rect">
            <a:avLst/>
          </a:prstGeom>
          <a:noFill/>
          <a:ln w="9525">
            <a:noFill/>
            <a:miter lim="800000"/>
            <a:headEnd/>
            <a:tailEnd/>
          </a:ln>
        </p:spPr>
        <p:txBody>
          <a:bodyPr wrap="square" lIns="82296" tIns="41148" rIns="82296" bIns="41148">
            <a:spAutoFit/>
          </a:bodyPr>
          <a:lstStyle/>
          <a:p>
            <a:r>
              <a:rPr lang="cs-CZ" sz="1100" dirty="0">
                <a:solidFill>
                  <a:srgbClr val="000000"/>
                </a:solidFill>
                <a:latin typeface="Arial - 16"/>
                <a:cs typeface="Arial" pitchFamily="34" charset="0"/>
              </a:rPr>
              <a:t>Ověřující učitel: Mgr</a:t>
            </a:r>
            <a:r>
              <a:rPr lang="cs-CZ" sz="1100" dirty="0" smtClean="0">
                <a:solidFill>
                  <a:srgbClr val="000000"/>
                </a:solidFill>
                <a:latin typeface="Arial - 16"/>
                <a:cs typeface="Arial" pitchFamily="34" charset="0"/>
              </a:rPr>
              <a:t>. Romana </a:t>
            </a:r>
            <a:r>
              <a:rPr lang="cs-CZ" sz="1100" dirty="0" err="1">
                <a:solidFill>
                  <a:srgbClr val="000000"/>
                </a:solidFill>
                <a:latin typeface="Arial - 16"/>
                <a:cs typeface="Arial" pitchFamily="34" charset="0"/>
              </a:rPr>
              <a:t>Třicátníková</a:t>
            </a:r>
            <a:endParaRPr lang="cs-CZ" sz="1100" dirty="0">
              <a:solidFill>
                <a:srgbClr val="000000"/>
              </a:solidFill>
              <a:latin typeface="Arial - 16"/>
              <a:cs typeface="Arial" pitchFamily="34" charset="0"/>
            </a:endParaRPr>
          </a:p>
        </p:txBody>
      </p:sp>
      <p:sp>
        <p:nvSpPr>
          <p:cNvPr id="10258" name="TextovéPole 17"/>
          <p:cNvSpPr txBox="1">
            <a:spLocks noChangeArrowheads="1"/>
          </p:cNvSpPr>
          <p:nvPr/>
        </p:nvSpPr>
        <p:spPr bwMode="auto">
          <a:xfrm>
            <a:off x="2160588" y="903288"/>
            <a:ext cx="3203500" cy="252377"/>
          </a:xfrm>
          <a:prstGeom prst="rect">
            <a:avLst/>
          </a:prstGeom>
          <a:noFill/>
          <a:ln w="9525">
            <a:noFill/>
            <a:miter lim="800000"/>
            <a:headEnd/>
            <a:tailEnd/>
          </a:ln>
        </p:spPr>
        <p:txBody>
          <a:bodyPr wrap="square" lIns="82296" tIns="41148" rIns="82296" bIns="41148">
            <a:spAutoFit/>
          </a:bodyPr>
          <a:lstStyle/>
          <a:p>
            <a:r>
              <a:rPr lang="cs-CZ" sz="1100" dirty="0" smtClean="0">
                <a:solidFill>
                  <a:srgbClr val="000000"/>
                </a:solidFill>
                <a:latin typeface="Arial - 16"/>
                <a:cs typeface="Arial" pitchFamily="34" charset="0"/>
              </a:rPr>
              <a:t>Židovské hřbitovy v Táboře</a:t>
            </a:r>
            <a:endParaRPr lang="cs-CZ" sz="1100" dirty="0">
              <a:solidFill>
                <a:srgbClr val="000000"/>
              </a:solidFill>
              <a:latin typeface="Arial - 16"/>
              <a:cs typeface="Arial" pitchFamily="34" charset="0"/>
            </a:endParaRPr>
          </a:p>
        </p:txBody>
      </p:sp>
      <p:sp>
        <p:nvSpPr>
          <p:cNvPr id="10259" name="TextovéPole 18"/>
          <p:cNvSpPr txBox="1">
            <a:spLocks noChangeArrowheads="1"/>
          </p:cNvSpPr>
          <p:nvPr/>
        </p:nvSpPr>
        <p:spPr bwMode="auto">
          <a:xfrm>
            <a:off x="2160588" y="1165225"/>
            <a:ext cx="2987675" cy="252413"/>
          </a:xfrm>
          <a:prstGeom prst="rect">
            <a:avLst/>
          </a:prstGeom>
          <a:noFill/>
          <a:ln w="9525">
            <a:noFill/>
            <a:miter lim="800000"/>
            <a:headEnd/>
            <a:tailEnd/>
          </a:ln>
        </p:spPr>
        <p:txBody>
          <a:bodyPr lIns="82296" tIns="41148" rIns="82296" bIns="41148">
            <a:spAutoFit/>
          </a:bodyPr>
          <a:lstStyle/>
          <a:p>
            <a:r>
              <a:rPr lang="cs-CZ" sz="1100">
                <a:solidFill>
                  <a:srgbClr val="000000"/>
                </a:solidFill>
                <a:latin typeface="Arial - 16"/>
                <a:cs typeface="Arial" pitchFamily="34" charset="0"/>
              </a:rPr>
              <a:t>Mgr. Romana Třicátníková</a:t>
            </a:r>
          </a:p>
        </p:txBody>
      </p:sp>
      <p:sp>
        <p:nvSpPr>
          <p:cNvPr id="10260" name="TextovéPole 19"/>
          <p:cNvSpPr txBox="1">
            <a:spLocks noChangeArrowheads="1"/>
          </p:cNvSpPr>
          <p:nvPr/>
        </p:nvSpPr>
        <p:spPr bwMode="auto">
          <a:xfrm>
            <a:off x="1120775" y="1908175"/>
            <a:ext cx="4662488" cy="252413"/>
          </a:xfrm>
          <a:prstGeom prst="rect">
            <a:avLst/>
          </a:prstGeom>
          <a:noFill/>
          <a:ln w="9525">
            <a:noFill/>
            <a:miter lim="800000"/>
            <a:headEnd/>
            <a:tailEnd/>
          </a:ln>
        </p:spPr>
        <p:txBody>
          <a:bodyPr lIns="82296" tIns="41148" rIns="82296" bIns="41148">
            <a:spAutoFit/>
          </a:bodyPr>
          <a:lstStyle/>
          <a:p>
            <a:r>
              <a:rPr lang="cs-CZ" sz="1100">
                <a:solidFill>
                  <a:srgbClr val="000000"/>
                </a:solidFill>
                <a:latin typeface="Arial - 16"/>
                <a:cs typeface="Arial" pitchFamily="34" charset="0"/>
              </a:rPr>
              <a:t>Inovace a zkvalitnění výuky prostřednictvím ICT (III/2)</a:t>
            </a:r>
          </a:p>
        </p:txBody>
      </p:sp>
      <p:sp>
        <p:nvSpPr>
          <p:cNvPr id="10261" name="TextovéPole 20"/>
          <p:cNvSpPr txBox="1">
            <a:spLocks noChangeArrowheads="1"/>
          </p:cNvSpPr>
          <p:nvPr/>
        </p:nvSpPr>
        <p:spPr bwMode="auto">
          <a:xfrm>
            <a:off x="7246938" y="1908175"/>
            <a:ext cx="1897062" cy="252377"/>
          </a:xfrm>
          <a:prstGeom prst="rect">
            <a:avLst/>
          </a:prstGeom>
          <a:noFill/>
          <a:ln w="9525">
            <a:noFill/>
            <a:miter lim="800000"/>
            <a:headEnd/>
            <a:tailEnd/>
          </a:ln>
        </p:spPr>
        <p:txBody>
          <a:bodyPr wrap="square" lIns="82296" tIns="41148" rIns="82296" bIns="41148">
            <a:spAutoFit/>
          </a:bodyPr>
          <a:lstStyle/>
          <a:p>
            <a:r>
              <a:rPr lang="cs-CZ" sz="1100" dirty="0">
                <a:solidFill>
                  <a:srgbClr val="000000"/>
                </a:solidFill>
                <a:latin typeface="Arial - 16"/>
                <a:cs typeface="Arial" pitchFamily="34" charset="0"/>
              </a:rPr>
              <a:t>       ročník : </a:t>
            </a:r>
            <a:r>
              <a:rPr lang="cs-CZ" sz="1100" dirty="0" smtClean="0">
                <a:solidFill>
                  <a:srgbClr val="000000"/>
                </a:solidFill>
                <a:latin typeface="Arial - 16"/>
                <a:cs typeface="Arial" pitchFamily="34" charset="0"/>
              </a:rPr>
              <a:t>první</a:t>
            </a:r>
            <a:r>
              <a:rPr lang="cs-CZ" sz="1100" dirty="0">
                <a:solidFill>
                  <a:srgbClr val="000000"/>
                </a:solidFill>
                <a:latin typeface="Arial - 16"/>
                <a:cs typeface="Arial" pitchFamily="34" charset="0"/>
              </a:rPr>
              <a:t> </a:t>
            </a:r>
            <a:r>
              <a:rPr lang="cs-CZ" sz="1100" dirty="0" smtClean="0">
                <a:solidFill>
                  <a:srgbClr val="000000"/>
                </a:solidFill>
                <a:latin typeface="Arial - 16"/>
                <a:cs typeface="Arial" pitchFamily="34" charset="0"/>
              </a:rPr>
              <a:t>- čtvrtý</a:t>
            </a:r>
            <a:endParaRPr lang="cs-CZ" sz="1100" dirty="0">
              <a:solidFill>
                <a:srgbClr val="000000"/>
              </a:solidFill>
              <a:latin typeface="Arial - 16"/>
              <a:cs typeface="Arial" pitchFamily="34" charset="0"/>
            </a:endParaRPr>
          </a:p>
        </p:txBody>
      </p:sp>
      <p:sp>
        <p:nvSpPr>
          <p:cNvPr id="10262" name="TextovéPole 21"/>
          <p:cNvSpPr txBox="1">
            <a:spLocks noChangeArrowheads="1"/>
          </p:cNvSpPr>
          <p:nvPr/>
        </p:nvSpPr>
        <p:spPr bwMode="auto">
          <a:xfrm>
            <a:off x="1120775" y="2171700"/>
            <a:ext cx="2414588" cy="252413"/>
          </a:xfrm>
          <a:prstGeom prst="rect">
            <a:avLst/>
          </a:prstGeom>
          <a:noFill/>
          <a:ln w="9525">
            <a:noFill/>
            <a:miter lim="800000"/>
            <a:headEnd/>
            <a:tailEnd/>
          </a:ln>
        </p:spPr>
        <p:txBody>
          <a:bodyPr lIns="82296" tIns="41148" rIns="82296" bIns="41148">
            <a:spAutoFit/>
          </a:bodyPr>
          <a:lstStyle/>
          <a:p>
            <a:r>
              <a:rPr lang="cs-CZ" sz="1100" dirty="0">
                <a:solidFill>
                  <a:srgbClr val="000000"/>
                </a:solidFill>
                <a:latin typeface="Arial - 16"/>
                <a:cs typeface="Arial" pitchFamily="34" charset="0"/>
              </a:rPr>
              <a:t>32 _Č_2</a:t>
            </a:r>
          </a:p>
        </p:txBody>
      </p:sp>
      <p:sp>
        <p:nvSpPr>
          <p:cNvPr id="10263" name="TextovéPole 22"/>
          <p:cNvSpPr txBox="1">
            <a:spLocks noChangeArrowheads="1"/>
          </p:cNvSpPr>
          <p:nvPr/>
        </p:nvSpPr>
        <p:spPr bwMode="auto">
          <a:xfrm>
            <a:off x="7246938" y="2149475"/>
            <a:ext cx="1189037" cy="420688"/>
          </a:xfrm>
          <a:prstGeom prst="rect">
            <a:avLst/>
          </a:prstGeom>
          <a:noFill/>
          <a:ln w="9525">
            <a:noFill/>
            <a:miter lim="800000"/>
            <a:headEnd/>
            <a:tailEnd/>
          </a:ln>
        </p:spPr>
        <p:txBody>
          <a:bodyPr lIns="82296" tIns="41148" rIns="82296" bIns="41148">
            <a:spAutoFit/>
          </a:bodyPr>
          <a:lstStyle/>
          <a:p>
            <a:endParaRPr lang="cs-CZ" sz="1100">
              <a:solidFill>
                <a:srgbClr val="000000"/>
              </a:solidFill>
              <a:latin typeface="Arial - 16"/>
              <a:cs typeface="Arial" pitchFamily="34" charset="0"/>
            </a:endParaRPr>
          </a:p>
          <a:p>
            <a:endParaRPr lang="cs-CZ" sz="1100">
              <a:solidFill>
                <a:srgbClr val="000000"/>
              </a:solidFill>
              <a:latin typeface="Arial - 16"/>
              <a:cs typeface="Arial" pitchFamily="34" charset="0"/>
            </a:endParaRPr>
          </a:p>
        </p:txBody>
      </p:sp>
    </p:spTree>
    <p:extLst>
      <p:ext uri="{BB962C8B-B14F-4D97-AF65-F5344CB8AC3E}">
        <p14:creationId xmlns:p14="http://schemas.microsoft.com/office/powerpoint/2010/main" val="76508211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Přečtěte si :</a:t>
            </a:r>
            <a:endParaRPr lang="cs-CZ" dirty="0"/>
          </a:p>
        </p:txBody>
      </p:sp>
      <p:sp>
        <p:nvSpPr>
          <p:cNvPr id="5" name="Zástupný symbol pro obsah 4"/>
          <p:cNvSpPr>
            <a:spLocks noGrp="1"/>
          </p:cNvSpPr>
          <p:nvPr>
            <p:ph idx="1"/>
          </p:nvPr>
        </p:nvSpPr>
        <p:spPr/>
        <p:txBody>
          <a:bodyPr>
            <a:normAutofit/>
          </a:bodyPr>
          <a:lstStyle/>
          <a:p>
            <a:pPr marL="0" indent="0">
              <a:buNone/>
            </a:pPr>
            <a:r>
              <a:rPr lang="cs-CZ" sz="1800" dirty="0" smtClean="0"/>
              <a:t> JANČÍKOVÁ ,H.: </a:t>
            </a:r>
            <a:br>
              <a:rPr lang="cs-CZ" sz="1800" dirty="0" smtClean="0"/>
            </a:br>
            <a:r>
              <a:rPr lang="cs-CZ" sz="1800" dirty="0" smtClean="0"/>
              <a:t>ŽIDÉ V TÁBOŘE – ZAPOMENUTÁ HISTORIE KOMUNITY,</a:t>
            </a:r>
          </a:p>
          <a:p>
            <a:pPr marL="0" indent="0">
              <a:buNone/>
            </a:pPr>
            <a:r>
              <a:rPr lang="cs-CZ" sz="1800" dirty="0" smtClean="0"/>
              <a:t>       ISBN 978-80-86659-32-9. Dotisk 1. vydání, 2011  </a:t>
            </a:r>
            <a:endParaRPr lang="cs-CZ" sz="1800" dirty="0"/>
          </a:p>
        </p:txBody>
      </p:sp>
    </p:spTree>
    <p:extLst>
      <p:ext uri="{BB962C8B-B14F-4D97-AF65-F5344CB8AC3E}">
        <p14:creationId xmlns:p14="http://schemas.microsoft.com/office/powerpoint/2010/main" val="3279253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Nadpis 4"/>
          <p:cNvSpPr>
            <a:spLocks noGrp="1"/>
          </p:cNvSpPr>
          <p:nvPr>
            <p:ph type="title"/>
          </p:nvPr>
        </p:nvSpPr>
        <p:spPr/>
        <p:txBody>
          <a:bodyPr/>
          <a:lstStyle/>
          <a:p>
            <a:r>
              <a:rPr lang="cs-CZ" dirty="0" smtClean="0"/>
              <a:t>Odkazy</a:t>
            </a:r>
            <a:endParaRPr lang="cs-CZ" dirty="0"/>
          </a:p>
        </p:txBody>
      </p:sp>
      <p:sp>
        <p:nvSpPr>
          <p:cNvPr id="6" name="Zástupný symbol pro obsah 5"/>
          <p:cNvSpPr>
            <a:spLocks noGrp="1"/>
          </p:cNvSpPr>
          <p:nvPr>
            <p:ph idx="1"/>
          </p:nvPr>
        </p:nvSpPr>
        <p:spPr/>
        <p:txBody>
          <a:bodyPr/>
          <a:lstStyle/>
          <a:p>
            <a:r>
              <a:rPr lang="cs-CZ" sz="1600" dirty="0" smtClean="0"/>
              <a:t>http://cs.wikipedia.org/wiki/Star%C3%BD_%C5%BEidovsk%C3%BD_h%C5%99bitov_v_T%C3%A1bo%C5%99e</a:t>
            </a:r>
          </a:p>
          <a:p>
            <a:r>
              <a:rPr lang="cs-CZ" sz="1600" dirty="0" smtClean="0"/>
              <a:t>http://www.zanikleobce.cz/index.php?obec=4215</a:t>
            </a:r>
          </a:p>
          <a:p>
            <a:r>
              <a:rPr lang="cs-CZ" sz="1600" dirty="0"/>
              <a:t>http://www.petami.estranky.cz/fotoalbum/zidovske-pamatky/tabor/</a:t>
            </a:r>
          </a:p>
          <a:p>
            <a:endParaRPr lang="cs-CZ" sz="1600" dirty="0"/>
          </a:p>
          <a:p>
            <a:endParaRPr lang="cs-CZ" sz="1600" dirty="0" smtClean="0"/>
          </a:p>
          <a:p>
            <a:endParaRPr lang="cs-CZ" sz="1600" dirty="0" smtClean="0"/>
          </a:p>
          <a:p>
            <a:endParaRPr lang="cs-CZ" dirty="0"/>
          </a:p>
        </p:txBody>
      </p:sp>
    </p:spTree>
    <p:extLst>
      <p:ext uri="{BB962C8B-B14F-4D97-AF65-F5344CB8AC3E}">
        <p14:creationId xmlns:p14="http://schemas.microsoft.com/office/powerpoint/2010/main" val="20334141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Volný tvar 1"/>
          <p:cNvSpPr/>
          <p:nvPr/>
        </p:nvSpPr>
        <p:spPr>
          <a:xfrm>
            <a:off x="3016250" y="3587750"/>
            <a:ext cx="3908425" cy="1406525"/>
          </a:xfrm>
          <a:custGeom>
            <a:avLst/>
            <a:gdLst/>
            <a:ahLst/>
            <a:cxnLst/>
            <a:rect l="0" t="0" r="0" b="0"/>
            <a:pathLst>
              <a:path w="4342131" h="1562101">
                <a:moveTo>
                  <a:pt x="0" y="1562100"/>
                </a:moveTo>
                <a:lnTo>
                  <a:pt x="0" y="0"/>
                </a:lnTo>
                <a:lnTo>
                  <a:pt x="4342130" y="0"/>
                </a:lnTo>
                <a:lnTo>
                  <a:pt x="4342130" y="1562100"/>
                </a:lnTo>
                <a:close/>
              </a:path>
            </a:pathLst>
          </a:custGeom>
          <a:solidFill>
            <a:schemeClr val="bg1"/>
          </a:solidFill>
          <a:ln w="12700" cap="flat" cmpd="sng" algn="ctr">
            <a:solidFill>
              <a:srgbClr val="00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lIns="82296" tIns="41148" rIns="82296" bIns="41148" anchor="ctr"/>
          <a:lstStyle/>
          <a:p>
            <a:pPr algn="ctr">
              <a:defRPr/>
            </a:pPr>
            <a:endParaRPr lang="cs-CZ">
              <a:solidFill>
                <a:prstClr val="white"/>
              </a:solidFill>
            </a:endParaRPr>
          </a:p>
        </p:txBody>
      </p:sp>
      <p:sp>
        <p:nvSpPr>
          <p:cNvPr id="44035" name="TextovéPole 2"/>
          <p:cNvSpPr txBox="1">
            <a:spLocks noChangeArrowheads="1"/>
          </p:cNvSpPr>
          <p:nvPr/>
        </p:nvSpPr>
        <p:spPr bwMode="auto">
          <a:xfrm>
            <a:off x="3132138" y="3714750"/>
            <a:ext cx="3565525" cy="930275"/>
          </a:xfrm>
          <a:prstGeom prst="rect">
            <a:avLst/>
          </a:prstGeom>
          <a:noFill/>
          <a:ln w="9525">
            <a:noFill/>
            <a:miter lim="800000"/>
            <a:headEnd/>
            <a:tailEnd/>
          </a:ln>
        </p:spPr>
        <p:txBody>
          <a:bodyPr lIns="82296" tIns="41148" rIns="82296" bIns="41148">
            <a:spAutoFit/>
          </a:bodyPr>
          <a:lstStyle/>
          <a:p>
            <a:r>
              <a:rPr lang="cs-CZ" sz="1100" dirty="0">
                <a:solidFill>
                  <a:srgbClr val="000000"/>
                </a:solidFill>
                <a:latin typeface="Arial - 16"/>
                <a:cs typeface="Arial" pitchFamily="34" charset="0"/>
              </a:rPr>
              <a:t>Autor:</a:t>
            </a:r>
          </a:p>
          <a:p>
            <a:pPr algn="ctr"/>
            <a:r>
              <a:rPr lang="cs-CZ" sz="1100" dirty="0">
                <a:solidFill>
                  <a:srgbClr val="000000"/>
                </a:solidFill>
                <a:latin typeface="Arial - 16"/>
                <a:cs typeface="Arial" pitchFamily="34" charset="0"/>
              </a:rPr>
              <a:t>Mgr. Romana </a:t>
            </a:r>
            <a:r>
              <a:rPr lang="cs-CZ" sz="1100" dirty="0" err="1">
                <a:solidFill>
                  <a:srgbClr val="000000"/>
                </a:solidFill>
                <a:latin typeface="Arial - 16"/>
                <a:cs typeface="Arial" pitchFamily="34" charset="0"/>
              </a:rPr>
              <a:t>Třicátníková</a:t>
            </a:r>
            <a:endParaRPr lang="cs-CZ" sz="1100" dirty="0">
              <a:solidFill>
                <a:srgbClr val="000000"/>
              </a:solidFill>
              <a:latin typeface="Arial - 16"/>
              <a:cs typeface="Arial" pitchFamily="34" charset="0"/>
            </a:endParaRPr>
          </a:p>
          <a:p>
            <a:pPr algn="ctr"/>
            <a:r>
              <a:rPr lang="cs-CZ" sz="1100" dirty="0">
                <a:solidFill>
                  <a:srgbClr val="000000"/>
                </a:solidFill>
                <a:latin typeface="Arial - 16"/>
                <a:cs typeface="Arial" pitchFamily="34" charset="0"/>
              </a:rPr>
              <a:t>Gymnázium Pierra de </a:t>
            </a:r>
            <a:r>
              <a:rPr lang="cs-CZ" sz="1100" dirty="0" err="1">
                <a:solidFill>
                  <a:srgbClr val="000000"/>
                </a:solidFill>
                <a:latin typeface="Arial - 16"/>
                <a:cs typeface="Arial" pitchFamily="34" charset="0"/>
              </a:rPr>
              <a:t>Coubertina</a:t>
            </a:r>
            <a:r>
              <a:rPr lang="cs-CZ" sz="1100" dirty="0">
                <a:solidFill>
                  <a:srgbClr val="000000"/>
                </a:solidFill>
                <a:latin typeface="Arial - 16"/>
                <a:cs typeface="Arial" pitchFamily="34" charset="0"/>
              </a:rPr>
              <a:t>, Tábor</a:t>
            </a:r>
          </a:p>
          <a:p>
            <a:pPr algn="ctr"/>
            <a:r>
              <a:rPr lang="cs-CZ" sz="1100" dirty="0">
                <a:solidFill>
                  <a:srgbClr val="000000"/>
                </a:solidFill>
                <a:latin typeface="Arial - 16"/>
                <a:cs typeface="Arial" pitchFamily="34" charset="0"/>
              </a:rPr>
              <a:t>tricatni@gymta.cz</a:t>
            </a:r>
          </a:p>
          <a:p>
            <a:pPr algn="ctr"/>
            <a:r>
              <a:rPr lang="cs-CZ" sz="1100" dirty="0" smtClean="0">
                <a:solidFill>
                  <a:srgbClr val="000000"/>
                </a:solidFill>
                <a:latin typeface="Arial - 16"/>
                <a:cs typeface="Arial" pitchFamily="34" charset="0"/>
              </a:rPr>
              <a:t>1.10.  </a:t>
            </a:r>
            <a:r>
              <a:rPr lang="cs-CZ" sz="1100" dirty="0">
                <a:solidFill>
                  <a:srgbClr val="000000"/>
                </a:solidFill>
                <a:latin typeface="Arial - 16"/>
                <a:cs typeface="Arial" pitchFamily="34" charset="0"/>
              </a:rPr>
              <a:t>2013</a:t>
            </a:r>
          </a:p>
        </p:txBody>
      </p:sp>
      <p:sp>
        <p:nvSpPr>
          <p:cNvPr id="44036" name="TextovéPole 3"/>
          <p:cNvSpPr txBox="1">
            <a:spLocks noChangeArrowheads="1"/>
          </p:cNvSpPr>
          <p:nvPr/>
        </p:nvSpPr>
        <p:spPr bwMode="auto">
          <a:xfrm>
            <a:off x="2217738" y="2997200"/>
            <a:ext cx="4708525" cy="252377"/>
          </a:xfrm>
          <a:prstGeom prst="rect">
            <a:avLst/>
          </a:prstGeom>
          <a:noFill/>
          <a:ln w="9525">
            <a:noFill/>
            <a:miter lim="800000"/>
            <a:headEnd/>
            <a:tailEnd/>
          </a:ln>
        </p:spPr>
        <p:txBody>
          <a:bodyPr lIns="82296" tIns="41148" rIns="82296" bIns="41148">
            <a:spAutoFit/>
          </a:bodyPr>
          <a:lstStyle/>
          <a:p>
            <a:pPr algn="ctr"/>
            <a:endParaRPr lang="cs-CZ" sz="1100" dirty="0">
              <a:solidFill>
                <a:srgbClr val="000000"/>
              </a:solidFill>
              <a:latin typeface="Arial - 16"/>
              <a:cs typeface="Arial" pitchFamily="34" charset="0"/>
            </a:endParaRPr>
          </a:p>
        </p:txBody>
      </p:sp>
      <p:sp>
        <p:nvSpPr>
          <p:cNvPr id="44037" name="TextovéPole 4"/>
          <p:cNvSpPr txBox="1">
            <a:spLocks noChangeArrowheads="1"/>
          </p:cNvSpPr>
          <p:nvPr/>
        </p:nvSpPr>
        <p:spPr bwMode="auto">
          <a:xfrm>
            <a:off x="206375" y="182563"/>
            <a:ext cx="4433888" cy="298450"/>
          </a:xfrm>
          <a:prstGeom prst="rect">
            <a:avLst/>
          </a:prstGeom>
          <a:noFill/>
          <a:ln w="9525">
            <a:noFill/>
            <a:miter lim="800000"/>
            <a:headEnd/>
            <a:tailEnd/>
          </a:ln>
        </p:spPr>
        <p:txBody>
          <a:bodyPr lIns="82296" tIns="41148" rIns="82296" bIns="41148">
            <a:spAutoFit/>
          </a:bodyPr>
          <a:lstStyle/>
          <a:p>
            <a:r>
              <a:rPr lang="pl-PL" sz="1400" b="1">
                <a:solidFill>
                  <a:srgbClr val="000000"/>
                </a:solidFill>
                <a:latin typeface="Arial - 20"/>
                <a:cs typeface="Arial" pitchFamily="34" charset="0"/>
              </a:rPr>
              <a:t>Seznam použité literatury a pramenů:</a:t>
            </a:r>
            <a:endParaRPr lang="cs-CZ" sz="1400" b="1">
              <a:solidFill>
                <a:srgbClr val="000000"/>
              </a:solidFill>
              <a:latin typeface="Arial - 20"/>
              <a:cs typeface="Arial" pitchFamily="34" charset="0"/>
            </a:endParaRPr>
          </a:p>
        </p:txBody>
      </p:sp>
      <p:sp>
        <p:nvSpPr>
          <p:cNvPr id="3078" name="TextovéPole 5"/>
          <p:cNvSpPr txBox="1">
            <a:spLocks noChangeArrowheads="1"/>
          </p:cNvSpPr>
          <p:nvPr/>
        </p:nvSpPr>
        <p:spPr bwMode="auto">
          <a:xfrm>
            <a:off x="76200" y="355600"/>
            <a:ext cx="8694738" cy="126803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defRPr>
                <a:solidFill>
                  <a:schemeClr val="tx1"/>
                </a:solidFill>
                <a:latin typeface="Arial" pitchFamily="34" charset="0"/>
                <a:cs typeface="Arial" pitchFamily="34" charset="0"/>
              </a:defRPr>
            </a:lvl1pPr>
            <a:lvl2pPr marL="742950" indent="-285750" eaLnBrk="0" hangingPunct="0">
              <a:defRPr>
                <a:solidFill>
                  <a:schemeClr val="tx1"/>
                </a:solidFill>
                <a:latin typeface="Arial" pitchFamily="34" charset="0"/>
                <a:cs typeface="Arial" pitchFamily="34" charset="0"/>
              </a:defRPr>
            </a:lvl2pPr>
            <a:lvl3pPr marL="1143000" indent="-228600" eaLnBrk="0" hangingPunct="0">
              <a:defRPr>
                <a:solidFill>
                  <a:schemeClr val="tx1"/>
                </a:solidFill>
                <a:latin typeface="Arial" pitchFamily="34" charset="0"/>
                <a:cs typeface="Arial" pitchFamily="34" charset="0"/>
              </a:defRPr>
            </a:lvl3pPr>
            <a:lvl4pPr marL="1600200" indent="-228600" eaLnBrk="0" hangingPunct="0">
              <a:defRPr>
                <a:solidFill>
                  <a:schemeClr val="tx1"/>
                </a:solidFill>
                <a:latin typeface="Arial" pitchFamily="34" charset="0"/>
                <a:cs typeface="Arial" pitchFamily="34" charset="0"/>
              </a:defRPr>
            </a:lvl4pPr>
            <a:lvl5pPr marL="2057400" indent="-228600" eaLnBrk="0" hangingPunct="0">
              <a:defRPr>
                <a:solidFill>
                  <a:schemeClr val="tx1"/>
                </a:solidFill>
                <a:latin typeface="Arial" pitchFamily="34" charset="0"/>
                <a:cs typeface="Arial" pitchFamily="34" charset="0"/>
              </a:defRPr>
            </a:lvl5pPr>
            <a:lvl6pPr marL="2514600" indent="-228600" eaLnBrk="0" fontAlgn="base" hangingPunct="0">
              <a:spcBef>
                <a:spcPct val="0"/>
              </a:spcBef>
              <a:spcAft>
                <a:spcPct val="0"/>
              </a:spcAft>
              <a:defRPr>
                <a:solidFill>
                  <a:schemeClr val="tx1"/>
                </a:solidFill>
                <a:latin typeface="Arial" pitchFamily="34" charset="0"/>
                <a:cs typeface="Arial" pitchFamily="34" charset="0"/>
              </a:defRPr>
            </a:lvl6pPr>
            <a:lvl7pPr marL="2971800" indent="-228600" eaLnBrk="0" fontAlgn="base" hangingPunct="0">
              <a:spcBef>
                <a:spcPct val="0"/>
              </a:spcBef>
              <a:spcAft>
                <a:spcPct val="0"/>
              </a:spcAft>
              <a:defRPr>
                <a:solidFill>
                  <a:schemeClr val="tx1"/>
                </a:solidFill>
                <a:latin typeface="Arial" pitchFamily="34" charset="0"/>
                <a:cs typeface="Arial" pitchFamily="34" charset="0"/>
              </a:defRPr>
            </a:lvl7pPr>
            <a:lvl8pPr marL="3429000" indent="-228600" eaLnBrk="0" fontAlgn="base" hangingPunct="0">
              <a:spcBef>
                <a:spcPct val="0"/>
              </a:spcBef>
              <a:spcAft>
                <a:spcPct val="0"/>
              </a:spcAft>
              <a:defRPr>
                <a:solidFill>
                  <a:schemeClr val="tx1"/>
                </a:solidFill>
                <a:latin typeface="Arial" pitchFamily="34" charset="0"/>
                <a:cs typeface="Arial" pitchFamily="34" charset="0"/>
              </a:defRPr>
            </a:lvl8pPr>
            <a:lvl9pPr marL="3886200" indent="-228600" eaLnBrk="0" fontAlgn="base" hangingPunct="0">
              <a:spcBef>
                <a:spcPct val="0"/>
              </a:spcBef>
              <a:spcAft>
                <a:spcPct val="0"/>
              </a:spcAft>
              <a:defRPr>
                <a:solidFill>
                  <a:schemeClr val="tx1"/>
                </a:solidFill>
                <a:latin typeface="Arial" pitchFamily="34" charset="0"/>
                <a:cs typeface="Arial" pitchFamily="34" charset="0"/>
              </a:defRPr>
            </a:lvl9pPr>
          </a:lstStyle>
          <a:p>
            <a:endParaRPr lang="cs-CZ" sz="1100" dirty="0" smtClean="0"/>
          </a:p>
          <a:p>
            <a:endParaRPr lang="cs-CZ" sz="1100" dirty="0"/>
          </a:p>
          <a:p>
            <a:r>
              <a:rPr lang="cs-CZ" sz="1100" dirty="0" smtClean="0"/>
              <a:t>http</a:t>
            </a:r>
            <a:r>
              <a:rPr lang="cs-CZ" sz="1100" dirty="0"/>
              <a:t>://cs.wikipedia.org/wiki/Star%C3%BD_%C5%BEidovsk%C3%BD_h%C5%99bitov_v_T%C3%A1bo%C5%99e</a:t>
            </a:r>
          </a:p>
          <a:p>
            <a:r>
              <a:rPr lang="cs-CZ" sz="1100" dirty="0"/>
              <a:t>http://</a:t>
            </a:r>
            <a:r>
              <a:rPr lang="cs-CZ" sz="1100" dirty="0" smtClean="0"/>
              <a:t>www.zanikleobce.cz/index.php?obec=4215</a:t>
            </a:r>
          </a:p>
          <a:p>
            <a:r>
              <a:rPr lang="cs-CZ" sz="1100" dirty="0"/>
              <a:t>http://www.petami.estranky.cz/fotoalbum/zidovske-pamatky/tabor/</a:t>
            </a:r>
          </a:p>
          <a:p>
            <a:endParaRPr lang="cs-CZ" sz="1100" dirty="0"/>
          </a:p>
          <a:p>
            <a:endParaRPr lang="cs-CZ" sz="1100" dirty="0"/>
          </a:p>
        </p:txBody>
      </p:sp>
    </p:spTree>
    <p:extLst>
      <p:ext uri="{BB962C8B-B14F-4D97-AF65-F5344CB8AC3E}">
        <p14:creationId xmlns:p14="http://schemas.microsoft.com/office/powerpoint/2010/main" val="126984212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Židovské hřbitovy v Táboře</a:t>
            </a:r>
            <a:endParaRPr lang="cs-CZ" dirty="0"/>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3853778290"/>
      </p:ext>
    </p:extLst>
  </p:cSld>
  <p:clrMapOvr>
    <a:masterClrMapping/>
  </p:clrMapOvr>
  <mc:AlternateContent xmlns:mc="http://schemas.openxmlformats.org/markup-compatibility/2006" xmlns:p14="http://schemas.microsoft.com/office/powerpoint/2010/main">
    <mc:Choice Requires="p14">
      <p:transition p14:dur="100">
        <p:cut/>
      </p:transition>
    </mc:Choice>
    <mc:Fallback xmlns="">
      <p:transition>
        <p:cut/>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Nadpis 4"/>
          <p:cNvSpPr>
            <a:spLocks noGrp="1"/>
          </p:cNvSpPr>
          <p:nvPr>
            <p:ph type="title"/>
          </p:nvPr>
        </p:nvSpPr>
        <p:spPr/>
        <p:txBody>
          <a:bodyPr/>
          <a:lstStyle/>
          <a:p>
            <a:r>
              <a:rPr lang="cs-CZ" dirty="0" smtClean="0"/>
              <a:t>Židé v Táboře</a:t>
            </a:r>
            <a:endParaRPr lang="cs-CZ" dirty="0"/>
          </a:p>
        </p:txBody>
      </p:sp>
      <p:sp>
        <p:nvSpPr>
          <p:cNvPr id="6" name="Zástupný symbol pro obsah 5"/>
          <p:cNvSpPr>
            <a:spLocks noGrp="1"/>
          </p:cNvSpPr>
          <p:nvPr>
            <p:ph idx="1"/>
          </p:nvPr>
        </p:nvSpPr>
        <p:spPr/>
        <p:txBody>
          <a:bodyPr>
            <a:normAutofit fontScale="92500" lnSpcReduction="10000"/>
          </a:bodyPr>
          <a:lstStyle/>
          <a:p>
            <a:r>
              <a:rPr lang="cs-CZ" dirty="0" smtClean="0"/>
              <a:t>V Táboře Židé sídlili od druhé poloviny 16.století </a:t>
            </a:r>
          </a:p>
          <a:p>
            <a:r>
              <a:rPr lang="cs-CZ" dirty="0"/>
              <a:t>N</a:t>
            </a:r>
            <a:r>
              <a:rPr lang="cs-CZ" dirty="0" smtClean="0"/>
              <a:t>ejvíce židovských obyvatel zde žilo v r. 1880, a to 495 osob </a:t>
            </a:r>
          </a:p>
          <a:p>
            <a:r>
              <a:rPr lang="cs-CZ" dirty="0"/>
              <a:t>V</a:t>
            </a:r>
            <a:r>
              <a:rPr lang="cs-CZ" dirty="0" smtClean="0"/>
              <a:t> r. 1930 se k židovskému vyznání hlásilo 311 lidí </a:t>
            </a:r>
          </a:p>
          <a:p>
            <a:r>
              <a:rPr lang="cs-CZ" dirty="0" smtClean="0"/>
              <a:t>Ve městě nikdy nevzniklo kompaktní ghetto, židovské domy byly rozptýleny mezi křesťanskými </a:t>
            </a:r>
          </a:p>
          <a:p>
            <a:r>
              <a:rPr lang="cs-CZ" dirty="0" smtClean="0"/>
              <a:t>Za německé nacistické okupace zahynulo ve vyhlazovacích zařízeních 115 židovských občanů z Tábora, byly vyvražděny celé rodiny</a:t>
            </a:r>
            <a:endParaRPr lang="cs-CZ" dirty="0"/>
          </a:p>
        </p:txBody>
      </p:sp>
    </p:spTree>
    <p:extLst>
      <p:ext uri="{BB962C8B-B14F-4D97-AF65-F5344CB8AC3E}">
        <p14:creationId xmlns:p14="http://schemas.microsoft.com/office/powerpoint/2010/main" val="196556340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normAutofit fontScale="90000"/>
          </a:bodyPr>
          <a:lstStyle/>
          <a:p>
            <a:r>
              <a:rPr lang="cs-CZ" dirty="0" smtClean="0">
                <a:effectLst/>
              </a:rPr>
              <a:t>Bývalý </a:t>
            </a:r>
            <a:r>
              <a:rPr lang="cs-CZ" b="1" dirty="0" smtClean="0">
                <a:effectLst/>
              </a:rPr>
              <a:t>Starý židovský hřbitov v Táboře</a:t>
            </a:r>
            <a:endParaRPr lang="cs-CZ" dirty="0"/>
          </a:p>
        </p:txBody>
      </p:sp>
      <p:sp>
        <p:nvSpPr>
          <p:cNvPr id="5" name="Zástupný symbol pro obsah 4"/>
          <p:cNvSpPr>
            <a:spLocks noGrp="1"/>
          </p:cNvSpPr>
          <p:nvPr>
            <p:ph sz="half" idx="1"/>
          </p:nvPr>
        </p:nvSpPr>
        <p:spPr/>
        <p:txBody>
          <a:bodyPr>
            <a:normAutofit fontScale="92500" lnSpcReduction="10000"/>
          </a:bodyPr>
          <a:lstStyle/>
          <a:p>
            <a:r>
              <a:rPr lang="cs-CZ" dirty="0"/>
              <a:t>Z</a:t>
            </a:r>
            <a:r>
              <a:rPr lang="cs-CZ" dirty="0" smtClean="0">
                <a:effectLst/>
              </a:rPr>
              <a:t>aložený roku 1634 nad řekou Lužnicí</a:t>
            </a:r>
          </a:p>
          <a:p>
            <a:r>
              <a:rPr lang="cs-CZ" dirty="0"/>
              <a:t>D</a:t>
            </a:r>
            <a:r>
              <a:rPr lang="cs-CZ" dirty="0" smtClean="0">
                <a:effectLst/>
              </a:rPr>
              <a:t>nes součástí parku Pod </a:t>
            </a:r>
            <a:r>
              <a:rPr lang="cs-CZ" dirty="0" err="1" smtClean="0">
                <a:effectLst/>
              </a:rPr>
              <a:t>Kotnovem</a:t>
            </a:r>
            <a:r>
              <a:rPr lang="cs-CZ" dirty="0" smtClean="0">
                <a:effectLst/>
              </a:rPr>
              <a:t> </a:t>
            </a:r>
          </a:p>
          <a:p>
            <a:r>
              <a:rPr lang="cs-CZ" dirty="0"/>
              <a:t>K</a:t>
            </a:r>
            <a:r>
              <a:rPr lang="cs-CZ" dirty="0" smtClean="0">
                <a:effectLst/>
              </a:rPr>
              <a:t>ulturní památka České republiky</a:t>
            </a:r>
          </a:p>
          <a:p>
            <a:r>
              <a:rPr lang="cs-CZ" dirty="0"/>
              <a:t>B</a:t>
            </a:r>
            <a:r>
              <a:rPr lang="cs-CZ" dirty="0" smtClean="0">
                <a:effectLst/>
              </a:rPr>
              <a:t>ěhem 2. sv. války byly zcela odstraněny náhrobní kameny</a:t>
            </a:r>
          </a:p>
          <a:p>
            <a:r>
              <a:rPr lang="cs-CZ" dirty="0"/>
              <a:t>R</a:t>
            </a:r>
            <a:r>
              <a:rPr lang="cs-CZ" dirty="0" smtClean="0">
                <a:effectLst/>
              </a:rPr>
              <a:t>oku 1955 zde byl postaven památník obětem holokaustu </a:t>
            </a:r>
            <a:endParaRPr lang="cs-CZ" dirty="0"/>
          </a:p>
        </p:txBody>
      </p:sp>
      <p:sp>
        <p:nvSpPr>
          <p:cNvPr id="6" name="Zástupný symbol pro obsah 5"/>
          <p:cNvSpPr>
            <a:spLocks noGrp="1"/>
          </p:cNvSpPr>
          <p:nvPr>
            <p:ph sz="half" idx="2"/>
          </p:nvPr>
        </p:nvSpPr>
        <p:spPr/>
        <p:txBody>
          <a:bodyPr>
            <a:normAutofit fontScale="92500" lnSpcReduction="10000"/>
          </a:bodyPr>
          <a:lstStyle/>
          <a:p>
            <a:r>
              <a:rPr lang="cs-CZ" dirty="0" smtClean="0">
                <a:hlinkClick r:id="rId2"/>
              </a:rPr>
              <a:t>Židovský hřbitov</a:t>
            </a:r>
            <a:endParaRPr lang="cs-CZ" dirty="0"/>
          </a:p>
          <a:p>
            <a:endParaRPr lang="cs-CZ" dirty="0"/>
          </a:p>
          <a:p>
            <a:endParaRPr lang="cs-CZ" dirty="0"/>
          </a:p>
        </p:txBody>
      </p:sp>
    </p:spTree>
    <p:extLst>
      <p:ext uri="{BB962C8B-B14F-4D97-AF65-F5344CB8AC3E}">
        <p14:creationId xmlns:p14="http://schemas.microsoft.com/office/powerpoint/2010/main" val="130113448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Nadpis 6"/>
          <p:cNvSpPr>
            <a:spLocks noGrp="1"/>
          </p:cNvSpPr>
          <p:nvPr>
            <p:ph type="title"/>
          </p:nvPr>
        </p:nvSpPr>
        <p:spPr>
          <a:xfrm>
            <a:off x="381000" y="4725144"/>
            <a:ext cx="5867400" cy="790904"/>
          </a:xfrm>
        </p:spPr>
        <p:txBody>
          <a:bodyPr>
            <a:normAutofit fontScale="90000"/>
          </a:bodyPr>
          <a:lstStyle/>
          <a:p>
            <a:r>
              <a:rPr lang="cs-CZ" dirty="0" smtClean="0"/>
              <a:t>Židovský hřbitov </a:t>
            </a:r>
            <a:r>
              <a:rPr lang="de-DE" dirty="0" err="1" smtClean="0">
                <a:hlinkClick r:id="rId2"/>
              </a:rPr>
              <a:t>před</a:t>
            </a:r>
            <a:r>
              <a:rPr lang="de-DE" dirty="0" smtClean="0"/>
              <a:t> 193</a:t>
            </a:r>
            <a:r>
              <a:rPr lang="cs-CZ" dirty="0"/>
              <a:t>4</a:t>
            </a:r>
            <a:r>
              <a:rPr lang="de-DE" dirty="0"/>
              <a:t/>
            </a:r>
            <a:br>
              <a:rPr lang="de-DE" dirty="0"/>
            </a:br>
            <a:r>
              <a:rPr lang="de-DE" dirty="0"/>
              <a:t/>
            </a:r>
            <a:br>
              <a:rPr lang="de-DE" dirty="0"/>
            </a:br>
            <a:endParaRPr lang="cs-CZ" dirty="0"/>
          </a:p>
        </p:txBody>
      </p:sp>
      <p:sp>
        <p:nvSpPr>
          <p:cNvPr id="9" name="Zástupný symbol pro text 8"/>
          <p:cNvSpPr>
            <a:spLocks noGrp="1"/>
          </p:cNvSpPr>
          <p:nvPr>
            <p:ph type="body" sz="half" idx="2"/>
          </p:nvPr>
        </p:nvSpPr>
        <p:spPr/>
        <p:txBody>
          <a:bodyPr>
            <a:normAutofit/>
          </a:bodyPr>
          <a:lstStyle/>
          <a:p>
            <a:r>
              <a:rPr lang="de-DE" dirty="0" smtClean="0"/>
              <a:t>Autor: </a:t>
            </a:r>
            <a:r>
              <a:rPr lang="de-DE" dirty="0" err="1" smtClean="0"/>
              <a:t>H.Gold</a:t>
            </a:r>
            <a:r>
              <a:rPr lang="de-DE" dirty="0" smtClean="0"/>
              <a:t>, Die Juden und Judengemeinden Böhmens in Vergangenheit und Gegenwart</a:t>
            </a:r>
            <a:endParaRPr lang="cs-CZ" dirty="0"/>
          </a:p>
        </p:txBody>
      </p:sp>
    </p:spTree>
    <p:extLst>
      <p:ext uri="{BB962C8B-B14F-4D97-AF65-F5344CB8AC3E}">
        <p14:creationId xmlns:p14="http://schemas.microsoft.com/office/powerpoint/2010/main" val="222962730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Nadpis 6"/>
          <p:cNvSpPr>
            <a:spLocks noGrp="1"/>
          </p:cNvSpPr>
          <p:nvPr>
            <p:ph type="title"/>
          </p:nvPr>
        </p:nvSpPr>
        <p:spPr/>
        <p:txBody>
          <a:bodyPr>
            <a:normAutofit fontScale="90000"/>
          </a:bodyPr>
          <a:lstStyle/>
          <a:p>
            <a:r>
              <a:rPr lang="cs-CZ" dirty="0" smtClean="0">
                <a:effectLst/>
              </a:rPr>
              <a:t>Bývalý </a:t>
            </a:r>
            <a:r>
              <a:rPr lang="cs-CZ" b="1" dirty="0" smtClean="0">
                <a:effectLst/>
              </a:rPr>
              <a:t>Nový židovský hřbitov v Táboře</a:t>
            </a:r>
            <a:endParaRPr lang="cs-CZ" dirty="0"/>
          </a:p>
        </p:txBody>
      </p:sp>
      <p:sp>
        <p:nvSpPr>
          <p:cNvPr id="8" name="Zástupný symbol pro obsah 7"/>
          <p:cNvSpPr>
            <a:spLocks noGrp="1"/>
          </p:cNvSpPr>
          <p:nvPr>
            <p:ph sz="half" idx="1"/>
          </p:nvPr>
        </p:nvSpPr>
        <p:spPr/>
        <p:txBody>
          <a:bodyPr>
            <a:normAutofit fontScale="85000" lnSpcReduction="10000"/>
          </a:bodyPr>
          <a:lstStyle/>
          <a:p>
            <a:r>
              <a:rPr lang="cs-CZ" dirty="0"/>
              <a:t>Z</a:t>
            </a:r>
            <a:r>
              <a:rPr lang="cs-CZ" dirty="0" smtClean="0">
                <a:effectLst/>
              </a:rPr>
              <a:t>aložený roku 1892 na dnešním náměstí Prokopa Velikého</a:t>
            </a:r>
          </a:p>
          <a:p>
            <a:r>
              <a:rPr lang="cs-CZ" dirty="0" smtClean="0">
                <a:effectLst/>
              </a:rPr>
              <a:t>Roku 1941 byl zdevastován a zničen, na místě se zbudoval park </a:t>
            </a:r>
            <a:endParaRPr lang="cs-CZ" dirty="0"/>
          </a:p>
          <a:p>
            <a:r>
              <a:rPr lang="cs-CZ" dirty="0"/>
              <a:t>P</a:t>
            </a:r>
            <a:r>
              <a:rPr lang="cs-CZ" dirty="0" smtClean="0">
                <a:effectLst/>
              </a:rPr>
              <a:t>o válce byla strhnuta obřadní síň s márnicí a bytem hrobníka a také ohradní zeď </a:t>
            </a:r>
          </a:p>
          <a:p>
            <a:r>
              <a:rPr lang="cs-CZ" dirty="0" smtClean="0">
                <a:effectLst/>
              </a:rPr>
              <a:t>V roce 1992 zde byl odhalen pomník připomínající existenci hřbitova</a:t>
            </a:r>
            <a:endParaRPr lang="cs-CZ" dirty="0"/>
          </a:p>
        </p:txBody>
      </p:sp>
      <p:sp>
        <p:nvSpPr>
          <p:cNvPr id="9" name="Zástupný symbol pro obsah 8"/>
          <p:cNvSpPr>
            <a:spLocks noGrp="1"/>
          </p:cNvSpPr>
          <p:nvPr>
            <p:ph sz="half" idx="2"/>
          </p:nvPr>
        </p:nvSpPr>
        <p:spPr/>
        <p:txBody>
          <a:bodyPr>
            <a:normAutofit fontScale="85000" lnSpcReduction="10000"/>
          </a:bodyPr>
          <a:lstStyle/>
          <a:p>
            <a:r>
              <a:rPr lang="cs-CZ" dirty="0" smtClean="0"/>
              <a:t>Nový židovský hřbitov</a:t>
            </a:r>
          </a:p>
          <a:p>
            <a:r>
              <a:rPr lang="cs-CZ" sz="1900" dirty="0" smtClean="0"/>
              <a:t>cs.wikipedia.org/wiki</a:t>
            </a:r>
          </a:p>
          <a:p>
            <a:endParaRPr lang="cs-CZ" dirty="0" smtClean="0"/>
          </a:p>
          <a:p>
            <a:endParaRPr lang="cs-CZ" dirty="0"/>
          </a:p>
        </p:txBody>
      </p:sp>
      <p:pic>
        <p:nvPicPr>
          <p:cNvPr id="1026"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5148064" y="3253730"/>
            <a:ext cx="2381250" cy="1790700"/>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10108820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Židovské hřbitovy</a:t>
            </a:r>
            <a:endParaRPr lang="cs-CZ" dirty="0"/>
          </a:p>
        </p:txBody>
      </p:sp>
      <p:sp>
        <p:nvSpPr>
          <p:cNvPr id="3" name="Zástupný symbol pro obsah 2"/>
          <p:cNvSpPr>
            <a:spLocks noGrp="1"/>
          </p:cNvSpPr>
          <p:nvPr>
            <p:ph idx="1"/>
          </p:nvPr>
        </p:nvSpPr>
        <p:spPr/>
        <p:txBody>
          <a:bodyPr>
            <a:normAutofit fontScale="55000" lnSpcReduction="20000"/>
          </a:bodyPr>
          <a:lstStyle/>
          <a:p>
            <a:endParaRPr lang="cs-CZ" dirty="0" smtClean="0"/>
          </a:p>
          <a:p>
            <a:pPr marL="0" indent="0" algn="just">
              <a:buNone/>
            </a:pPr>
            <a:r>
              <a:rPr lang="cs-CZ" b="1" dirty="0"/>
              <a:t>O</a:t>
            </a:r>
            <a:r>
              <a:rPr lang="cs-CZ" b="1" dirty="0" smtClean="0"/>
              <a:t>bzvláště ty vesnické, mají neopakovatelné kouzlo. Po desetiletí byly vystaveny devastaci nejrůznějších důvodů a dopadů, magická atmosféra jim přesto zůstala. Zarůstaly neprostupně křovím a stromy, využívaly se jako příležitostné skládky, sloužily jako levný zdroj kamenů do základů staveb, v lepším případě jako zdroj náhrobních kamenů pro jiné hřbitovy, byly cílem a terčem různě nápaditých aktivit k zkrácení dlouhé chvíle.</a:t>
            </a:r>
            <a:endParaRPr lang="cs-CZ" dirty="0" smtClean="0"/>
          </a:p>
          <a:p>
            <a:pPr marL="0" indent="0" algn="just">
              <a:buNone/>
            </a:pPr>
            <a:r>
              <a:rPr lang="cs-CZ" b="1" dirty="0" smtClean="0"/>
              <a:t>Nejméně od konce  2.světové války se o většinu hřbitovů nikdo nestaral, neboť nebyl, kdo by se o ně staral. A nežidovské sousedy většinou nezajímaly. Až na světlé výjimky, na nichž je dodnes patrná péče, kterou jim jednotlivci věnovali celých 40 let komunismu, navzdory tlaku místní samosprávy chránili památku na zmizelé spoluobčany, s nimiž jejich předkové žili několik staletí v jednom místě.</a:t>
            </a:r>
          </a:p>
          <a:p>
            <a:pPr algn="just"/>
            <a:endParaRPr lang="cs-CZ" dirty="0" smtClean="0"/>
          </a:p>
          <a:p>
            <a:pPr marL="0" indent="0">
              <a:buNone/>
            </a:pPr>
            <a:endParaRPr lang="cs-CZ" dirty="0" smtClean="0">
              <a:hlinkClick r:id="rId2"/>
            </a:endParaRPr>
          </a:p>
          <a:p>
            <a:r>
              <a:rPr lang="cs-CZ" dirty="0" smtClean="0">
                <a:hlinkClick r:id="rId2"/>
              </a:rPr>
              <a:t>http://www.progenies.info/images/hrbitovy/Cernovice/index.htm</a:t>
            </a:r>
            <a:endParaRPr lang="cs-CZ" dirty="0" smtClean="0"/>
          </a:p>
          <a:p>
            <a:r>
              <a:rPr lang="cs-CZ" dirty="0" smtClean="0">
                <a:hlinkClick r:id="rId3"/>
              </a:rPr>
              <a:t>http://www.progenies.info/images/hrbitovy/Zalozi/index.htm</a:t>
            </a:r>
            <a:endParaRPr lang="cs-CZ" dirty="0" smtClean="0"/>
          </a:p>
          <a:p>
            <a:r>
              <a:rPr lang="cs-CZ" dirty="0" smtClean="0">
                <a:hlinkClick r:id="rId4"/>
              </a:rPr>
              <a:t>http://www.progenies.info/images/hrbitovy/Radenin/index.htm</a:t>
            </a:r>
            <a:endParaRPr lang="cs-CZ" dirty="0" smtClean="0"/>
          </a:p>
          <a:p>
            <a:endParaRPr lang="cs-CZ" dirty="0" smtClean="0"/>
          </a:p>
          <a:p>
            <a:endParaRPr lang="cs-CZ" dirty="0"/>
          </a:p>
        </p:txBody>
      </p:sp>
    </p:spTree>
    <p:extLst>
      <p:ext uri="{BB962C8B-B14F-4D97-AF65-F5344CB8AC3E}">
        <p14:creationId xmlns:p14="http://schemas.microsoft.com/office/powerpoint/2010/main" val="384894934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Nadpis 9"/>
          <p:cNvSpPr>
            <a:spLocks noGrp="1"/>
          </p:cNvSpPr>
          <p:nvPr>
            <p:ph type="title"/>
          </p:nvPr>
        </p:nvSpPr>
        <p:spPr/>
        <p:txBody>
          <a:bodyPr/>
          <a:lstStyle/>
          <a:p>
            <a:r>
              <a:rPr lang="cs-CZ" dirty="0" smtClean="0"/>
              <a:t>Synagoga v Táboře</a:t>
            </a:r>
            <a:endParaRPr lang="cs-CZ" dirty="0"/>
          </a:p>
        </p:txBody>
      </p:sp>
      <p:sp>
        <p:nvSpPr>
          <p:cNvPr id="11" name="Zástupný symbol pro obsah 10"/>
          <p:cNvSpPr>
            <a:spLocks noGrp="1"/>
          </p:cNvSpPr>
          <p:nvPr>
            <p:ph sz="half" idx="1"/>
          </p:nvPr>
        </p:nvSpPr>
        <p:spPr/>
        <p:txBody>
          <a:bodyPr>
            <a:normAutofit fontScale="70000" lnSpcReduction="20000"/>
          </a:bodyPr>
          <a:lstStyle/>
          <a:p>
            <a:r>
              <a:rPr lang="cs-CZ" dirty="0" smtClean="0"/>
              <a:t>Synagoga stávala mezi dnešními ulicemi Hradební a Na Parkánech </a:t>
            </a:r>
          </a:p>
          <a:p>
            <a:r>
              <a:rPr lang="cs-CZ" dirty="0" smtClean="0"/>
              <a:t>Postavena  1883 až 1885 v orientálním slohu </a:t>
            </a:r>
          </a:p>
          <a:p>
            <a:r>
              <a:rPr lang="cs-CZ" dirty="0" smtClean="0"/>
              <a:t>K bohoslužbám sloužila do nacistické okupace </a:t>
            </a:r>
          </a:p>
          <a:p>
            <a:r>
              <a:rPr lang="cs-CZ" dirty="0" smtClean="0"/>
              <a:t>Kupodivu nebyla německými úřady zbořena. Během války sloužila jako skladiště a ani po ní se její využití nezměnilo </a:t>
            </a:r>
          </a:p>
          <a:p>
            <a:r>
              <a:rPr lang="cs-CZ" dirty="0" smtClean="0"/>
              <a:t>Zbořena byla až v r.1977</a:t>
            </a:r>
          </a:p>
          <a:p>
            <a:r>
              <a:rPr lang="cs-CZ" dirty="0" smtClean="0"/>
              <a:t>Na jejím místě je dnes  parkoviště </a:t>
            </a:r>
          </a:p>
          <a:p>
            <a:r>
              <a:rPr lang="cs-CZ" dirty="0" smtClean="0"/>
              <a:t>Od r.1992 je zde  instalována pamětní deska</a:t>
            </a:r>
            <a:endParaRPr lang="cs-CZ" dirty="0"/>
          </a:p>
        </p:txBody>
      </p:sp>
      <p:sp>
        <p:nvSpPr>
          <p:cNvPr id="12" name="Zástupný symbol pro obsah 11"/>
          <p:cNvSpPr>
            <a:spLocks noGrp="1"/>
          </p:cNvSpPr>
          <p:nvPr>
            <p:ph sz="half" idx="2"/>
          </p:nvPr>
        </p:nvSpPr>
        <p:spPr/>
        <p:txBody>
          <a:bodyPr>
            <a:normAutofit fontScale="70000" lnSpcReduction="20000"/>
          </a:bodyPr>
          <a:lstStyle/>
          <a:p>
            <a:endParaRPr lang="cs-CZ" dirty="0" smtClean="0"/>
          </a:p>
          <a:p>
            <a:endParaRPr lang="cs-CZ" dirty="0"/>
          </a:p>
          <a:p>
            <a:endParaRPr lang="cs-CZ" dirty="0" smtClean="0"/>
          </a:p>
          <a:p>
            <a:endParaRPr lang="cs-CZ" dirty="0"/>
          </a:p>
          <a:p>
            <a:endParaRPr lang="cs-CZ" dirty="0" smtClean="0"/>
          </a:p>
          <a:p>
            <a:endParaRPr lang="cs-CZ" dirty="0"/>
          </a:p>
          <a:p>
            <a:endParaRPr lang="cs-CZ" dirty="0" smtClean="0"/>
          </a:p>
          <a:p>
            <a:endParaRPr lang="cs-CZ" dirty="0"/>
          </a:p>
          <a:p>
            <a:endParaRPr lang="cs-CZ" dirty="0" smtClean="0"/>
          </a:p>
          <a:p>
            <a:endParaRPr lang="cs-CZ" dirty="0"/>
          </a:p>
          <a:p>
            <a:endParaRPr lang="cs-CZ" dirty="0" smtClean="0"/>
          </a:p>
          <a:p>
            <a:endParaRPr lang="cs-CZ" dirty="0"/>
          </a:p>
          <a:p>
            <a:r>
              <a:rPr lang="cs-CZ" dirty="0" smtClean="0"/>
              <a:t>Zdroj http</a:t>
            </a:r>
            <a:r>
              <a:rPr lang="cs-CZ" dirty="0"/>
              <a:t>://www.zanikleobce.cz/index.php?obec=4215</a:t>
            </a:r>
          </a:p>
          <a:p>
            <a:endParaRPr lang="cs-CZ" dirty="0"/>
          </a:p>
        </p:txBody>
      </p:sp>
    </p:spTree>
    <p:extLst>
      <p:ext uri="{BB962C8B-B14F-4D97-AF65-F5344CB8AC3E}">
        <p14:creationId xmlns:p14="http://schemas.microsoft.com/office/powerpoint/2010/main" val="238169613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Nadpis 4"/>
          <p:cNvSpPr>
            <a:spLocks noGrp="1"/>
          </p:cNvSpPr>
          <p:nvPr>
            <p:ph type="title"/>
          </p:nvPr>
        </p:nvSpPr>
        <p:spPr/>
        <p:txBody>
          <a:bodyPr>
            <a:normAutofit fontScale="90000"/>
          </a:bodyPr>
          <a:lstStyle/>
          <a:p>
            <a:r>
              <a:rPr lang="cs-CZ" dirty="0" smtClean="0"/>
              <a:t>Židovské památky na území Jihočeského kraje</a:t>
            </a:r>
            <a:endParaRPr lang="cs-CZ" dirty="0"/>
          </a:p>
        </p:txBody>
      </p:sp>
      <p:sp>
        <p:nvSpPr>
          <p:cNvPr id="6" name="Zástupný symbol pro obsah 5"/>
          <p:cNvSpPr>
            <a:spLocks noGrp="1"/>
          </p:cNvSpPr>
          <p:nvPr>
            <p:ph idx="1"/>
          </p:nvPr>
        </p:nvSpPr>
        <p:spPr/>
        <p:txBody>
          <a:bodyPr>
            <a:normAutofit/>
          </a:bodyPr>
          <a:lstStyle/>
          <a:p>
            <a:r>
              <a:rPr lang="cs-CZ" sz="1600" dirty="0" smtClean="0">
                <a:hlinkClick r:id="rId2"/>
              </a:rPr>
              <a:t>http://cs.wikipedia.org/wiki/Seznam_%C5%BEidovsk%C3%BDch_pam%C3%A1tek_v_Jiho%C4%8Desk%C3%A9m_kraji</a:t>
            </a:r>
            <a:endParaRPr lang="cs-CZ" sz="1600" dirty="0" smtClean="0"/>
          </a:p>
          <a:p>
            <a:endParaRPr lang="cs-CZ" sz="1600" dirty="0"/>
          </a:p>
        </p:txBody>
      </p:sp>
    </p:spTree>
    <p:extLst>
      <p:ext uri="{BB962C8B-B14F-4D97-AF65-F5344CB8AC3E}">
        <p14:creationId xmlns:p14="http://schemas.microsoft.com/office/powerpoint/2010/main" val="294597141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Cesta">
  <a:themeElements>
    <a:clrScheme name="Cesta">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Cesta">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Cesta">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Trek</Template>
  <TotalTime>72</TotalTime>
  <Words>521</Words>
  <Application>Microsoft Office PowerPoint</Application>
  <PresentationFormat>Předvádění na obrazovce (4:3)</PresentationFormat>
  <Paragraphs>96</Paragraphs>
  <Slides>12</Slides>
  <Notes>0</Notes>
  <HiddenSlides>0</HiddenSlides>
  <MMClips>0</MMClips>
  <ScaleCrop>false</ScaleCrop>
  <HeadingPairs>
    <vt:vector size="4" baseType="variant">
      <vt:variant>
        <vt:lpstr>Motiv</vt:lpstr>
      </vt:variant>
      <vt:variant>
        <vt:i4>1</vt:i4>
      </vt:variant>
      <vt:variant>
        <vt:lpstr>Nadpisy snímků</vt:lpstr>
      </vt:variant>
      <vt:variant>
        <vt:i4>12</vt:i4>
      </vt:variant>
    </vt:vector>
  </HeadingPairs>
  <TitlesOfParts>
    <vt:vector size="13" baseType="lpstr">
      <vt:lpstr>Cesta</vt:lpstr>
      <vt:lpstr>Prezentace aplikace PowerPoint</vt:lpstr>
      <vt:lpstr>Židovské hřbitovy v Táboře</vt:lpstr>
      <vt:lpstr>Židé v Táboře</vt:lpstr>
      <vt:lpstr>Bývalý Starý židovský hřbitov v Táboře</vt:lpstr>
      <vt:lpstr>Židovský hřbitov před 1934  </vt:lpstr>
      <vt:lpstr>Bývalý Nový židovský hřbitov v Táboře</vt:lpstr>
      <vt:lpstr>Židovské hřbitovy</vt:lpstr>
      <vt:lpstr>Synagoga v Táboře</vt:lpstr>
      <vt:lpstr>Židovské památky na území Jihočeského kraje</vt:lpstr>
      <vt:lpstr>Přečtěte si :</vt:lpstr>
      <vt:lpstr>Odkazy</vt:lpstr>
      <vt:lpstr>Prezentace aplikace PowerPoint</vt:lpstr>
    </vt:vector>
  </TitlesOfParts>
  <Company>GPdC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Židovské hřbitovy v Táboře</dc:title>
  <dc:creator>doma</dc:creator>
  <cp:lastModifiedBy>hchotovinska</cp:lastModifiedBy>
  <cp:revision>16</cp:revision>
  <dcterms:created xsi:type="dcterms:W3CDTF">2013-10-26T19:01:24Z</dcterms:created>
  <dcterms:modified xsi:type="dcterms:W3CDTF">2014-05-14T10:08:50Z</dcterms:modified>
</cp:coreProperties>
</file>

<file path=docProps/thumbnail.jpeg>
</file>