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60" r:id="rId1"/>
  </p:sldMasterIdLst>
  <p:sldIdLst>
    <p:sldId id="256" r:id="rId2"/>
    <p:sldId id="259" r:id="rId3"/>
    <p:sldId id="261" r:id="rId4"/>
    <p:sldId id="268" r:id="rId5"/>
    <p:sldId id="269" r:id="rId6"/>
    <p:sldId id="266" r:id="rId7"/>
    <p:sldId id="258" r:id="rId8"/>
  </p:sldIdLst>
  <p:sldSz cx="10160000" cy="7620000"/>
  <p:notesSz cx="6858000" cy="9144000"/>
  <p:embeddedFontLst>
    <p:embeddedFont>
      <p:font typeface="Calibri" panose="020F0502020204030204" pitchFamily="34" charset="0"/>
      <p:regular r:id="rId9"/>
      <p:bold r:id="rId10"/>
      <p:italic r:id="rId11"/>
      <p:boldItalic r:id="rId12"/>
    </p:embeddedFont>
    <p:embeddedFont>
      <p:font typeface="Constantia" panose="02030602050306030303" pitchFamily="18" charset="0"/>
      <p:regular r:id="rId13"/>
      <p:bold r:id="rId14"/>
      <p:italic r:id="rId15"/>
      <p:boldItalic r:id="rId16"/>
    </p:embeddedFont>
    <p:embeddedFont>
      <p:font typeface="Wingdings 2" panose="05020102010507070707" pitchFamily="18" charset="2"/>
      <p:regular r:id="rId17"/>
    </p:embeddedFont>
  </p:embeddedFontLst>
  <p:defaultTextStyle>
    <a:defPPr>
      <a:defRPr lang="cs-CZ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80" d="100"/>
          <a:sy n="80" d="100"/>
        </p:scale>
        <p:origin x="-149" y="-58"/>
      </p:cViewPr>
      <p:guideLst>
        <p:guide orient="horz" pos="2400"/>
        <p:guide pos="320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font" Target="fonts/font5.fntdata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font" Target="fonts/font4.fntdata"/><Relationship Id="rId17" Type="http://schemas.openxmlformats.org/officeDocument/2006/relationships/font" Target="fonts/font9.fntdata"/><Relationship Id="rId2" Type="http://schemas.openxmlformats.org/officeDocument/2006/relationships/slide" Target="slides/slide1.xml"/><Relationship Id="rId16" Type="http://schemas.openxmlformats.org/officeDocument/2006/relationships/font" Target="fonts/font8.fntdata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3.fntdata"/><Relationship Id="rId5" Type="http://schemas.openxmlformats.org/officeDocument/2006/relationships/slide" Target="slides/slide4.xml"/><Relationship Id="rId15" Type="http://schemas.openxmlformats.org/officeDocument/2006/relationships/font" Target="fonts/font7.fntdata"/><Relationship Id="rId10" Type="http://schemas.openxmlformats.org/officeDocument/2006/relationships/font" Target="fonts/font2.fntdata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font" Target="fonts/font1.fntdata"/><Relationship Id="rId14" Type="http://schemas.openxmlformats.org/officeDocument/2006/relationships/font" Target="fonts/font6.fntdata"/></Relationships>
</file>

<file path=ppt/media/image1.jpeg>
</file>

<file path=ppt/media/image2.jpeg>
</file>

<file path=ppt/media/image3.jpeg>
</file>

<file path=ppt/media/image4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Nadpis 8"/>
          <p:cNvSpPr>
            <a:spLocks noGrp="1"/>
          </p:cNvSpPr>
          <p:nvPr>
            <p:ph type="ctrTitle"/>
          </p:nvPr>
        </p:nvSpPr>
        <p:spPr>
          <a:xfrm>
            <a:off x="592667" y="1524000"/>
            <a:ext cx="8724053" cy="2032000"/>
          </a:xfrm>
          <a:ln>
            <a:noFill/>
          </a:ln>
        </p:spPr>
        <p:txBody>
          <a:bodyPr vert="horz" tIns="0" rIns="203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62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17" name="Podnadpis 16"/>
          <p:cNvSpPr>
            <a:spLocks noGrp="1"/>
          </p:cNvSpPr>
          <p:nvPr>
            <p:ph type="subTitle" idx="1"/>
          </p:nvPr>
        </p:nvSpPr>
        <p:spPr>
          <a:xfrm>
            <a:off x="592667" y="3587262"/>
            <a:ext cx="8727440" cy="1947333"/>
          </a:xfrm>
        </p:spPr>
        <p:txBody>
          <a:bodyPr lIns="0" rIns="20320"/>
          <a:lstStyle>
            <a:lvl1pPr marL="0" marR="50799" indent="0" algn="r">
              <a:buNone/>
              <a:defRPr>
                <a:solidFill>
                  <a:schemeClr val="tx1"/>
                </a:solidFill>
              </a:defRPr>
            </a:lvl1pPr>
            <a:lvl2pPr marL="507995" indent="0" algn="ctr">
              <a:buNone/>
            </a:lvl2pPr>
            <a:lvl3pPr marL="1015990" indent="0" algn="ctr">
              <a:buNone/>
            </a:lvl3pPr>
            <a:lvl4pPr marL="1523985" indent="0" algn="ctr">
              <a:buNone/>
            </a:lvl4pPr>
            <a:lvl5pPr marL="2031980" indent="0" algn="ctr">
              <a:buNone/>
            </a:lvl5pPr>
            <a:lvl6pPr marL="2539975" indent="0" algn="ctr">
              <a:buNone/>
            </a:lvl6pPr>
            <a:lvl7pPr marL="3047970" indent="0" algn="ctr">
              <a:buNone/>
            </a:lvl7pPr>
            <a:lvl8pPr marL="3555964" indent="0" algn="ctr">
              <a:buNone/>
            </a:lvl8pPr>
            <a:lvl9pPr marL="4063959" indent="0" algn="ctr">
              <a:buNone/>
            </a:lvl9pPr>
          </a:lstStyle>
          <a:p>
            <a:r>
              <a:rPr kumimoji="0" lang="cs-CZ" smtClean="0"/>
              <a:t>Kliknutím lze upravit styl předlohy.</a:t>
            </a:r>
            <a:endParaRPr kumimoji="0" lang="en-US"/>
          </a:p>
        </p:txBody>
      </p:sp>
      <p:sp>
        <p:nvSpPr>
          <p:cNvPr id="30" name="Zástupný symbol pro datum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AFFC05DB-E69C-4432-A328-949440079D4E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19" name="Zástupný symbol pro zápatí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cs-CZ"/>
          </a:p>
        </p:txBody>
      </p:sp>
      <p:sp>
        <p:nvSpPr>
          <p:cNvPr id="27" name="Zástupný symbol pro číslo snímku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E38A5FB-1B59-4790-BB03-E43690518404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4106046-9B01-4C0D-B18D-DABDBA34F893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5E44103-8786-4675-BA3F-8391C4848580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7366000" y="1016002"/>
            <a:ext cx="2286000" cy="5790848"/>
          </a:xfrm>
        </p:spPr>
        <p:txBody>
          <a:bodyPr vert="eaVert"/>
          <a:lstStyle/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508000" y="1016002"/>
            <a:ext cx="6688667" cy="5790848"/>
          </a:xfrm>
        </p:spPr>
        <p:txBody>
          <a:bodyPr vert="eaVert"/>
          <a:lstStyle/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BA920046-AB1B-4764-A954-A0A015582830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D204636-A8BF-4780-8E0F-FF557EEAA2C1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7897980D-7303-444F-AE4B-C598946F5D30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A07C5AD-22CC-4A71-ADD4-32597061329F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89280" y="1463040"/>
            <a:ext cx="8636000" cy="1513840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62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89280" y="3005182"/>
            <a:ext cx="8636000" cy="1677458"/>
          </a:xfrm>
        </p:spPr>
        <p:txBody>
          <a:bodyPr lIns="50799" rIns="50799" anchor="t"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B2917C10-7AED-4630-861D-8EDD2F7FEFFE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7028EAD-9834-4EDC-8856-1A606E554D17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08000" y="782320"/>
            <a:ext cx="9144000" cy="1270000"/>
          </a:xfrm>
        </p:spPr>
        <p:txBody>
          <a:bodyPr/>
          <a:lstStyle/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508000" y="2133428"/>
            <a:ext cx="4487333" cy="4927600"/>
          </a:xfrm>
        </p:spPr>
        <p:txBody>
          <a:bodyPr/>
          <a:lstStyle>
            <a:lvl1pPr>
              <a:defRPr sz="2900"/>
            </a:lvl1pPr>
            <a:lvl2pPr>
              <a:defRPr sz="27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5164667" y="2133428"/>
            <a:ext cx="4487333" cy="4927600"/>
          </a:xfrm>
        </p:spPr>
        <p:txBody>
          <a:bodyPr/>
          <a:lstStyle>
            <a:lvl1pPr>
              <a:defRPr sz="2900"/>
            </a:lvl1pPr>
            <a:lvl2pPr>
              <a:defRPr sz="27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14C611B3-5704-43E7-B310-8E356D3E592E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6CE316C-C442-4EB7-8C4B-10EEBA3EE5E5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08000" y="782320"/>
            <a:ext cx="9144000" cy="1270000"/>
          </a:xfrm>
        </p:spPr>
        <p:txBody>
          <a:bodyPr tIns="50799" anchor="b"/>
          <a:lstStyle>
            <a:lvl1pPr>
              <a:defRPr/>
            </a:lvl1pPr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08000" y="2061387"/>
            <a:ext cx="4489098" cy="732613"/>
          </a:xfrm>
        </p:spPr>
        <p:txBody>
          <a:bodyPr lIns="50799" tIns="0" rIns="50799" bIns="0" anchor="ctr">
            <a:noAutofit/>
          </a:bodyPr>
          <a:lstStyle>
            <a:lvl1pPr marL="0" indent="0">
              <a:buNone/>
              <a:defRPr sz="27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200" b="1"/>
            </a:lvl2pPr>
            <a:lvl3pPr>
              <a:buNone/>
              <a:defRPr sz="2000" b="1"/>
            </a:lvl3pPr>
            <a:lvl4pPr>
              <a:buNone/>
              <a:defRPr sz="1800" b="1"/>
            </a:lvl4pPr>
            <a:lvl5pPr>
              <a:buNone/>
              <a:defRPr sz="1800" b="1"/>
            </a:lvl5pPr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3"/>
          </p:nvPr>
        </p:nvSpPr>
        <p:spPr>
          <a:xfrm>
            <a:off x="5161140" y="2066397"/>
            <a:ext cx="4490861" cy="727603"/>
          </a:xfrm>
        </p:spPr>
        <p:txBody>
          <a:bodyPr lIns="50799" tIns="0" rIns="50799" bIns="0" anchor="ctr"/>
          <a:lstStyle>
            <a:lvl1pPr marL="0" indent="0">
              <a:buNone/>
              <a:defRPr sz="27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200" b="1"/>
            </a:lvl2pPr>
            <a:lvl3pPr>
              <a:buNone/>
              <a:defRPr sz="2000" b="1"/>
            </a:lvl3pPr>
            <a:lvl4pPr>
              <a:buNone/>
              <a:defRPr sz="1800" b="1"/>
            </a:lvl4pPr>
            <a:lvl5pPr>
              <a:buNone/>
              <a:defRPr sz="1800" b="1"/>
            </a:lvl5pPr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  <p:sp>
        <p:nvSpPr>
          <p:cNvPr id="5" name="Zástupný symbol pro obsah 4"/>
          <p:cNvSpPr>
            <a:spLocks noGrp="1"/>
          </p:cNvSpPr>
          <p:nvPr>
            <p:ph sz="quarter" idx="2"/>
          </p:nvPr>
        </p:nvSpPr>
        <p:spPr>
          <a:xfrm>
            <a:off x="508000" y="2794000"/>
            <a:ext cx="4489098" cy="4273022"/>
          </a:xfrm>
        </p:spPr>
        <p:txBody>
          <a:bodyPr tIns="0"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5161140" y="2794000"/>
            <a:ext cx="4490861" cy="4273022"/>
          </a:xfrm>
        </p:spPr>
        <p:txBody>
          <a:bodyPr tIns="0"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2851BCF3-A0F7-4620-BF8B-FB1938D1C196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AEDB1399-1CC7-482F-8647-E94541CC821E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08000" y="782320"/>
            <a:ext cx="9228667" cy="1270000"/>
          </a:xfrm>
        </p:spPr>
        <p:txBody>
          <a:bodyPr vert="horz" tIns="50799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F3CE6CBF-2C4D-4408-A280-7F47D76F736E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2A6C940-9859-4B50-A10A-5E5F5C049B92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93452637-34D9-420F-8D43-331023CAB71C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95A6B43-FB7A-4E3E-80AD-F558FA4A3C1B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62000" y="571502"/>
            <a:ext cx="3048000" cy="1291167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9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2"/>
          </p:nvPr>
        </p:nvSpPr>
        <p:spPr>
          <a:xfrm>
            <a:off x="762000" y="1862667"/>
            <a:ext cx="3048000" cy="5080000"/>
          </a:xfrm>
        </p:spPr>
        <p:txBody>
          <a:bodyPr lIns="20320" rIns="20320"/>
          <a:lstStyle>
            <a:lvl1pPr marL="0" indent="0" algn="l">
              <a:buNone/>
              <a:defRPr sz="1600"/>
            </a:lvl1pPr>
            <a:lvl2pPr indent="0" algn="l">
              <a:buNone/>
              <a:defRPr sz="1300"/>
            </a:lvl2pPr>
            <a:lvl3pPr indent="0" algn="l">
              <a:buNone/>
              <a:defRPr sz="1100"/>
            </a:lvl3pPr>
            <a:lvl4pPr indent="0" algn="l">
              <a:buNone/>
              <a:defRPr sz="1000"/>
            </a:lvl4pPr>
            <a:lvl5pPr indent="0" algn="l">
              <a:buNone/>
              <a:defRPr sz="1000"/>
            </a:lvl5pPr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1"/>
          </p:nvPr>
        </p:nvSpPr>
        <p:spPr>
          <a:xfrm>
            <a:off x="3972278" y="1862667"/>
            <a:ext cx="5679722" cy="5080000"/>
          </a:xfrm>
        </p:spPr>
        <p:txBody>
          <a:bodyPr tIns="0"/>
          <a:lstStyle>
            <a:lvl1pPr>
              <a:defRPr sz="3100"/>
            </a:lvl1pPr>
            <a:lvl2pPr>
              <a:defRPr sz="2900"/>
            </a:lvl2pPr>
            <a:lvl3pPr>
              <a:defRPr sz="2700"/>
            </a:lvl3pPr>
            <a:lvl4pPr>
              <a:defRPr sz="2200"/>
            </a:lvl4pPr>
            <a:lvl5pPr>
              <a:defRPr sz="2000"/>
            </a:lvl5pPr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E1E2528A-D660-4037-92C3-3370F0EDA5AE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35A1FE9-E533-47F4-982F-8881ADDA1C64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Obdélník s odříznutým a zakulaceným jedním rohem 8"/>
          <p:cNvSpPr/>
          <p:nvPr/>
        </p:nvSpPr>
        <p:spPr>
          <a:xfrm rot="420000" flipV="1">
            <a:off x="3517503" y="1231197"/>
            <a:ext cx="5842000" cy="45720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1599" tIns="50799" rIns="101599" bIns="50799"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Pravoúhlý trojúhelník 11"/>
          <p:cNvSpPr/>
          <p:nvPr/>
        </p:nvSpPr>
        <p:spPr>
          <a:xfrm rot="420000" flipV="1">
            <a:off x="8893482" y="5955299"/>
            <a:ext cx="172720" cy="172720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1599" tIns="50799" rIns="101599" bIns="50799"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77333" y="1307774"/>
            <a:ext cx="2458720" cy="1758468"/>
          </a:xfrm>
        </p:spPr>
        <p:txBody>
          <a:bodyPr vert="horz" lIns="50799" tIns="50799" rIns="50799" bIns="50799" anchor="b"/>
          <a:lstStyle>
            <a:lvl1pPr algn="l">
              <a:buNone/>
              <a:defRPr sz="2200" b="1">
                <a:solidFill>
                  <a:schemeClr val="tx2"/>
                </a:solidFill>
              </a:defRPr>
            </a:lvl1pPr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677334" y="3143094"/>
            <a:ext cx="2455333" cy="2421467"/>
          </a:xfrm>
        </p:spPr>
        <p:txBody>
          <a:bodyPr lIns="71119" rIns="50799" bIns="50799" anchor="t"/>
          <a:lstStyle>
            <a:lvl1pPr marL="0" indent="0" algn="l">
              <a:spcBef>
                <a:spcPts val="278"/>
              </a:spcBef>
              <a:buFontTx/>
              <a:buNone/>
              <a:defRPr sz="1400"/>
            </a:lvl1pPr>
            <a:lvl2pPr>
              <a:defRPr sz="13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15B943DC-1798-45DE-85D5-0A0908BB50BD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>
          <a:xfrm>
            <a:off x="8974667" y="7062612"/>
            <a:ext cx="677333" cy="405694"/>
          </a:xfrm>
        </p:spPr>
        <p:txBody>
          <a:bodyPr/>
          <a:lstStyle/>
          <a:p>
            <a:pPr>
              <a:defRPr/>
            </a:pPr>
            <a:fld id="{EF276599-9C9E-45D4-B544-F941E5894526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 rot="420000">
            <a:off x="3873103" y="1332797"/>
            <a:ext cx="5130800" cy="436880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600"/>
            </a:lvl1pPr>
          </a:lstStyle>
          <a:p>
            <a:r>
              <a:rPr kumimoji="0" lang="cs-CZ" smtClean="0"/>
              <a:t>Kliknutím na ikonu přidáte obrázek.</a:t>
            </a:r>
            <a:endParaRPr kumimoji="0" lang="en-US" dirty="0"/>
          </a:p>
        </p:txBody>
      </p:sp>
      <p:sp>
        <p:nvSpPr>
          <p:cNvPr id="10" name="Volný tvar 9"/>
          <p:cNvSpPr>
            <a:spLocks/>
          </p:cNvSpPr>
          <p:nvPr/>
        </p:nvSpPr>
        <p:spPr bwMode="auto">
          <a:xfrm flipV="1">
            <a:off x="-10584" y="6462889"/>
            <a:ext cx="10181167" cy="1157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101599" tIns="50799" rIns="101599" bIns="50799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Volný tvar 10"/>
          <p:cNvSpPr>
            <a:spLocks/>
          </p:cNvSpPr>
          <p:nvPr/>
        </p:nvSpPr>
        <p:spPr bwMode="auto">
          <a:xfrm flipV="1">
            <a:off x="4868333" y="6910917"/>
            <a:ext cx="5291667" cy="709083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101599" tIns="50799" rIns="101599" bIns="50799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Volný tvar 6"/>
          <p:cNvSpPr>
            <a:spLocks/>
          </p:cNvSpPr>
          <p:nvPr/>
        </p:nvSpPr>
        <p:spPr bwMode="auto">
          <a:xfrm>
            <a:off x="-10584" y="-7938"/>
            <a:ext cx="10181167" cy="1157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101599" tIns="50799" rIns="101599" bIns="50799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Volný tvar 7"/>
          <p:cNvSpPr>
            <a:spLocks/>
          </p:cNvSpPr>
          <p:nvPr/>
        </p:nvSpPr>
        <p:spPr bwMode="auto">
          <a:xfrm>
            <a:off x="4868333" y="-7937"/>
            <a:ext cx="5291667" cy="709083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101599" tIns="50799" rIns="101599" bIns="50799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Zástupný symbol pro nadpis 8"/>
          <p:cNvSpPr>
            <a:spLocks noGrp="1"/>
          </p:cNvSpPr>
          <p:nvPr>
            <p:ph type="title"/>
          </p:nvPr>
        </p:nvSpPr>
        <p:spPr>
          <a:xfrm>
            <a:off x="508000" y="782320"/>
            <a:ext cx="9144000" cy="1270000"/>
          </a:xfrm>
          <a:prstGeom prst="rect">
            <a:avLst/>
          </a:prstGeom>
        </p:spPr>
        <p:txBody>
          <a:bodyPr vert="horz" lIns="0" tIns="50799" rIns="0" bIns="0" anchor="b">
            <a:normAutofit/>
          </a:bodyPr>
          <a:lstStyle/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0" name="Zástupný symbol pro text 29"/>
          <p:cNvSpPr>
            <a:spLocks noGrp="1"/>
          </p:cNvSpPr>
          <p:nvPr>
            <p:ph type="body" idx="1"/>
          </p:nvPr>
        </p:nvSpPr>
        <p:spPr>
          <a:xfrm>
            <a:off x="508000" y="2150533"/>
            <a:ext cx="9144000" cy="4876800"/>
          </a:xfrm>
          <a:prstGeom prst="rect">
            <a:avLst/>
          </a:prstGeom>
        </p:spPr>
        <p:txBody>
          <a:bodyPr vert="horz" lIns="101599" tIns="50799" rIns="101599" bIns="50799">
            <a:normAutofit/>
          </a:bodyPr>
          <a:lstStyle/>
          <a:p>
            <a:pPr lvl="0" eaLnBrk="1" latinLnBrk="0" hangingPunct="1"/>
            <a:r>
              <a:rPr kumimoji="0" lang="cs-CZ" smtClean="0"/>
              <a:t>Klepnutím lze upravit styly předlohy textu.</a:t>
            </a:r>
          </a:p>
          <a:p>
            <a:pPr lvl="1" eaLnBrk="1" latinLnBrk="0" hangingPunct="1"/>
            <a:r>
              <a:rPr kumimoji="0" lang="cs-CZ" smtClean="0"/>
              <a:t>Druhá úroveň</a:t>
            </a:r>
          </a:p>
          <a:p>
            <a:pPr lvl="2" eaLnBrk="1" latinLnBrk="0" hangingPunct="1"/>
            <a:r>
              <a:rPr kumimoji="0" lang="cs-CZ" smtClean="0"/>
              <a:t>Třetí úroveň</a:t>
            </a:r>
          </a:p>
          <a:p>
            <a:pPr lvl="3" eaLnBrk="1" latinLnBrk="0" hangingPunct="1"/>
            <a:r>
              <a:rPr kumimoji="0" lang="cs-CZ" smtClean="0"/>
              <a:t>Čtvrtá úroveň</a:t>
            </a:r>
          </a:p>
          <a:p>
            <a:pPr lvl="4" eaLnBrk="1" latinLnBrk="0" hangingPunct="1"/>
            <a:r>
              <a:rPr kumimoji="0" lang="cs-CZ" smtClean="0"/>
              <a:t>Pátá úroveň</a:t>
            </a:r>
            <a:endParaRPr kumimoji="0" lang="en-US"/>
          </a:p>
        </p:txBody>
      </p:sp>
      <p:sp>
        <p:nvSpPr>
          <p:cNvPr id="10" name="Zástupný symbol pro datum 9"/>
          <p:cNvSpPr>
            <a:spLocks noGrp="1"/>
          </p:cNvSpPr>
          <p:nvPr>
            <p:ph type="dt" sz="half" idx="2"/>
          </p:nvPr>
        </p:nvSpPr>
        <p:spPr>
          <a:xfrm>
            <a:off x="508000" y="7062612"/>
            <a:ext cx="2370667" cy="405694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3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pPr>
              <a:defRPr/>
            </a:pPr>
            <a:fld id="{72D64BC6-DFC4-4306-BFBA-33C3C9DCA965}" type="datetimeFigureOut">
              <a:rPr lang="cs-CZ" smtClean="0"/>
              <a:pPr>
                <a:defRPr/>
              </a:pPr>
              <a:t>14.5.2014</a:t>
            </a:fld>
            <a:endParaRPr lang="cs-CZ"/>
          </a:p>
        </p:txBody>
      </p:sp>
      <p:sp>
        <p:nvSpPr>
          <p:cNvPr id="22" name="Zástupný symbol pro zápatí 21"/>
          <p:cNvSpPr>
            <a:spLocks noGrp="1"/>
          </p:cNvSpPr>
          <p:nvPr>
            <p:ph type="ftr" sz="quarter" idx="3"/>
          </p:nvPr>
        </p:nvSpPr>
        <p:spPr>
          <a:xfrm>
            <a:off x="2963334" y="7062612"/>
            <a:ext cx="3725333" cy="405694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3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18" name="Zástupný symbol pro číslo snímku 17"/>
          <p:cNvSpPr>
            <a:spLocks noGrp="1"/>
          </p:cNvSpPr>
          <p:nvPr>
            <p:ph type="sldNum" sz="quarter" idx="4"/>
          </p:nvPr>
        </p:nvSpPr>
        <p:spPr>
          <a:xfrm>
            <a:off x="8805333" y="7062612"/>
            <a:ext cx="846667" cy="405694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3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pPr>
              <a:defRPr/>
            </a:pPr>
            <a:fld id="{68495F96-F517-46C0-A5B7-131341F9AE6C}" type="slidenum">
              <a:rPr lang="cs-CZ" smtClean="0"/>
              <a:pPr>
                <a:defRPr/>
              </a:pPr>
              <a:t>‹#›</a:t>
            </a:fld>
            <a:endParaRPr lang="cs-CZ"/>
          </a:p>
        </p:txBody>
      </p:sp>
      <p:grpSp>
        <p:nvGrpSpPr>
          <p:cNvPr id="2" name="Skupina 1"/>
          <p:cNvGrpSpPr/>
          <p:nvPr/>
        </p:nvGrpSpPr>
        <p:grpSpPr>
          <a:xfrm>
            <a:off x="-21130" y="224898"/>
            <a:ext cx="10200609" cy="721360"/>
            <a:chOff x="-19045" y="216550"/>
            <a:chExt cx="9180548" cy="649224"/>
          </a:xfrm>
        </p:grpSpPr>
        <p:sp>
          <p:nvSpPr>
            <p:cNvPr id="12" name="Volný tvar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Volný tvar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6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04797" indent="-304797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900" kern="1200">
          <a:solidFill>
            <a:schemeClr val="tx1"/>
          </a:solidFill>
          <a:latin typeface="+mn-lt"/>
          <a:ea typeface="+mn-ea"/>
          <a:cs typeface="+mn-cs"/>
        </a:defRPr>
      </a:lvl1pPr>
      <a:lvl2pPr marL="711193" indent="-274317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015990" indent="-274317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320787" indent="-233678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1625584" indent="-233678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1930381" indent="-233678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133579" indent="-203198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438376" indent="-203198" algn="l" rtl="0" eaLnBrk="1" latinLnBrk="0" hangingPunct="1">
        <a:spcBef>
          <a:spcPct val="20000"/>
        </a:spcBef>
        <a:buClr>
          <a:schemeClr val="tx2"/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743173" indent="-203198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507995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101599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523985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203198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539975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304797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555964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4063959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cs.wikipedia.org/wiki/P%C5%99%C3%ADb%C4%9Bnice" TargetMode="External"/><Relationship Id="rId2" Type="http://schemas.openxmlformats.org/officeDocument/2006/relationships/hyperlink" Target="http://www.jiznicechy.org/cz/" TargetMode="Externa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ovéPole 1"/>
          <p:cNvSpPr txBox="1">
            <a:spLocks noChangeArrowheads="1"/>
          </p:cNvSpPr>
          <p:nvPr/>
        </p:nvSpPr>
        <p:spPr bwMode="auto">
          <a:xfrm>
            <a:off x="1828800" y="190500"/>
            <a:ext cx="65024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 dirty="0" smtClean="0">
                <a:solidFill>
                  <a:srgbClr val="000000"/>
                </a:solidFill>
              </a:rPr>
              <a:t>                  Projekt: Inovace vybavení  Registrační </a:t>
            </a:r>
            <a:r>
              <a:rPr lang="cs-CZ" sz="1200" dirty="0">
                <a:solidFill>
                  <a:srgbClr val="000000"/>
                </a:solidFill>
              </a:rPr>
              <a:t>číslo projektu </a:t>
            </a:r>
            <a:r>
              <a:rPr lang="cs-CZ" sz="1200" dirty="0" smtClean="0">
                <a:solidFill>
                  <a:srgbClr val="000000"/>
                </a:solidFill>
              </a:rPr>
              <a:t>CZ.1.07/1.5.00/34.0325</a:t>
            </a:r>
            <a:endParaRPr lang="cs-CZ" sz="1200" dirty="0">
              <a:solidFill>
                <a:srgbClr val="000000"/>
              </a:solidFill>
            </a:endParaRPr>
          </a:p>
        </p:txBody>
      </p:sp>
      <p:sp>
        <p:nvSpPr>
          <p:cNvPr id="2051" name="TextovéPole 2"/>
          <p:cNvSpPr txBox="1">
            <a:spLocks noChangeArrowheads="1"/>
          </p:cNvSpPr>
          <p:nvPr/>
        </p:nvSpPr>
        <p:spPr bwMode="auto">
          <a:xfrm>
            <a:off x="787400" y="482600"/>
            <a:ext cx="85852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cs-CZ" sz="1200" dirty="0">
                <a:solidFill>
                  <a:srgbClr val="000000"/>
                </a:solidFill>
              </a:rPr>
              <a:t>Příjemce: </a:t>
            </a:r>
            <a:r>
              <a:rPr lang="cs-CZ" sz="1200" dirty="0" smtClean="0">
                <a:solidFill>
                  <a:srgbClr val="000000"/>
                </a:solidFill>
              </a:rPr>
              <a:t>Gymnázium </a:t>
            </a:r>
            <a:r>
              <a:rPr lang="cs-CZ" sz="1200" dirty="0" err="1" smtClean="0">
                <a:solidFill>
                  <a:srgbClr val="000000"/>
                </a:solidFill>
              </a:rPr>
              <a:t>Pierra</a:t>
            </a:r>
            <a:r>
              <a:rPr lang="cs-CZ" sz="1200" dirty="0" smtClean="0">
                <a:solidFill>
                  <a:srgbClr val="000000"/>
                </a:solidFill>
              </a:rPr>
              <a:t> de </a:t>
            </a:r>
            <a:r>
              <a:rPr lang="cs-CZ" sz="1200" dirty="0" err="1" smtClean="0">
                <a:solidFill>
                  <a:srgbClr val="000000"/>
                </a:solidFill>
              </a:rPr>
              <a:t>Coubertina</a:t>
            </a:r>
            <a:r>
              <a:rPr lang="cs-CZ" sz="1200" dirty="0" smtClean="0">
                <a:solidFill>
                  <a:srgbClr val="000000"/>
                </a:solidFill>
              </a:rPr>
              <a:t>, Tábor, Náměstí Františka Křižíka 860, 390 01 Tábor</a:t>
            </a:r>
            <a:endParaRPr lang="cs-CZ" sz="1200" dirty="0">
              <a:solidFill>
                <a:srgbClr val="000000"/>
              </a:solidFill>
            </a:endParaRPr>
          </a:p>
        </p:txBody>
      </p:sp>
      <p:pic>
        <p:nvPicPr>
          <p:cNvPr id="2052" name="Obrázek 3" descr="Logolink OPVK - oříznutý.jpg"/>
          <p:cNvPicPr>
            <a:picLocks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595438" y="5880100"/>
            <a:ext cx="6969125" cy="1343025"/>
          </a:xfrm>
          <a:prstGeom prst="rect">
            <a:avLst/>
          </a:prstGeom>
          <a:solidFill>
            <a:srgbClr val="000000">
              <a:alpha val="0"/>
            </a:srgbClr>
          </a:solidFill>
          <a:ln w="9525">
            <a:noFill/>
            <a:miter lim="800000"/>
            <a:headEnd/>
            <a:tailEnd/>
          </a:ln>
        </p:spPr>
      </p:pic>
      <p:sp>
        <p:nvSpPr>
          <p:cNvPr id="2053" name="TextovéPole 4"/>
          <p:cNvSpPr txBox="1">
            <a:spLocks noChangeArrowheads="1"/>
          </p:cNvSpPr>
          <p:nvPr/>
        </p:nvSpPr>
        <p:spPr bwMode="auto">
          <a:xfrm>
            <a:off x="876300" y="5410200"/>
            <a:ext cx="8407400" cy="246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cs-CZ" sz="1000" b="1">
                <a:solidFill>
                  <a:srgbClr val="000000"/>
                </a:solidFill>
                <a:latin typeface="Times New Roman - 14"/>
              </a:rPr>
              <a:t>Tento výukový materiál vznikl v rámci Operačního programu Vzdělání pro konkurenceschopnost.</a:t>
            </a:r>
          </a:p>
        </p:txBody>
      </p:sp>
      <p:sp>
        <p:nvSpPr>
          <p:cNvPr id="2054" name="TextovéPole 5"/>
          <p:cNvSpPr txBox="1">
            <a:spLocks noChangeArrowheads="1"/>
          </p:cNvSpPr>
          <p:nvPr/>
        </p:nvSpPr>
        <p:spPr bwMode="auto">
          <a:xfrm>
            <a:off x="0" y="4838700"/>
            <a:ext cx="10337800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cs-CZ" sz="1000" b="1" dirty="0">
                <a:latin typeface="Times New Roman - 14"/>
              </a:rPr>
              <a:t>Materiál je určen k bezplatnému používání pro potřeby výuky a vzdělávání na všech typech škol a školských zařízení.</a:t>
            </a:r>
          </a:p>
          <a:p>
            <a:pPr algn="ctr"/>
            <a:r>
              <a:rPr lang="cs-CZ" sz="1000" b="1" dirty="0">
                <a:latin typeface="Times New Roman - 14"/>
              </a:rPr>
              <a:t>Jakékoliv další používání podléhá autorskému zákonu</a:t>
            </a:r>
            <a:r>
              <a:rPr lang="cs-CZ" sz="1000" b="1" dirty="0">
                <a:solidFill>
                  <a:srgbClr val="002060"/>
                </a:solidFill>
                <a:latin typeface="Times New Roman - 14"/>
              </a:rPr>
              <a:t>.</a:t>
            </a:r>
          </a:p>
        </p:txBody>
      </p:sp>
      <p:sp>
        <p:nvSpPr>
          <p:cNvPr id="2055" name="TextovéPole 6"/>
          <p:cNvSpPr txBox="1">
            <a:spLocks noChangeArrowheads="1"/>
          </p:cNvSpPr>
          <p:nvPr/>
        </p:nvSpPr>
        <p:spPr bwMode="auto">
          <a:xfrm>
            <a:off x="355600" y="1295400"/>
            <a:ext cx="19050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 b="1">
                <a:solidFill>
                  <a:srgbClr val="000000"/>
                </a:solidFill>
                <a:latin typeface="Arial - 16"/>
              </a:rPr>
              <a:t>Autor materiálu:</a:t>
            </a:r>
          </a:p>
        </p:txBody>
      </p:sp>
      <p:sp>
        <p:nvSpPr>
          <p:cNvPr id="2056" name="TextovéPole 7"/>
          <p:cNvSpPr txBox="1">
            <a:spLocks noChangeArrowheads="1"/>
          </p:cNvSpPr>
          <p:nvPr/>
        </p:nvSpPr>
        <p:spPr bwMode="auto">
          <a:xfrm>
            <a:off x="368300" y="1003300"/>
            <a:ext cx="21590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 b="1">
                <a:solidFill>
                  <a:srgbClr val="000000"/>
                </a:solidFill>
                <a:latin typeface="Arial - 16"/>
              </a:rPr>
              <a:t>Název materiálu:	</a:t>
            </a:r>
          </a:p>
        </p:txBody>
      </p:sp>
      <p:sp>
        <p:nvSpPr>
          <p:cNvPr id="2057" name="TextovéPole 8"/>
          <p:cNvSpPr txBox="1">
            <a:spLocks noChangeArrowheads="1"/>
          </p:cNvSpPr>
          <p:nvPr/>
        </p:nvSpPr>
        <p:spPr bwMode="auto">
          <a:xfrm>
            <a:off x="355600" y="2413000"/>
            <a:ext cx="8636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>
                <a:solidFill>
                  <a:srgbClr val="000000"/>
                </a:solidFill>
                <a:latin typeface="Arial - 16"/>
              </a:rPr>
              <a:t>Sada:</a:t>
            </a:r>
          </a:p>
        </p:txBody>
      </p:sp>
      <p:sp>
        <p:nvSpPr>
          <p:cNvPr id="2058" name="TextovéPole 9"/>
          <p:cNvSpPr txBox="1">
            <a:spLocks noChangeArrowheads="1"/>
          </p:cNvSpPr>
          <p:nvPr/>
        </p:nvSpPr>
        <p:spPr bwMode="auto">
          <a:xfrm>
            <a:off x="5944096" y="2136775"/>
            <a:ext cx="1929904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cs-CZ" sz="1200" dirty="0">
                <a:solidFill>
                  <a:srgbClr val="000000"/>
                </a:solidFill>
                <a:latin typeface="Arial - 16"/>
              </a:rPr>
              <a:t>Předmět:</a:t>
            </a:r>
          </a:p>
        </p:txBody>
      </p:sp>
      <p:sp>
        <p:nvSpPr>
          <p:cNvPr id="2059" name="TextovéPole 10"/>
          <p:cNvSpPr txBox="1">
            <a:spLocks noChangeArrowheads="1"/>
          </p:cNvSpPr>
          <p:nvPr/>
        </p:nvSpPr>
        <p:spPr bwMode="auto">
          <a:xfrm>
            <a:off x="355600" y="1828800"/>
            <a:ext cx="22098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 b="1">
                <a:solidFill>
                  <a:srgbClr val="000000"/>
                </a:solidFill>
                <a:latin typeface="Arial - 16"/>
              </a:rPr>
              <a:t>Zařazení materiálu:</a:t>
            </a:r>
          </a:p>
        </p:txBody>
      </p:sp>
      <p:sp>
        <p:nvSpPr>
          <p:cNvPr id="2060" name="TextovéPole 11"/>
          <p:cNvSpPr txBox="1">
            <a:spLocks noChangeArrowheads="1"/>
          </p:cNvSpPr>
          <p:nvPr/>
        </p:nvSpPr>
        <p:spPr bwMode="auto">
          <a:xfrm>
            <a:off x="355600" y="2120900"/>
            <a:ext cx="11430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>
                <a:solidFill>
                  <a:srgbClr val="000000"/>
                </a:solidFill>
                <a:latin typeface="Arial - 16"/>
              </a:rPr>
              <a:t>Šablona:</a:t>
            </a:r>
          </a:p>
        </p:txBody>
      </p:sp>
      <p:sp>
        <p:nvSpPr>
          <p:cNvPr id="2061" name="TextovéPole 12"/>
          <p:cNvSpPr txBox="1">
            <a:spLocks noChangeArrowheads="1"/>
          </p:cNvSpPr>
          <p:nvPr/>
        </p:nvSpPr>
        <p:spPr bwMode="auto">
          <a:xfrm>
            <a:off x="6604000" y="2425700"/>
            <a:ext cx="26797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cs-CZ" sz="1200" dirty="0">
                <a:solidFill>
                  <a:srgbClr val="000000"/>
                </a:solidFill>
                <a:latin typeface="Arial - 16"/>
              </a:rPr>
              <a:t>Číslo DUM</a:t>
            </a:r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: 20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</p:txBody>
      </p:sp>
      <p:sp>
        <p:nvSpPr>
          <p:cNvPr id="2062" name="TextovéPole 13"/>
          <p:cNvSpPr txBox="1">
            <a:spLocks noChangeArrowheads="1"/>
          </p:cNvSpPr>
          <p:nvPr/>
        </p:nvSpPr>
        <p:spPr bwMode="auto">
          <a:xfrm>
            <a:off x="355600" y="2946400"/>
            <a:ext cx="30734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 b="1">
                <a:solidFill>
                  <a:srgbClr val="000000"/>
                </a:solidFill>
                <a:latin typeface="Arial - 16"/>
              </a:rPr>
              <a:t>Ověření materiálu ve výuce:</a:t>
            </a:r>
          </a:p>
        </p:txBody>
      </p:sp>
      <p:sp>
        <p:nvSpPr>
          <p:cNvPr id="2063" name="TextovéPole 14"/>
          <p:cNvSpPr txBox="1">
            <a:spLocks noChangeArrowheads="1"/>
          </p:cNvSpPr>
          <p:nvPr/>
        </p:nvSpPr>
        <p:spPr bwMode="auto">
          <a:xfrm>
            <a:off x="355600" y="3238500"/>
            <a:ext cx="17272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>
                <a:solidFill>
                  <a:srgbClr val="000000"/>
                </a:solidFill>
                <a:latin typeface="Arial - 16"/>
              </a:rPr>
              <a:t>Datum ověření:</a:t>
            </a:r>
          </a:p>
        </p:txBody>
      </p:sp>
      <p:sp>
        <p:nvSpPr>
          <p:cNvPr id="2064" name="TextovéPole 15"/>
          <p:cNvSpPr txBox="1">
            <a:spLocks noChangeArrowheads="1"/>
          </p:cNvSpPr>
          <p:nvPr/>
        </p:nvSpPr>
        <p:spPr bwMode="auto">
          <a:xfrm>
            <a:off x="355600" y="3810000"/>
            <a:ext cx="8636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>
                <a:solidFill>
                  <a:srgbClr val="000000"/>
                </a:solidFill>
                <a:latin typeface="Arial - 16"/>
              </a:rPr>
              <a:t>Třída:</a:t>
            </a:r>
          </a:p>
        </p:txBody>
      </p:sp>
      <p:sp>
        <p:nvSpPr>
          <p:cNvPr id="2065" name="TextovéPole 16"/>
          <p:cNvSpPr txBox="1">
            <a:spLocks noChangeArrowheads="1"/>
          </p:cNvSpPr>
          <p:nvPr/>
        </p:nvSpPr>
        <p:spPr bwMode="auto">
          <a:xfrm>
            <a:off x="355600" y="3530600"/>
            <a:ext cx="17526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>
                <a:solidFill>
                  <a:srgbClr val="000000"/>
                </a:solidFill>
                <a:latin typeface="Arial - 16"/>
              </a:rPr>
              <a:t>Ověřující učitel:</a:t>
            </a:r>
          </a:p>
        </p:txBody>
      </p:sp>
      <p:sp>
        <p:nvSpPr>
          <p:cNvPr id="2066" name="TextovéPole 17"/>
          <p:cNvSpPr txBox="1">
            <a:spLocks noChangeArrowheads="1"/>
          </p:cNvSpPr>
          <p:nvPr/>
        </p:nvSpPr>
        <p:spPr bwMode="auto">
          <a:xfrm>
            <a:off x="2400300" y="1003300"/>
            <a:ext cx="4889500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cs-CZ" sz="1200" dirty="0" err="1" smtClean="0">
                <a:solidFill>
                  <a:srgbClr val="000000"/>
                </a:solidFill>
                <a:latin typeface="Arial - 16"/>
              </a:rPr>
              <a:t>Příběnice</a:t>
            </a:r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. Svědek husitské doby.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</p:txBody>
      </p:sp>
      <p:sp>
        <p:nvSpPr>
          <p:cNvPr id="2067" name="TextovéPole 18"/>
          <p:cNvSpPr txBox="1">
            <a:spLocks noChangeArrowheads="1"/>
          </p:cNvSpPr>
          <p:nvPr/>
        </p:nvSpPr>
        <p:spPr bwMode="auto">
          <a:xfrm>
            <a:off x="2400300" y="1295400"/>
            <a:ext cx="17780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PhDr. Jiří Kálal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</p:txBody>
      </p:sp>
      <p:sp>
        <p:nvSpPr>
          <p:cNvPr id="2068" name="TextovéPole 19"/>
          <p:cNvSpPr txBox="1">
            <a:spLocks noChangeArrowheads="1"/>
          </p:cNvSpPr>
          <p:nvPr/>
        </p:nvSpPr>
        <p:spPr bwMode="auto">
          <a:xfrm>
            <a:off x="1244600" y="2120900"/>
            <a:ext cx="51816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 dirty="0">
                <a:solidFill>
                  <a:srgbClr val="000000"/>
                </a:solidFill>
                <a:latin typeface="Arial - 16"/>
              </a:rPr>
              <a:t>Inovace a zkvalitnění výuky prostřednictvím ICT (III/2)</a:t>
            </a:r>
          </a:p>
        </p:txBody>
      </p:sp>
      <p:sp>
        <p:nvSpPr>
          <p:cNvPr id="2069" name="TextovéPole 20"/>
          <p:cNvSpPr txBox="1">
            <a:spLocks noChangeArrowheads="1"/>
          </p:cNvSpPr>
          <p:nvPr/>
        </p:nvSpPr>
        <p:spPr bwMode="auto">
          <a:xfrm>
            <a:off x="6604000" y="2120900"/>
            <a:ext cx="32512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cs-CZ" sz="1200" dirty="0">
                <a:solidFill>
                  <a:srgbClr val="000000"/>
                </a:solidFill>
                <a:latin typeface="Arial - 16"/>
              </a:rPr>
              <a:t>č</a:t>
            </a:r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eský jazyk a literatura  ročník: pátý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</p:txBody>
      </p:sp>
      <p:sp>
        <p:nvSpPr>
          <p:cNvPr id="2070" name="TextovéPole 21"/>
          <p:cNvSpPr txBox="1">
            <a:spLocks noChangeArrowheads="1"/>
          </p:cNvSpPr>
          <p:nvPr/>
        </p:nvSpPr>
        <p:spPr bwMode="auto">
          <a:xfrm>
            <a:off x="1244600" y="2413000"/>
            <a:ext cx="2683272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32_Č_2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</p:txBody>
      </p:sp>
      <p:sp>
        <p:nvSpPr>
          <p:cNvPr id="2071" name="TextovéPole 22"/>
          <p:cNvSpPr txBox="1">
            <a:spLocks noChangeArrowheads="1"/>
          </p:cNvSpPr>
          <p:nvPr/>
        </p:nvSpPr>
        <p:spPr bwMode="auto">
          <a:xfrm>
            <a:off x="8051800" y="2387600"/>
            <a:ext cx="1320800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endParaRPr lang="cs-CZ" sz="1200" dirty="0" smtClean="0">
              <a:solidFill>
                <a:srgbClr val="000000"/>
              </a:solidFill>
              <a:latin typeface="Arial - 16"/>
            </a:endParaRPr>
          </a:p>
          <a:p>
            <a:endParaRPr lang="cs-CZ" sz="1200" dirty="0">
              <a:solidFill>
                <a:srgbClr val="000000"/>
              </a:solidFill>
              <a:latin typeface="Arial - 16"/>
            </a:endParaRPr>
          </a:p>
        </p:txBody>
      </p:sp>
      <p:sp>
        <p:nvSpPr>
          <p:cNvPr id="2072" name="TextovéPole 23"/>
          <p:cNvSpPr txBox="1">
            <a:spLocks noChangeArrowheads="1"/>
          </p:cNvSpPr>
          <p:nvPr/>
        </p:nvSpPr>
        <p:spPr bwMode="auto">
          <a:xfrm>
            <a:off x="2400300" y="3517900"/>
            <a:ext cx="17780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PhDr. Jiří Kálal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</p:txBody>
      </p:sp>
      <p:sp>
        <p:nvSpPr>
          <p:cNvPr id="2073" name="TextovéPole 24"/>
          <p:cNvSpPr txBox="1">
            <a:spLocks noChangeArrowheads="1"/>
          </p:cNvSpPr>
          <p:nvPr/>
        </p:nvSpPr>
        <p:spPr bwMode="auto">
          <a:xfrm>
            <a:off x="2400300" y="3810000"/>
            <a:ext cx="7366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5.A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</p:txBody>
      </p:sp>
      <p:sp>
        <p:nvSpPr>
          <p:cNvPr id="2074" name="TextovéPole 25"/>
          <p:cNvSpPr txBox="1">
            <a:spLocks noChangeArrowheads="1"/>
          </p:cNvSpPr>
          <p:nvPr/>
        </p:nvSpPr>
        <p:spPr bwMode="auto">
          <a:xfrm>
            <a:off x="2400300" y="3238500"/>
            <a:ext cx="14351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10.10.2013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err="1" smtClean="0"/>
              <a:t>Příběnice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Svědek husitské doby</a:t>
            </a:r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4400" dirty="0" smtClean="0"/>
              <a:t>Rožmberský hrad</a:t>
            </a:r>
            <a:endParaRPr lang="cs-CZ" sz="4400" dirty="0"/>
          </a:p>
        </p:txBody>
      </p:sp>
      <p:sp>
        <p:nvSpPr>
          <p:cNvPr id="6" name="Zástupný symbol pro obsah 5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cs-CZ" sz="2800" dirty="0" smtClean="0"/>
              <a:t>V 1. polovině 14. století patřil hrad k největším pevnostem v Čechách</a:t>
            </a:r>
          </a:p>
          <a:p>
            <a:r>
              <a:rPr lang="cs-CZ" sz="2800" dirty="0" smtClean="0"/>
              <a:t>Na druhém břehu Lužnice stál druhý hrad </a:t>
            </a:r>
            <a:r>
              <a:rPr lang="cs-CZ" sz="2800" dirty="0" err="1" smtClean="0"/>
              <a:t>Příběničky</a:t>
            </a:r>
            <a:endParaRPr lang="cs-CZ" sz="2800" dirty="0" smtClean="0"/>
          </a:p>
        </p:txBody>
      </p:sp>
      <p:pic>
        <p:nvPicPr>
          <p:cNvPr id="5" name="Zástupný symbol pro obsah 4"/>
          <p:cNvPicPr>
            <a:picLocks noGrp="1" noChangeAspect="1"/>
          </p:cNvPicPr>
          <p:nvPr>
            <p:ph sz="half" idx="1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46969" y="2454275"/>
            <a:ext cx="3209925" cy="4286250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</p:spPr>
      </p:pic>
    </p:spTree>
    <p:extLst>
      <p:ext uri="{BB962C8B-B14F-4D97-AF65-F5344CB8AC3E}">
        <p14:creationId xmlns:p14="http://schemas.microsoft.com/office/powerpoint/2010/main" val="439615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Nadpis 4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4400" dirty="0" smtClean="0"/>
              <a:t>Husitská doba</a:t>
            </a:r>
            <a:endParaRPr lang="cs-CZ" sz="4400" dirty="0"/>
          </a:p>
        </p:txBody>
      </p:sp>
      <p:sp>
        <p:nvSpPr>
          <p:cNvPr id="6" name="Zástupný symbol pro obsah 5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cs-CZ" sz="2800" dirty="0" smtClean="0"/>
              <a:t>Oldřich z Rožmberka – původně stoupenec husitů, pak protivník (obavy z blízkosti Tábora)</a:t>
            </a:r>
          </a:p>
          <a:p>
            <a:r>
              <a:rPr lang="cs-CZ" sz="2800" dirty="0" smtClean="0"/>
              <a:t>Neúspěšně obléhal Tábor</a:t>
            </a:r>
            <a:endParaRPr lang="cs-CZ" sz="2800" dirty="0"/>
          </a:p>
        </p:txBody>
      </p:sp>
      <p:sp>
        <p:nvSpPr>
          <p:cNvPr id="7" name="Zástupný symbol pro obsah 6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cs-CZ" dirty="0" smtClean="0"/>
              <a:t>Na hradě uvěznil zajaté husitské kněze (další    na Choustníku                 a </a:t>
            </a:r>
            <a:r>
              <a:rPr lang="cs-CZ" dirty="0" err="1" smtClean="0"/>
              <a:t>Helfenburku</a:t>
            </a:r>
            <a:r>
              <a:rPr lang="cs-CZ" dirty="0" smtClean="0"/>
              <a:t>)</a:t>
            </a:r>
          </a:p>
          <a:p>
            <a:r>
              <a:rPr lang="cs-CZ" dirty="0" smtClean="0"/>
              <a:t>Kněz Koranda osvobodil sebe i spoluvězně </a:t>
            </a:r>
          </a:p>
          <a:p>
            <a:r>
              <a:rPr lang="cs-CZ" dirty="0" err="1" smtClean="0"/>
              <a:t>Táboři</a:t>
            </a:r>
            <a:r>
              <a:rPr lang="cs-CZ" dirty="0" smtClean="0"/>
              <a:t> hrad oblehli         a dobyli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3626467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Nadpis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  </a:t>
            </a:r>
            <a:endParaRPr lang="cs-CZ" dirty="0"/>
          </a:p>
        </p:txBody>
      </p:sp>
      <p:sp>
        <p:nvSpPr>
          <p:cNvPr id="6" name="Zástupný symbol pro obsah 5"/>
          <p:cNvSpPr>
            <a:spLocks noGrp="1"/>
          </p:cNvSpPr>
          <p:nvPr>
            <p:ph sz="half" idx="1"/>
          </p:nvPr>
        </p:nvSpPr>
        <p:spPr>
          <a:xfrm>
            <a:off x="508000" y="929680"/>
            <a:ext cx="4487333" cy="6131348"/>
          </a:xfrm>
        </p:spPr>
        <p:txBody>
          <a:bodyPr>
            <a:normAutofit/>
          </a:bodyPr>
          <a:lstStyle/>
          <a:p>
            <a:r>
              <a:rPr lang="cs-CZ" sz="2800" dirty="0" smtClean="0"/>
              <a:t>Později se pod hradem usídlila sekta adamitů (vyhnáni Tábority            za účasti Žižkovy)</a:t>
            </a:r>
          </a:p>
          <a:p>
            <a:r>
              <a:rPr lang="cs-CZ" sz="2800" dirty="0" smtClean="0"/>
              <a:t>Během válek bylo vypáleno i městečko            v podhradí</a:t>
            </a:r>
          </a:p>
          <a:p>
            <a:r>
              <a:rPr lang="cs-CZ" sz="2800" dirty="0"/>
              <a:t>Podle dohody mezi Táborem a Rožmberky </a:t>
            </a:r>
            <a:r>
              <a:rPr lang="cs-CZ" sz="2800" dirty="0" smtClean="0"/>
              <a:t>       z </a:t>
            </a:r>
            <a:r>
              <a:rPr lang="cs-CZ" sz="2800" dirty="0"/>
              <a:t>roku 1437 byly oba hrady rozbořeny, aby je nemohla žádná strana využívat</a:t>
            </a:r>
          </a:p>
          <a:p>
            <a:endParaRPr lang="cs-CZ" sz="2800" dirty="0"/>
          </a:p>
        </p:txBody>
      </p:sp>
      <p:pic>
        <p:nvPicPr>
          <p:cNvPr id="8" name="Zástupný symbol pro obsah 7"/>
          <p:cNvPicPr>
            <a:picLocks noGrp="1" noChangeAspect="1"/>
          </p:cNvPicPr>
          <p:nvPr>
            <p:ph sz="half" idx="2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512048" y="1433736"/>
            <a:ext cx="3848100" cy="4286250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</p:spPr>
      </p:pic>
    </p:spTree>
    <p:extLst>
      <p:ext uri="{BB962C8B-B14F-4D97-AF65-F5344CB8AC3E}">
        <p14:creationId xmlns:p14="http://schemas.microsoft.com/office/powerpoint/2010/main" val="30470232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4400" dirty="0" smtClean="0"/>
              <a:t>Úkoly pro samostatnou práci</a:t>
            </a:r>
            <a:endParaRPr lang="cs-CZ" sz="4400" dirty="0"/>
          </a:p>
        </p:txBody>
      </p:sp>
      <p:sp>
        <p:nvSpPr>
          <p:cNvPr id="5" name="Zástupný symbol pro obsah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sz="2800" b="1" dirty="0" smtClean="0"/>
              <a:t>Vyhledejte v jiných zdrojích, proč se zmíněné sektě říkalo adamité.</a:t>
            </a:r>
          </a:p>
          <a:p>
            <a:r>
              <a:rPr lang="cs-CZ" sz="2800" b="1" dirty="0" smtClean="0"/>
              <a:t>Názory Václava Korandy byly v mnohém i na </a:t>
            </a:r>
            <a:r>
              <a:rPr lang="cs-CZ" sz="2800" b="1" dirty="0" err="1" smtClean="0"/>
              <a:t>tehdej-ší</a:t>
            </a:r>
            <a:r>
              <a:rPr lang="cs-CZ" sz="2800" b="1" dirty="0" smtClean="0"/>
              <a:t> zjitřenou husitskou dobu extrémní. Vyhledejte    v jiných zdrojích údaje o jeho názorech  a činech. Posuďte, co asi i husitská doba považovala               za výstřelek.</a:t>
            </a:r>
          </a:p>
          <a:p>
            <a:endParaRPr lang="cs-CZ" b="1" dirty="0"/>
          </a:p>
        </p:txBody>
      </p:sp>
    </p:spTree>
    <p:extLst>
      <p:ext uri="{BB962C8B-B14F-4D97-AF65-F5344CB8AC3E}">
        <p14:creationId xmlns:p14="http://schemas.microsoft.com/office/powerpoint/2010/main" val="15372359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TextovéPole 2"/>
          <p:cNvSpPr txBox="1">
            <a:spLocks noChangeArrowheads="1"/>
          </p:cNvSpPr>
          <p:nvPr/>
        </p:nvSpPr>
        <p:spPr bwMode="auto">
          <a:xfrm>
            <a:off x="3124200" y="4127500"/>
            <a:ext cx="3962400" cy="1015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cs-CZ" sz="1200" dirty="0">
                <a:solidFill>
                  <a:srgbClr val="000000"/>
                </a:solidFill>
                <a:latin typeface="Arial - 16"/>
              </a:rPr>
              <a:t>Autor:</a:t>
            </a:r>
          </a:p>
          <a:p>
            <a:pPr algn="ctr"/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PhDr. Jiří Kálal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  <a:p>
            <a:pPr algn="ctr"/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Gymnázium </a:t>
            </a:r>
            <a:r>
              <a:rPr lang="cs-CZ" sz="1200" dirty="0" err="1" smtClean="0">
                <a:solidFill>
                  <a:srgbClr val="000000"/>
                </a:solidFill>
                <a:latin typeface="Arial - 16"/>
              </a:rPr>
              <a:t>Pierra</a:t>
            </a:r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 de </a:t>
            </a:r>
            <a:r>
              <a:rPr lang="cs-CZ" sz="1200" dirty="0" err="1" smtClean="0">
                <a:solidFill>
                  <a:srgbClr val="000000"/>
                </a:solidFill>
                <a:latin typeface="Arial - 16"/>
              </a:rPr>
              <a:t>Coubertina</a:t>
            </a:r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, Tábor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  <a:p>
            <a:pPr algn="ctr"/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jkalal@gymta.cz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  <a:p>
            <a:pPr algn="ctr"/>
            <a:r>
              <a:rPr lang="cs-CZ" sz="1200" dirty="0">
                <a:solidFill>
                  <a:srgbClr val="000000"/>
                </a:solidFill>
                <a:latin typeface="Arial - 16"/>
              </a:rPr>
              <a:t>ř</a:t>
            </a:r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íjen 2013</a:t>
            </a:r>
            <a:endParaRPr lang="cs-CZ" sz="1200" dirty="0">
              <a:solidFill>
                <a:srgbClr val="000000"/>
              </a:solidFill>
              <a:latin typeface="Arial - 16"/>
            </a:endParaRPr>
          </a:p>
        </p:txBody>
      </p:sp>
      <p:sp>
        <p:nvSpPr>
          <p:cNvPr id="3077" name="TextovéPole 4"/>
          <p:cNvSpPr txBox="1">
            <a:spLocks noChangeArrowheads="1"/>
          </p:cNvSpPr>
          <p:nvPr/>
        </p:nvSpPr>
        <p:spPr bwMode="auto">
          <a:xfrm>
            <a:off x="228600" y="203200"/>
            <a:ext cx="4927600" cy="323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pl-PL" sz="1500" b="1">
                <a:solidFill>
                  <a:srgbClr val="000000"/>
                </a:solidFill>
                <a:latin typeface="Arial - 20"/>
              </a:rPr>
              <a:t>Seznam použité literatury a pramenů:</a:t>
            </a:r>
            <a:endParaRPr lang="cs-CZ" sz="1500" b="1">
              <a:solidFill>
                <a:srgbClr val="000000"/>
              </a:solidFill>
              <a:latin typeface="Arial - 20"/>
            </a:endParaRPr>
          </a:p>
        </p:txBody>
      </p:sp>
      <p:sp>
        <p:nvSpPr>
          <p:cNvPr id="3078" name="TextovéPole 5"/>
          <p:cNvSpPr txBox="1">
            <a:spLocks noChangeArrowheads="1"/>
          </p:cNvSpPr>
          <p:nvPr/>
        </p:nvSpPr>
        <p:spPr bwMode="auto">
          <a:xfrm>
            <a:off x="733509" y="1001688"/>
            <a:ext cx="8485956" cy="13849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Bílek – Bílek – Kálal: Zřícenina hradu </a:t>
            </a:r>
            <a:r>
              <a:rPr lang="cs-CZ" sz="1200" dirty="0" err="1" smtClean="0">
                <a:solidFill>
                  <a:srgbClr val="000000"/>
                </a:solidFill>
                <a:latin typeface="Arial - 16"/>
              </a:rPr>
              <a:t>Příběnice</a:t>
            </a:r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, In: Jižní Čechy a Šumava. Průvodce po zajímavostech a pamětihodnostech regionu </a:t>
            </a:r>
            <a:r>
              <a:rPr lang="cs-CZ" sz="1200" dirty="0"/>
              <a:t>[online]. [cit. </a:t>
            </a:r>
            <a:r>
              <a:rPr lang="cs-CZ" sz="1200" dirty="0" smtClean="0"/>
              <a:t>2013-10-11]. </a:t>
            </a:r>
            <a:r>
              <a:rPr lang="cs-CZ" sz="1200" dirty="0"/>
              <a:t>Dostupné z: </a:t>
            </a:r>
            <a:r>
              <a:rPr lang="cs-CZ" sz="1200" dirty="0">
                <a:hlinkClick r:id="rId2"/>
              </a:rPr>
              <a:t>http://www.jiznicechy.org/cz</a:t>
            </a:r>
            <a:r>
              <a:rPr lang="cs-CZ" sz="1200" dirty="0" smtClean="0">
                <a:hlinkClick r:id="rId2"/>
              </a:rPr>
              <a:t>/</a:t>
            </a:r>
            <a:endParaRPr lang="cs-CZ" sz="1200" dirty="0" smtClean="0"/>
          </a:p>
          <a:p>
            <a:r>
              <a:rPr lang="cs-CZ" sz="1200" dirty="0" err="1" smtClean="0">
                <a:solidFill>
                  <a:srgbClr val="000000"/>
                </a:solidFill>
                <a:latin typeface="Arial - 16"/>
              </a:rPr>
              <a:t>Příběnice</a:t>
            </a:r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, In: </a:t>
            </a:r>
            <a:r>
              <a:rPr lang="cs-CZ" sz="1200" dirty="0"/>
              <a:t>Wikipedie: Otevřená encyklopedie [online]. [cit. </a:t>
            </a:r>
            <a:r>
              <a:rPr lang="cs-CZ" sz="1200" dirty="0" smtClean="0"/>
              <a:t>2013-10-11]. </a:t>
            </a:r>
            <a:r>
              <a:rPr lang="cs-CZ" sz="1200" dirty="0"/>
              <a:t>Dostupné z: </a:t>
            </a:r>
            <a:r>
              <a:rPr lang="cs-CZ" sz="1200" dirty="0">
                <a:hlinkClick r:id="rId3"/>
              </a:rPr>
              <a:t>http://</a:t>
            </a:r>
            <a:r>
              <a:rPr lang="cs-CZ" sz="1200" dirty="0" smtClean="0">
                <a:hlinkClick r:id="rId3"/>
              </a:rPr>
              <a:t>cs.wikipedia.org/wiki/P%C5%99%C3%ADb%C4%9Bnice</a:t>
            </a:r>
            <a:endParaRPr lang="cs-CZ" sz="1200" dirty="0" smtClean="0"/>
          </a:p>
          <a:p>
            <a:r>
              <a:rPr lang="cs-CZ" sz="1200" dirty="0" smtClean="0"/>
              <a:t>Zřícenina hradu </a:t>
            </a:r>
            <a:r>
              <a:rPr lang="cs-CZ" sz="1200" dirty="0" err="1" smtClean="0"/>
              <a:t>Příběnice</a:t>
            </a:r>
            <a:r>
              <a:rPr lang="cs-CZ" sz="1200" dirty="0" smtClean="0"/>
              <a:t>. Foto Josef Bílek (se souhlasem autora)</a:t>
            </a:r>
          </a:p>
          <a:p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Zřícenina hradu </a:t>
            </a:r>
            <a:r>
              <a:rPr lang="cs-CZ" sz="1200" dirty="0" err="1" smtClean="0">
                <a:solidFill>
                  <a:srgbClr val="000000"/>
                </a:solidFill>
                <a:latin typeface="Arial - 16"/>
              </a:rPr>
              <a:t>Příběnice</a:t>
            </a:r>
            <a:r>
              <a:rPr lang="cs-CZ" sz="1200" dirty="0" smtClean="0">
                <a:solidFill>
                  <a:srgbClr val="000000"/>
                </a:solidFill>
                <a:latin typeface="Arial - 16"/>
              </a:rPr>
              <a:t>. Foto Josef Bílek (se souhlasem autora)</a:t>
            </a:r>
          </a:p>
          <a:p>
            <a:endParaRPr lang="cs-CZ" sz="1200" dirty="0">
              <a:solidFill>
                <a:srgbClr val="000000"/>
              </a:solidFill>
              <a:latin typeface="Arial - 16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Sepekov poutní místo">
  <a:themeElements>
    <a:clrScheme name="Cesta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Tok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Tok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Sepekov poutní místo</Template>
  <TotalTime>66</TotalTime>
  <Words>402</Words>
  <Application>Microsoft Office PowerPoint</Application>
  <PresentationFormat>Vlastní</PresentationFormat>
  <Paragraphs>52</Paragraphs>
  <Slides>7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7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7</vt:i4>
      </vt:variant>
    </vt:vector>
  </HeadingPairs>
  <TitlesOfParts>
    <vt:vector size="15" baseType="lpstr">
      <vt:lpstr>Arial</vt:lpstr>
      <vt:lpstr>Calibri</vt:lpstr>
      <vt:lpstr>Constantia</vt:lpstr>
      <vt:lpstr>Arial - 16</vt:lpstr>
      <vt:lpstr>Arial - 20</vt:lpstr>
      <vt:lpstr>Times New Roman - 14</vt:lpstr>
      <vt:lpstr>Wingdings 2</vt:lpstr>
      <vt:lpstr>Sepekov poutní místo</vt:lpstr>
      <vt:lpstr>Prezentace aplikace PowerPoint</vt:lpstr>
      <vt:lpstr>Příběnice</vt:lpstr>
      <vt:lpstr>Rožmberský hrad</vt:lpstr>
      <vt:lpstr>Husitská doba</vt:lpstr>
      <vt:lpstr>  </vt:lpstr>
      <vt:lpstr>Úkoly pro samostatnou práci</vt:lpstr>
      <vt:lpstr>Prezentace aplikace PowerPoint</vt:lpstr>
    </vt:vector>
  </TitlesOfParts>
  <Company>GPdC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Jiří Kálal</dc:creator>
  <cp:lastModifiedBy>hchotovinska</cp:lastModifiedBy>
  <cp:revision>10</cp:revision>
  <dcterms:created xsi:type="dcterms:W3CDTF">2013-11-13T13:13:12Z</dcterms:created>
  <dcterms:modified xsi:type="dcterms:W3CDTF">2014-05-14T10:09:34Z</dcterms:modified>
</cp:coreProperties>
</file>

<file path=docProps/thumbnail.jpeg>
</file>