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58" r:id="rId11"/>
  </p:sldIdLst>
  <p:sldSz cx="10160000" cy="7620000"/>
  <p:notesSz cx="6858000" cy="9144000"/>
  <p:embeddedFontLst>
    <p:embeddedFont>
      <p:font typeface="Wingdings 2" panose="05020102010507070707" pitchFamily="18" charset="2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onstantia" panose="02030602050306030303" pitchFamily="18" charset="0"/>
      <p:regular r:id="rId17"/>
      <p:bold r:id="rId18"/>
      <p:italic r:id="rId19"/>
      <p:boldItalic r:id="rId20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7/78/August_Sedlacek_Vilimek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96024" y="2120900"/>
            <a:ext cx="2476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222876" y="2425701"/>
            <a:ext cx="42496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Číslo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593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Vznik základního díla české heraldiky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čtvrtý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32_3_Události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364674" y="3821876"/>
            <a:ext cx="10643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Třída 4.A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18.12.2012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41394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Kálal, J.: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Zázrak, který chodí vedle nás, a my si ho nevšímáme!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in: Ročenka 2010/2011, Nadační fond Gymnázia Tábor, 2011, str. 38 - 42</a:t>
            </a:r>
          </a:p>
          <a:p>
            <a:pPr lvl="0"/>
            <a:r>
              <a:rPr lang="cs-CZ" sz="1200" i="1" dirty="0"/>
              <a:t>August Sedláček a pomocné vědy historické</a:t>
            </a:r>
            <a:r>
              <a:rPr lang="cs-CZ" sz="1200" dirty="0"/>
              <a:t>. Sborník prací z konference ke stopadesátému výročí narození Augusta Sedláčka, uspořádala Božena Kopičková, Městský úřad Mladá Vožice, Mladá Vožice, 1995</a:t>
            </a:r>
          </a:p>
          <a:p>
            <a:r>
              <a:rPr lang="cs-CZ" sz="1200" dirty="0"/>
              <a:t>August Sedláček, In: Wikipedie: Otevřená encyklopedie [online]. [cit. </a:t>
            </a:r>
            <a:r>
              <a:rPr lang="cs-CZ" sz="1200" dirty="0" smtClean="0"/>
              <a:t>2012-12-14]. </a:t>
            </a:r>
            <a:r>
              <a:rPr lang="cs-CZ" sz="1200" dirty="0"/>
              <a:t>Dostupné z: </a:t>
            </a:r>
            <a:r>
              <a:rPr lang="cs-CZ" sz="1200" dirty="0">
                <a:hlinkClick r:id="rId2"/>
              </a:rPr>
              <a:t>http://upload.wikimedia.org/wikipedia/commons/7/78/August_Sedlacek_Vilimek.jpg</a:t>
            </a:r>
            <a:endParaRPr lang="cs-CZ" sz="1200" dirty="0"/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Sedláček, A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.: Atlasy erbů a pečetí české a moravské středověké šlechty, 2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Praha, 2001, první strana obálky. Soukromá knihovna. Foto Jiří Kálal </a:t>
            </a:r>
          </a:p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Sedláček, A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.: Atlasy erbů a pečetí české a moravské středověké šlechty, 2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. Praha, 2001,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str. 332 - 333.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Soukromá knihovna. Foto Jiří Kálal  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Vznik základního díla české heraldiky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8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Co je to heraldika? </a:t>
            </a:r>
            <a:r>
              <a:rPr lang="cs-CZ" sz="2800" dirty="0" smtClean="0"/>
              <a:t>Použijte slovník cizích slov.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62066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August Sedláček </a:t>
            </a:r>
            <a:r>
              <a:rPr lang="cs-CZ" sz="2800" dirty="0" smtClean="0"/>
              <a:t>(1843 až 1926)</a:t>
            </a:r>
          </a:p>
          <a:p>
            <a:r>
              <a:rPr lang="cs-CZ" sz="2800" dirty="0" smtClean="0"/>
              <a:t>profesor táborského gymnázia v letech 1873 až 1899</a:t>
            </a:r>
          </a:p>
          <a:p>
            <a:r>
              <a:rPr lang="cs-CZ" sz="2800" dirty="0" smtClean="0"/>
              <a:t>souběžně s učitelskou praxí se věnoval historickému vědeckému bádání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August Sedláček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53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Českomoravská heraldika</a:t>
            </a:r>
            <a:endParaRPr lang="cs-CZ" sz="44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91" y="2133600"/>
            <a:ext cx="3251280" cy="4927600"/>
          </a:xfrm>
          <a:ln w="19050">
            <a:solidFill>
              <a:schemeClr val="tx1"/>
            </a:solidFill>
          </a:ln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vznikala 1902 - 1925</a:t>
            </a:r>
          </a:p>
          <a:p>
            <a:r>
              <a:rPr lang="cs-CZ" sz="2800" dirty="0"/>
              <a:t>p</a:t>
            </a:r>
            <a:r>
              <a:rPr lang="cs-CZ" sz="2800" dirty="0" smtClean="0"/>
              <a:t>rvní díl připravil Sedláček z materiálu Martina Koláře (profesora táborského gymnázia)</a:t>
            </a:r>
          </a:p>
          <a:p>
            <a:r>
              <a:rPr lang="cs-CZ" sz="2800" dirty="0"/>
              <a:t>d</a:t>
            </a:r>
            <a:r>
              <a:rPr lang="cs-CZ" sz="2800" dirty="0" smtClean="0"/>
              <a:t>ruhý díl je Sedláčkovou vlastní prací</a:t>
            </a:r>
          </a:p>
          <a:p>
            <a:r>
              <a:rPr lang="cs-CZ" sz="2800" b="1" dirty="0" smtClean="0"/>
              <a:t>Kdo je uveden jako autor 1. dílu?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8053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p</a:t>
            </a:r>
            <a:r>
              <a:rPr lang="cs-CZ" sz="2800" dirty="0" smtClean="0"/>
              <a:t>odrobný výklad obecné heraldické teorie, figur a znamení</a:t>
            </a:r>
          </a:p>
          <a:p>
            <a:r>
              <a:rPr lang="cs-CZ" sz="2800" dirty="0" smtClean="0"/>
              <a:t>výsledek </a:t>
            </a:r>
            <a:r>
              <a:rPr lang="cs-CZ" sz="2800" dirty="0"/>
              <a:t>autorova </a:t>
            </a:r>
            <a:r>
              <a:rPr lang="cs-CZ" sz="2800" dirty="0" smtClean="0"/>
              <a:t>(u 1. dílu Kolářova) výzkumu </a:t>
            </a:r>
            <a:r>
              <a:rPr lang="cs-CZ" sz="2800" dirty="0"/>
              <a:t>v archivech i v terénu</a:t>
            </a:r>
          </a:p>
          <a:p>
            <a:r>
              <a:rPr lang="cs-CZ" sz="2800" dirty="0"/>
              <a:t>práci tohoto rozsahu dnes dělají jen vědecké týmy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515512"/>
          </a:xfrm>
        </p:spPr>
        <p:txBody>
          <a:bodyPr>
            <a:normAutofit/>
          </a:bodyPr>
          <a:lstStyle/>
          <a:p>
            <a:r>
              <a:rPr lang="cs-CZ" sz="4400" dirty="0" smtClean="0"/>
              <a:t>Atlasy erbů a pečetí české a moravské středověké šlechty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369840"/>
            <a:ext cx="4487333" cy="4691188"/>
          </a:xfrm>
        </p:spPr>
        <p:txBody>
          <a:bodyPr>
            <a:normAutofit/>
          </a:bodyPr>
          <a:lstStyle/>
          <a:p>
            <a:r>
              <a:rPr lang="cs-CZ" sz="2800" dirty="0"/>
              <a:t>v</a:t>
            </a:r>
            <a:r>
              <a:rPr lang="cs-CZ" sz="2800" dirty="0" smtClean="0"/>
              <a:t>ydány v roce 2001 na základě materiálu ze Sedláčkovy pozůstalosti</a:t>
            </a:r>
          </a:p>
          <a:p>
            <a:r>
              <a:rPr lang="cs-CZ" sz="2800" dirty="0"/>
              <a:t>o</a:t>
            </a:r>
            <a:r>
              <a:rPr lang="cs-CZ" sz="2800" dirty="0" smtClean="0"/>
              <a:t>bsahují Sedláčkovy nákresy erbů, jak je nacházel v archivních materiálech i v terénu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340" y="2009800"/>
            <a:ext cx="3509828" cy="5051400"/>
          </a:xfr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027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Kde „v terénu“ Sedláček mohl erby nacházet?</a:t>
            </a:r>
          </a:p>
          <a:p>
            <a:endParaRPr lang="cs-CZ" sz="1200" b="1" dirty="0"/>
          </a:p>
          <a:p>
            <a:r>
              <a:rPr lang="cs-CZ" b="1" dirty="0" smtClean="0"/>
              <a:t>Podle reprodukce dvojstrany z Atlasů na následujícím obrázku vysvětlete, které heraldické údaje lze v knize najít.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972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pic>
        <p:nvPicPr>
          <p:cNvPr id="10" name="Zástupný symbol pro obsah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6" y="148420"/>
            <a:ext cx="9793088" cy="7450119"/>
          </a:xfrm>
        </p:spPr>
      </p:pic>
    </p:spTree>
    <p:extLst>
      <p:ext uri="{BB962C8B-B14F-4D97-AF65-F5344CB8AC3E}">
        <p14:creationId xmlns:p14="http://schemas.microsoft.com/office/powerpoint/2010/main" val="21786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366</Words>
  <Application>Microsoft Office PowerPoint</Application>
  <PresentationFormat>Vlastní</PresentationFormat>
  <Paragraphs>62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8" baseType="lpstr">
      <vt:lpstr>Arial</vt:lpstr>
      <vt:lpstr>Arial - 16</vt:lpstr>
      <vt:lpstr>Arial - 20</vt:lpstr>
      <vt:lpstr>Wingdings 2</vt:lpstr>
      <vt:lpstr>Times New Roman - 14</vt:lpstr>
      <vt:lpstr>Calibri</vt:lpstr>
      <vt:lpstr>Constantia</vt:lpstr>
      <vt:lpstr>Tok</vt:lpstr>
      <vt:lpstr>Prezentace aplikace PowerPoint</vt:lpstr>
      <vt:lpstr>Vznik základního díla české heraldiky</vt:lpstr>
      <vt:lpstr>    </vt:lpstr>
      <vt:lpstr>  </vt:lpstr>
      <vt:lpstr>Českomoravská heraldika</vt:lpstr>
      <vt:lpstr>  </vt:lpstr>
      <vt:lpstr>Atlasy erbů a pečetí české a moravské středověké šlechty</vt:lpstr>
      <vt:lpstr>Otázky a úkoly</vt:lpstr>
      <vt:lpstr>   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25</cp:revision>
  <dcterms:created xsi:type="dcterms:W3CDTF">2012-09-30T18:20:36Z</dcterms:created>
  <dcterms:modified xsi:type="dcterms:W3CDTF">2014-05-14T10:10:22Z</dcterms:modified>
</cp:coreProperties>
</file>