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56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7" r:id="rId12"/>
    <p:sldId id="273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8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97C2-5755-4753-BFB0-BE40FF5B096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8F03-5837-414C-A968-F0A875C8371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97C2-5755-4753-BFB0-BE40FF5B096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8F03-5837-414C-A968-F0A875C8371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97C2-5755-4753-BFB0-BE40FF5B096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8F03-5837-414C-A968-F0A875C8371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97C2-5755-4753-BFB0-BE40FF5B096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8F03-5837-414C-A968-F0A875C8371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97C2-5755-4753-BFB0-BE40FF5B096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8F03-5837-414C-A968-F0A875C8371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97C2-5755-4753-BFB0-BE40FF5B096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8F03-5837-414C-A968-F0A875C8371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97C2-5755-4753-BFB0-BE40FF5B096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8F03-5837-414C-A968-F0A875C8371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97C2-5755-4753-BFB0-BE40FF5B096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E58F03-5837-414C-A968-F0A875C8371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97C2-5755-4753-BFB0-BE40FF5B096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8F03-5837-414C-A968-F0A875C8371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97C2-5755-4753-BFB0-BE40FF5B096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CE58F03-5837-414C-A968-F0A875C8371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81497C2-5755-4753-BFB0-BE40FF5B096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8F03-5837-414C-A968-F0A875C8371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olný tvar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Volný tvar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81497C2-5755-4753-BFB0-BE40FF5B096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CE58F03-5837-414C-A968-F0A875C8371B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zidovskelisty.blog.cz/1103/taborska-tryzna-za-obeti-holokaustu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zanikleobce.cz/index.php?detail=37002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zanikleobce.cz/index.php?detail=74772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zanikleobce.cz/index.php?detail=78687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zanikleobce.cz/index.php?detail=103987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zanikleobce.cz/index.php?detail=49077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zanikleobce.cz/index.php?detail=41777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zanikleobce.cz/index.php?detail=4178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zidovskelisty.blog.cz/" TargetMode="External"/><Relationship Id="rId2" Type="http://schemas.openxmlformats.org/officeDocument/2006/relationships/hyperlink" Target="http://www.nasinebocizi.cz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zanikleobce.cz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Times New Roman - 16"/>
              </a:rPr>
              <a:t>Projekt : </a:t>
            </a:r>
            <a:r>
              <a:rPr lang="cs-CZ" sz="1100" dirty="0">
                <a:solidFill>
                  <a:schemeClr val="bg1"/>
                </a:solidFill>
                <a:latin typeface="Times New Roman - 16"/>
              </a:rPr>
              <a:t>Inovace vybavení   R</a:t>
            </a:r>
            <a:r>
              <a:rPr lang="cs-CZ" sz="1100" dirty="0" smtClean="0">
                <a:solidFill>
                  <a:schemeClr val="bg1"/>
                </a:solidFill>
                <a:latin typeface="Times New Roman - 16"/>
              </a:rPr>
              <a:t>egistrační </a:t>
            </a:r>
            <a:r>
              <a:rPr lang="cs-CZ" sz="1100" dirty="0">
                <a:solidFill>
                  <a:schemeClr val="bg1"/>
                </a:solidFill>
                <a:latin typeface="Times New Roman - 16"/>
              </a:rPr>
              <a:t>číslo projektu</a:t>
            </a:r>
            <a:r>
              <a:rPr lang="cs-CZ" sz="1100">
                <a:solidFill>
                  <a:schemeClr val="bg1"/>
                </a:solidFill>
                <a:latin typeface="Times New Roman - 16"/>
              </a:rPr>
              <a:t>: </a:t>
            </a:r>
            <a:r>
              <a:rPr lang="cs-CZ" sz="1100" smtClean="0">
                <a:solidFill>
                  <a:schemeClr val="bg1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chemeClr val="bg1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</a:t>
            </a:r>
            <a:r>
              <a:rPr lang="cs-CZ" sz="900" b="1" dirty="0" smtClean="0">
                <a:latin typeface="Times New Roman - 14"/>
              </a:rPr>
              <a:t>zákonu.</a:t>
            </a:r>
            <a:endParaRPr lang="cs-CZ" sz="900" b="1" dirty="0">
              <a:latin typeface="Times New Roman - 14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4932040" y="1908811"/>
            <a:ext cx="2361862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1"/>
            <a:ext cx="2192796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Číslo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05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69" y="902970"/>
            <a:ext cx="3491851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</a:rPr>
              <a:t>Zničení synagogy v Táboře</a:t>
            </a:r>
            <a:endParaRPr lang="cs-CZ" sz="1100" dirty="0">
              <a:solidFill>
                <a:schemeClr val="bg1"/>
              </a:solidFill>
            </a:endParaRPr>
          </a:p>
          <a:p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Mgr. Zuzana Lukešová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ročník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třetí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32_ Č _3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Mgr. Zuzana Lukešová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5. A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69" y="291465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4.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1. 2013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136527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Židovská synagoga v </a:t>
            </a:r>
            <a:r>
              <a:rPr lang="cs-CZ" dirty="0"/>
              <a:t>T</a:t>
            </a:r>
            <a:r>
              <a:rPr lang="cs-CZ" dirty="0" smtClean="0"/>
              <a:t>áboře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539552" y="6165304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http://zidovskelisty.blog.cz/1103/taborska-tryzna-za-obeti-holokaustu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584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Židovská synagoga v Táboře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Práce na 30 m dlouhé a 20 m široké budově probíhaly pod dozorem táborského stavitele Františka </a:t>
            </a:r>
            <a:r>
              <a:rPr lang="cs-CZ" dirty="0" smtClean="0"/>
              <a:t>Kliera</a:t>
            </a:r>
          </a:p>
          <a:p>
            <a:r>
              <a:rPr lang="cs-CZ" dirty="0" smtClean="0"/>
              <a:t>dne </a:t>
            </a:r>
            <a:r>
              <a:rPr lang="cs-CZ" dirty="0"/>
              <a:t>17.srpna 1885 byla synagoga slavnostně </a:t>
            </a:r>
            <a:r>
              <a:rPr lang="cs-CZ" dirty="0" smtClean="0"/>
              <a:t>zasvěcena</a:t>
            </a:r>
          </a:p>
          <a:p>
            <a:r>
              <a:rPr lang="cs-CZ" dirty="0"/>
              <a:t>Fragmenty </a:t>
            </a:r>
            <a:r>
              <a:rPr lang="cs-CZ" dirty="0" smtClean="0"/>
              <a:t>ze synagogy </a:t>
            </a:r>
            <a:r>
              <a:rPr lang="cs-CZ" dirty="0"/>
              <a:t>jsou uchovány ve sbírkách Husitského muzea v </a:t>
            </a:r>
            <a:r>
              <a:rPr lang="cs-CZ" dirty="0" smtClean="0"/>
              <a:t>Táboře</a:t>
            </a:r>
            <a:r>
              <a:rPr lang="cs-CZ" dirty="0"/>
              <a:t/>
            </a:r>
            <a:br>
              <a:rPr lang="cs-CZ" dirty="0"/>
            </a:b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16768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Plánek </a:t>
            </a:r>
            <a:r>
              <a:rPr lang="cs-CZ" dirty="0" smtClean="0"/>
              <a:t>synagogy - 19.století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259632" y="6021288"/>
            <a:ext cx="6390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http://zanikleobce.cz/index.php?detail=49082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649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Synagoga – poč. 20. století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043608" y="5860181"/>
            <a:ext cx="7398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http://zanikleobce.cz/index.php?detail=37002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516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Pohled na střed města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755576" y="6237312"/>
            <a:ext cx="588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http://zanikleobce.cz/index.php?detail=74772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878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S</a:t>
            </a:r>
            <a:r>
              <a:rPr lang="cs-CZ" dirty="0" smtClean="0"/>
              <a:t>ynagoga - před </a:t>
            </a:r>
            <a:r>
              <a:rPr lang="cs-CZ" dirty="0"/>
              <a:t>1938</a:t>
            </a:r>
          </a:p>
        </p:txBody>
      </p:sp>
      <p:sp>
        <p:nvSpPr>
          <p:cNvPr id="5" name="Obdélník 4"/>
          <p:cNvSpPr/>
          <p:nvPr/>
        </p:nvSpPr>
        <p:spPr>
          <a:xfrm>
            <a:off x="1475656" y="5805264"/>
            <a:ext cx="6030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http://zanikleobce.cz/index.php?detail=78687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06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Pohled </a:t>
            </a:r>
            <a:r>
              <a:rPr lang="cs-CZ" dirty="0"/>
              <a:t>na Tábor se </a:t>
            </a:r>
            <a:r>
              <a:rPr lang="cs-CZ" dirty="0" smtClean="0"/>
              <a:t>synagogou - okolo </a:t>
            </a:r>
            <a:r>
              <a:rPr lang="cs-CZ" dirty="0"/>
              <a:t>1939</a:t>
            </a:r>
          </a:p>
        </p:txBody>
      </p:sp>
      <p:sp>
        <p:nvSpPr>
          <p:cNvPr id="5" name="Obdélník 4"/>
          <p:cNvSpPr/>
          <p:nvPr/>
        </p:nvSpPr>
        <p:spPr>
          <a:xfrm>
            <a:off x="1043608" y="6237312"/>
            <a:ext cx="4950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http://zanikleobce.cz/index.php?detail=103987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241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Odkryté základy </a:t>
            </a:r>
            <a:r>
              <a:rPr lang="pl-PL" dirty="0" smtClean="0"/>
              <a:t>synagogy - 2005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619672" y="6277962"/>
            <a:ext cx="6318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http://zanikleobce.cz/index.php?detail=49077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406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 </a:t>
            </a:r>
            <a:r>
              <a:rPr lang="cs-CZ" dirty="0" smtClean="0"/>
              <a:t>Místo, kde </a:t>
            </a:r>
            <a:r>
              <a:rPr lang="cs-CZ" dirty="0"/>
              <a:t>stávala synagoga</a:t>
            </a:r>
            <a:br>
              <a:rPr lang="cs-CZ" dirty="0"/>
            </a:b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115616" y="6165304"/>
            <a:ext cx="6318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http://zanikleobce.cz/index.php?detail=41777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749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/>
            </a:r>
            <a:br>
              <a:rPr lang="cs-CZ" dirty="0"/>
            </a:br>
            <a:r>
              <a:rPr lang="cs-CZ" sz="4000" dirty="0" smtClean="0"/>
              <a:t>Pamětní </a:t>
            </a:r>
            <a:r>
              <a:rPr lang="cs-CZ" sz="4000" dirty="0"/>
              <a:t>deska připomínající existenci synagogy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755576" y="6093296"/>
            <a:ext cx="7182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</a:t>
            </a:r>
            <a:r>
              <a:rPr lang="cs-CZ" smtClean="0">
                <a:hlinkClick r:id="rId2"/>
              </a:rPr>
              <a:t>://zanikleobce.cz/index.php?detail=41782</a:t>
            </a:r>
            <a:endParaRPr lang="cs-CZ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01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Táborsko v literatuře a kultuře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Zničení synagogy v Táboře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625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707504"/>
            <a:ext cx="3931920" cy="929485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640330" y="3707505"/>
            <a:ext cx="3909060" cy="929485"/>
          </a:xfrm>
          <a:prstGeom prst="rect">
            <a:avLst/>
          </a:prstGeom>
          <a:solidFill>
            <a:schemeClr val="tx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Zuzana Lukešová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z.lukesova@centrum.cz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Leden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Objekty použité k vytvoření sešitu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pocházejí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570957" y="514350"/>
            <a:ext cx="8047806" cy="262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hlinkClick r:id="rId2"/>
              </a:rPr>
              <a:t>http://www.nasinebocizi.cz</a:t>
            </a:r>
            <a:endParaRPr lang="cs-CZ" sz="1100" dirty="0"/>
          </a:p>
          <a:p>
            <a:r>
              <a:rPr lang="cs-CZ" sz="1100" dirty="0">
                <a:hlinkClick r:id="rId3"/>
              </a:rPr>
              <a:t>http://zidovskelisty.blog.cz</a:t>
            </a:r>
            <a:endParaRPr lang="cs-CZ" sz="1100" dirty="0"/>
          </a:p>
          <a:p>
            <a:r>
              <a:rPr lang="cs-CZ" sz="1100" dirty="0">
                <a:hlinkClick r:id="rId4"/>
              </a:rPr>
              <a:t>http://zanikleobce.cz</a:t>
            </a:r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 smtClean="0"/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255209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Židovská komunita v Táboře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556792"/>
            <a:ext cx="7467600" cy="4525963"/>
          </a:xfrm>
        </p:spPr>
        <p:txBody>
          <a:bodyPr>
            <a:normAutofit/>
          </a:bodyPr>
          <a:lstStyle/>
          <a:p>
            <a:r>
              <a:rPr lang="cs-CZ" dirty="0" smtClean="0"/>
              <a:t>Počátky Tábora sahají do roku 1420, kdy bylo město založeno husity</a:t>
            </a:r>
          </a:p>
          <a:p>
            <a:r>
              <a:rPr lang="cs-CZ" dirty="0" smtClean="0"/>
              <a:t>Nejstarší zmínka o židovské komunitě pochází z roku 1548</a:t>
            </a:r>
          </a:p>
          <a:p>
            <a:r>
              <a:rPr lang="cs-CZ" dirty="0" smtClean="0"/>
              <a:t>Během 17. století se Táborští snažili Židy z města opakovaně vypovědět</a:t>
            </a:r>
          </a:p>
          <a:p>
            <a:pPr marL="36576" indent="0">
              <a:buNone/>
            </a:pP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66734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Židovská komunita v Táboře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 první polovině 17. století dokonce získali Židé možnost zakoupit pozemek ke zřízení hřbitova v Korandově ulici a tzv. </a:t>
            </a:r>
            <a:r>
              <a:rPr lang="cs-CZ" dirty="0" err="1" smtClean="0"/>
              <a:t>Velibradovský</a:t>
            </a:r>
            <a:r>
              <a:rPr lang="cs-CZ" dirty="0" smtClean="0"/>
              <a:t> </a:t>
            </a:r>
            <a:r>
              <a:rPr lang="cs-CZ" dirty="0"/>
              <a:t>dům na Tržním </a:t>
            </a:r>
            <a:r>
              <a:rPr lang="cs-CZ" dirty="0" smtClean="0"/>
              <a:t>náměstí </a:t>
            </a:r>
            <a:r>
              <a:rPr lang="cs-CZ" sz="4000" dirty="0" smtClean="0"/>
              <a:t>(</a:t>
            </a:r>
            <a:r>
              <a:rPr lang="cs-CZ" sz="3200" dirty="0"/>
              <a:t>dům </a:t>
            </a:r>
            <a:r>
              <a:rPr lang="cs-CZ" sz="3200" dirty="0" smtClean="0"/>
              <a:t>č. 282),</a:t>
            </a:r>
            <a:r>
              <a:rPr lang="cs-CZ" dirty="0" smtClean="0"/>
              <a:t> </a:t>
            </a:r>
            <a:r>
              <a:rPr lang="cs-CZ" dirty="0"/>
              <a:t>kde byla vybudována modlitebna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2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Židovská komunita v Táboře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Od roku 1750 se počet židovských obyvatel Tábora zvyšuje – žije zde 18 rodin</a:t>
            </a:r>
            <a:endParaRPr lang="cs-CZ" dirty="0"/>
          </a:p>
          <a:p>
            <a:r>
              <a:rPr lang="cs-CZ" dirty="0" smtClean="0"/>
              <a:t>Dochází také ke </a:t>
            </a:r>
            <a:r>
              <a:rPr lang="cs-CZ" dirty="0"/>
              <a:t>snahám </a:t>
            </a:r>
            <a:r>
              <a:rPr lang="cs-CZ" dirty="0" smtClean="0"/>
              <a:t>židovskou komunitu </a:t>
            </a:r>
            <a:r>
              <a:rPr lang="cs-CZ" dirty="0"/>
              <a:t>oddělit od ostatního </a:t>
            </a:r>
            <a:r>
              <a:rPr lang="cs-CZ" dirty="0" smtClean="0"/>
              <a:t>obyvatelstva</a:t>
            </a:r>
          </a:p>
          <a:p>
            <a:r>
              <a:rPr lang="cs-CZ" dirty="0" smtClean="0"/>
              <a:t>K tomuto účelu byla zvolena </a:t>
            </a:r>
            <a:r>
              <a:rPr lang="cs-CZ" dirty="0"/>
              <a:t>ulice podél hradeb vedoucí </a:t>
            </a:r>
            <a:r>
              <a:rPr lang="cs-CZ" dirty="0" smtClean="0"/>
              <a:t>od </a:t>
            </a:r>
            <a:r>
              <a:rPr lang="cs-CZ" dirty="0"/>
              <a:t>ulice Kryštofa </a:t>
            </a:r>
            <a:r>
              <a:rPr lang="cs-CZ" dirty="0" err="1"/>
              <a:t>Šlereta</a:t>
            </a:r>
            <a:r>
              <a:rPr lang="cs-CZ" dirty="0"/>
              <a:t> směrem na </a:t>
            </a:r>
            <a:r>
              <a:rPr lang="cs-CZ" dirty="0" smtClean="0"/>
              <a:t>Dobytčí trh</a:t>
            </a:r>
          </a:p>
        </p:txBody>
      </p:sp>
    </p:spTree>
    <p:extLst>
      <p:ext uri="{BB962C8B-B14F-4D97-AF65-F5344CB8AC3E}">
        <p14:creationId xmlns:p14="http://schemas.microsoft.com/office/powerpoint/2010/main" val="141598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Židovská komunita v Táboře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Židé museli rovněž opustit obchody v dnešní Pražské ulici</a:t>
            </a:r>
          </a:p>
          <a:p>
            <a:r>
              <a:rPr lang="cs-CZ" dirty="0"/>
              <a:t>Od roku 1850 se ale </a:t>
            </a:r>
            <a:r>
              <a:rPr lang="cs-CZ" dirty="0" smtClean="0"/>
              <a:t>situace </a:t>
            </a:r>
            <a:r>
              <a:rPr lang="cs-CZ" dirty="0"/>
              <a:t>Židů v Táboře mění</a:t>
            </a:r>
          </a:p>
          <a:p>
            <a:r>
              <a:rPr lang="cs-CZ" dirty="0" smtClean="0"/>
              <a:t>Obyvatel </a:t>
            </a:r>
            <a:r>
              <a:rPr lang="cs-CZ" dirty="0"/>
              <a:t>židovského vyznání ve městě přibývá</a:t>
            </a:r>
          </a:p>
          <a:p>
            <a:r>
              <a:rPr lang="cs-CZ" dirty="0"/>
              <a:t>v letech </a:t>
            </a:r>
            <a:r>
              <a:rPr lang="cs-CZ" dirty="0" smtClean="0"/>
              <a:t>1844 a 1864–1897 existovala </a:t>
            </a:r>
            <a:r>
              <a:rPr lang="cs-CZ" dirty="0"/>
              <a:t>v </a:t>
            </a:r>
            <a:r>
              <a:rPr lang="cs-CZ" dirty="0" smtClean="0"/>
              <a:t>Táboře dokonce </a:t>
            </a:r>
            <a:r>
              <a:rPr lang="cs-CZ" dirty="0"/>
              <a:t>samostatná </a:t>
            </a:r>
            <a:r>
              <a:rPr lang="cs-CZ" dirty="0" smtClean="0"/>
              <a:t>židovská </a:t>
            </a:r>
            <a:r>
              <a:rPr lang="cs-CZ" dirty="0"/>
              <a:t>škola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9066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Židovská komunita v Táboře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Na konci 19. století se opět objevují protižidovské výtržnosti:</a:t>
            </a:r>
          </a:p>
          <a:p>
            <a:r>
              <a:rPr lang="cs-CZ" dirty="0" smtClean="0"/>
              <a:t>V</a:t>
            </a:r>
            <a:r>
              <a:rPr lang="cs-CZ" dirty="0"/>
              <a:t>  prosinci 1897 čeští nacionalisté </a:t>
            </a:r>
            <a:r>
              <a:rPr lang="cs-CZ" dirty="0" smtClean="0"/>
              <a:t>přepadali a</a:t>
            </a:r>
            <a:r>
              <a:rPr lang="cs-CZ" dirty="0"/>
              <a:t> drancovali německé i českožidovské </a:t>
            </a:r>
            <a:r>
              <a:rPr lang="cs-CZ" dirty="0" smtClean="0"/>
              <a:t>podniky</a:t>
            </a:r>
          </a:p>
          <a:p>
            <a:r>
              <a:rPr lang="cs-CZ" dirty="0" smtClean="0"/>
              <a:t>V</a:t>
            </a:r>
            <a:r>
              <a:rPr lang="cs-CZ" dirty="0"/>
              <a:t> roce 1918 probíhaly </a:t>
            </a:r>
            <a:r>
              <a:rPr lang="cs-CZ" dirty="0" smtClean="0"/>
              <a:t>ve městě protižidovské bouře</a:t>
            </a:r>
          </a:p>
          <a:p>
            <a:r>
              <a:rPr lang="cs-CZ" dirty="0" smtClean="0"/>
              <a:t>Důvodem těchto výtržností bylo vzedmutí </a:t>
            </a:r>
            <a:r>
              <a:rPr lang="cs-CZ" dirty="0"/>
              <a:t>nacionalismu, </a:t>
            </a:r>
            <a:r>
              <a:rPr lang="cs-CZ" dirty="0" smtClean="0"/>
              <a:t>zásobovací obtíže a ekonomická krize, </a:t>
            </a:r>
            <a:r>
              <a:rPr lang="cs-CZ" dirty="0"/>
              <a:t>ke které došlo po první světové </a:t>
            </a:r>
            <a:r>
              <a:rPr lang="cs-CZ" dirty="0" smtClean="0"/>
              <a:t>válce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168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Židovská synagoga v Táboře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1. Zjistěte důvod, proč byla v Táboře vybudována synagoga.</a:t>
            </a:r>
          </a:p>
          <a:p>
            <a:r>
              <a:rPr lang="cs-CZ" dirty="0" smtClean="0"/>
              <a:t>2. Uveďte, kdy byla stavba synagogy započata a kdo je autorem plánu budovy.</a:t>
            </a:r>
          </a:p>
          <a:p>
            <a:r>
              <a:rPr lang="cs-CZ" dirty="0" smtClean="0"/>
              <a:t>3. Zjistěte, v jakých stavebních stylech byla synagoga vystavěna.</a:t>
            </a:r>
          </a:p>
          <a:p>
            <a:r>
              <a:rPr lang="cs-CZ" dirty="0" smtClean="0"/>
              <a:t>4. Uveďte, co se stalo s budovou v roce 1941.</a:t>
            </a:r>
          </a:p>
          <a:p>
            <a:r>
              <a:rPr lang="cs-CZ" dirty="0" smtClean="0"/>
              <a:t>5. Zjistěte důvod, proč byla stavba zdemolovaná v roce 1977.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7159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Židovská synagoga v Táboře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sz="3600" dirty="0" smtClean="0"/>
              <a:t>1. </a:t>
            </a:r>
            <a:r>
              <a:rPr lang="cs-CZ" sz="3600" dirty="0"/>
              <a:t>V poslední třetině 19. století již nestačila rozrůstající se táborské komunitě </a:t>
            </a:r>
            <a:r>
              <a:rPr lang="cs-CZ" sz="3600" dirty="0" smtClean="0"/>
              <a:t>modlitebna, proto byla vybudována synagoga</a:t>
            </a:r>
          </a:p>
          <a:p>
            <a:r>
              <a:rPr lang="cs-CZ" sz="3600" dirty="0" smtClean="0"/>
              <a:t>2. 1884, plány </a:t>
            </a:r>
            <a:r>
              <a:rPr lang="cs-CZ" sz="3600" dirty="0"/>
              <a:t>Josefa V. </a:t>
            </a:r>
            <a:r>
              <a:rPr lang="cs-CZ" sz="3600" dirty="0" smtClean="0"/>
              <a:t>Staňka</a:t>
            </a:r>
          </a:p>
          <a:p>
            <a:r>
              <a:rPr lang="cs-CZ" sz="3600" dirty="0" smtClean="0"/>
              <a:t>3. Synagoga byla vystavěna </a:t>
            </a:r>
            <a:r>
              <a:rPr lang="cs-CZ" sz="3600" dirty="0"/>
              <a:t>v kombinaci maurského a novorománského stylu </a:t>
            </a:r>
          </a:p>
          <a:p>
            <a:r>
              <a:rPr lang="cs-CZ" sz="3600" dirty="0" smtClean="0"/>
              <a:t>4. </a:t>
            </a:r>
            <a:r>
              <a:rPr lang="cs-CZ" sz="3600" dirty="0"/>
              <a:t>Od roku 1941 se </a:t>
            </a:r>
            <a:r>
              <a:rPr lang="cs-CZ" sz="3600" dirty="0" smtClean="0"/>
              <a:t>budova používala </a:t>
            </a:r>
            <a:r>
              <a:rPr lang="cs-CZ" sz="3600" dirty="0"/>
              <a:t>jako sklad konfiskovaného </a:t>
            </a:r>
            <a:r>
              <a:rPr lang="cs-CZ" sz="3600" dirty="0" smtClean="0"/>
              <a:t>majetku Židů</a:t>
            </a:r>
            <a:endParaRPr lang="cs-CZ" sz="3600" dirty="0"/>
          </a:p>
          <a:p>
            <a:r>
              <a:rPr lang="cs-CZ" sz="3600" dirty="0" smtClean="0"/>
              <a:t>5. </a:t>
            </a:r>
            <a:r>
              <a:rPr lang="cs-CZ" sz="3600" dirty="0"/>
              <a:t>Po roce 1945 </a:t>
            </a:r>
            <a:r>
              <a:rPr lang="cs-CZ" sz="3600" dirty="0" smtClean="0"/>
              <a:t>byla synagoga svěřena </a:t>
            </a:r>
            <a:r>
              <a:rPr lang="cs-CZ" sz="3600" dirty="0"/>
              <a:t>do správy Židovské náboženské obci v </a:t>
            </a:r>
            <a:r>
              <a:rPr lang="cs-CZ" sz="3600" dirty="0" smtClean="0"/>
              <a:t>Plzni. Obci ale chyběly peníze na opravy objektu, který postupně chátral, a</a:t>
            </a:r>
            <a:r>
              <a:rPr lang="cs-CZ" sz="3600" dirty="0"/>
              <a:t> v roce 1977 došlo k jeho </a:t>
            </a:r>
            <a:r>
              <a:rPr lang="cs-CZ" sz="3600" dirty="0" smtClean="0"/>
              <a:t>demolici</a:t>
            </a:r>
            <a:endParaRPr lang="cs-CZ" sz="3600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5902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ký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ký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90</TotalTime>
  <Words>491</Words>
  <Application>Microsoft Office PowerPoint</Application>
  <PresentationFormat>Předvádění na obrazovce (4:3)</PresentationFormat>
  <Paragraphs>106</Paragraphs>
  <Slides>20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Technický</vt:lpstr>
      <vt:lpstr>Prezentace aplikace PowerPoint</vt:lpstr>
      <vt:lpstr>Táborsko v literatuře a kultuře</vt:lpstr>
      <vt:lpstr>Židovská komunita v Táboře</vt:lpstr>
      <vt:lpstr>Židovská komunita v Táboře</vt:lpstr>
      <vt:lpstr>Židovská komunita v Táboře</vt:lpstr>
      <vt:lpstr>Židovská komunita v Táboře</vt:lpstr>
      <vt:lpstr>Židovská komunita v Táboře</vt:lpstr>
      <vt:lpstr>Židovská synagoga v Táboře</vt:lpstr>
      <vt:lpstr>Židovská synagoga v Táboře</vt:lpstr>
      <vt:lpstr>Židovská synagoga v Táboře</vt:lpstr>
      <vt:lpstr>Židovská synagoga v Táboře</vt:lpstr>
      <vt:lpstr>Plánek synagogy - 19.století</vt:lpstr>
      <vt:lpstr>Synagoga – poč. 20. století</vt:lpstr>
      <vt:lpstr>Pohled na střed města</vt:lpstr>
      <vt:lpstr>Synagoga - před 1938</vt:lpstr>
      <vt:lpstr>Pohled na Tábor se synagogou - okolo 1939</vt:lpstr>
      <vt:lpstr>Odkryté základy synagogy - 2005</vt:lpstr>
      <vt:lpstr> Místo, kde stávala synagoga </vt:lpstr>
      <vt:lpstr> Pamětní deska připomínající existenci synagogy 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Táborsko v literatuře a kultuře</dc:title>
  <dc:creator>doma</dc:creator>
  <cp:lastModifiedBy>doma</cp:lastModifiedBy>
  <cp:revision>22</cp:revision>
  <dcterms:created xsi:type="dcterms:W3CDTF">2012-12-23T10:48:46Z</dcterms:created>
  <dcterms:modified xsi:type="dcterms:W3CDTF">2014-05-05T20:40:44Z</dcterms:modified>
</cp:coreProperties>
</file>