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4" r:id="rId3"/>
    <p:sldId id="258" r:id="rId4"/>
    <p:sldId id="259" r:id="rId5"/>
    <p:sldId id="260" r:id="rId6"/>
    <p:sldId id="261" r:id="rId7"/>
    <p:sldId id="265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912E4DB-908A-4866-AEFA-4FEE72670DD3}" type="datetimeFigureOut">
              <a:rPr lang="cs-CZ" smtClean="0"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0F7DAF2-5118-45F2-AC20-991435C0D30E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hobby.idnes.cz/hrad-sobeslav-0dc-/hobby-domov.aspx?c=A130912_134943_hobby-domov_bm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obeslav.cz/" TargetMode="External"/><Relationship Id="rId2" Type="http://schemas.openxmlformats.org/officeDocument/2006/relationships/hyperlink" Target="http://hobby.idnes.cz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35030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08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chemeClr val="bg1"/>
                </a:solidFill>
              </a:rPr>
              <a:t>Záchrana gotického hradu Soběslav</a:t>
            </a:r>
          </a:p>
          <a:p>
            <a:endParaRPr lang="cs-CZ" sz="1100" dirty="0">
              <a:solidFill>
                <a:schemeClr val="bg1"/>
              </a:solidFill>
            </a:endParaRPr>
          </a:p>
          <a:p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první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1.C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25. 10. 2013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411724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b="1" dirty="0"/>
              <a:t>Záchrana gotického hradu Soběslav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49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Pozorně sledujte následující video: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http://hobby.idnes.cz/hrad-sobeslav-0dc-/hobby-domov.aspx?c=A130912_134943_hobby-domov_bma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07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5400" dirty="0"/>
              <a:t>Uveďte, jaké informace jste se dozvěděli.</a:t>
            </a:r>
          </a:p>
        </p:txBody>
      </p:sp>
    </p:spTree>
    <p:extLst>
      <p:ext uri="{BB962C8B-B14F-4D97-AF65-F5344CB8AC3E}">
        <p14:creationId xmlns:p14="http://schemas.microsoft.com/office/powerpoint/2010/main" val="28078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AutoNum type="arabicParenR"/>
            </a:pPr>
            <a:r>
              <a:rPr lang="cs-CZ" dirty="0" smtClean="0"/>
              <a:t>Zjistěte další informace o této stavbě.</a:t>
            </a:r>
          </a:p>
          <a:p>
            <a:pPr marL="550926" indent="-514350">
              <a:buAutoNum type="arabicParenR"/>
            </a:pPr>
            <a:r>
              <a:rPr lang="cs-CZ" dirty="0" smtClean="0"/>
              <a:t>Vyhledejte informace o projektu rekonstrukce.</a:t>
            </a:r>
          </a:p>
          <a:p>
            <a:pPr marL="550926" indent="-514350">
              <a:buAutoNum type="arabicParenR"/>
            </a:pPr>
            <a:r>
              <a:rPr lang="cs-CZ" dirty="0" smtClean="0"/>
              <a:t>Navrhněte další možné využití dané stavby.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312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Správné odpovědi: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cs-CZ" sz="3800" dirty="0" smtClean="0"/>
              <a:t>1) </a:t>
            </a:r>
          </a:p>
          <a:p>
            <a:pPr marL="36576" indent="0">
              <a:buNone/>
            </a:pPr>
            <a:r>
              <a:rPr lang="cs-CZ" sz="4600" dirty="0" smtClean="0"/>
              <a:t>- hrad </a:t>
            </a:r>
            <a:r>
              <a:rPr lang="cs-CZ" sz="4600" dirty="0"/>
              <a:t>byl vystavěn ve 14. století jako součást městského opevnění a patřil k významným sídlům rodu </a:t>
            </a:r>
            <a:r>
              <a:rPr lang="cs-CZ" sz="4600" dirty="0" smtClean="0"/>
              <a:t>Rožmberků</a:t>
            </a:r>
          </a:p>
          <a:p>
            <a:pPr marL="36576" indent="0">
              <a:buNone/>
            </a:pPr>
            <a:r>
              <a:rPr lang="cs-CZ" sz="4600" dirty="0" smtClean="0"/>
              <a:t>- v </a:t>
            </a:r>
            <a:r>
              <a:rPr lang="cs-CZ" sz="4600" dirty="0"/>
              <a:t>roce 1394  </a:t>
            </a:r>
            <a:r>
              <a:rPr lang="cs-CZ" sz="4600" dirty="0" smtClean="0"/>
              <a:t>byl na tomto místě </a:t>
            </a:r>
            <a:r>
              <a:rPr lang="cs-CZ" sz="4600" dirty="0"/>
              <a:t>vězněn český král Václav IV., v době husitských válek byl hrad dvakrát </a:t>
            </a:r>
            <a:r>
              <a:rPr lang="cs-CZ" sz="4600" dirty="0" smtClean="0"/>
              <a:t>vypálen</a:t>
            </a:r>
          </a:p>
          <a:p>
            <a:pPr marL="36576" indent="0">
              <a:buNone/>
            </a:pPr>
            <a:r>
              <a:rPr lang="cs-CZ" sz="4600" dirty="0" smtClean="0"/>
              <a:t>- později místo sloužilo k nejrůznějším </a:t>
            </a:r>
            <a:r>
              <a:rPr lang="cs-CZ" sz="4600" dirty="0"/>
              <a:t>účelům od sídla soběslavských hejtmanů přes prostory měšťanského pivovaru až po sklad ovoce a </a:t>
            </a:r>
            <a:r>
              <a:rPr lang="cs-CZ" sz="4600" dirty="0" smtClean="0"/>
              <a:t>zeleniny</a:t>
            </a:r>
          </a:p>
          <a:p>
            <a:pPr marL="36576" indent="0">
              <a:buNone/>
            </a:pPr>
            <a:r>
              <a:rPr lang="cs-CZ" sz="4600" dirty="0" smtClean="0"/>
              <a:t>- po </a:t>
            </a:r>
            <a:r>
              <a:rPr lang="cs-CZ" sz="4600" dirty="0"/>
              <a:t>odstranění dřevěných konstrukcí a střechy v 80. letech 20. století hrad zchátral a většina vnitřních konstrukcí byla </a:t>
            </a:r>
            <a:r>
              <a:rPr lang="cs-CZ" sz="4600" dirty="0" smtClean="0"/>
              <a:t>zničena</a:t>
            </a:r>
          </a:p>
          <a:p>
            <a:pPr marL="36576" indent="0">
              <a:buNone/>
            </a:pPr>
            <a:r>
              <a:rPr lang="cs-CZ" sz="4600" dirty="0" smtClean="0"/>
              <a:t>- zůstalo </a:t>
            </a:r>
            <a:r>
              <a:rPr lang="cs-CZ" sz="4600" dirty="0"/>
              <a:t>zachováno pouze obvodové zdivo a část sklepních </a:t>
            </a:r>
            <a:r>
              <a:rPr lang="cs-CZ" sz="4600" dirty="0" smtClean="0"/>
              <a:t>prostor</a:t>
            </a:r>
          </a:p>
          <a:p>
            <a:pPr marL="36576" indent="0">
              <a:buNone/>
            </a:pP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0942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cs-CZ" dirty="0" smtClean="0"/>
              <a:t>2)</a:t>
            </a:r>
          </a:p>
          <a:p>
            <a:pPr marL="36576" indent="0">
              <a:buNone/>
            </a:pPr>
            <a:r>
              <a:rPr lang="cs-CZ" dirty="0" smtClean="0"/>
              <a:t>-      záchrana </a:t>
            </a:r>
            <a:r>
              <a:rPr lang="cs-CZ" dirty="0"/>
              <a:t>hradu začala v roce 1993 statickým zajištěním </a:t>
            </a:r>
            <a:r>
              <a:rPr lang="cs-CZ" dirty="0" smtClean="0"/>
              <a:t>zdiva   a    pokračovala </a:t>
            </a:r>
            <a:r>
              <a:rPr lang="cs-CZ" dirty="0"/>
              <a:t>obnovením krovu a </a:t>
            </a:r>
            <a:r>
              <a:rPr lang="cs-CZ" dirty="0" smtClean="0"/>
              <a:t>krytiny</a:t>
            </a:r>
          </a:p>
          <a:p>
            <a:pPr>
              <a:buFontTx/>
              <a:buChar char="-"/>
            </a:pPr>
            <a:r>
              <a:rPr lang="cs-CZ" dirty="0"/>
              <a:t>v</a:t>
            </a:r>
            <a:r>
              <a:rPr lang="cs-CZ" dirty="0" smtClean="0"/>
              <a:t> </a:t>
            </a:r>
            <a:r>
              <a:rPr lang="cs-CZ" dirty="0"/>
              <a:t>roce 1999 byla vypsána soutěž na využití hradního paláce a v roce 2001 byl vybrán ze čtyř návrhů vítězný od </a:t>
            </a:r>
            <a:r>
              <a:rPr lang="cs-CZ" dirty="0" smtClean="0"/>
              <a:t>Ing</a:t>
            </a:r>
            <a:r>
              <a:rPr lang="cs-CZ" dirty="0"/>
              <a:t>. arch. Jaromíra </a:t>
            </a:r>
            <a:r>
              <a:rPr lang="cs-CZ" dirty="0" err="1"/>
              <a:t>Kročáka</a:t>
            </a:r>
            <a:r>
              <a:rPr lang="cs-CZ" dirty="0"/>
              <a:t>, </a:t>
            </a:r>
            <a:r>
              <a:rPr lang="cs-CZ" dirty="0" smtClean="0"/>
              <a:t>(vestavba knihovny)</a:t>
            </a:r>
          </a:p>
          <a:p>
            <a:pPr>
              <a:buFontTx/>
              <a:buChar char="-"/>
            </a:pPr>
            <a:r>
              <a:rPr lang="cs-CZ" dirty="0" smtClean="0"/>
              <a:t>- od </a:t>
            </a:r>
            <a:r>
              <a:rPr lang="cs-CZ" dirty="0"/>
              <a:t>roku 2002 byly prováděny na hradu práce s použitím finančních prostředků z Programu regenerace městské památkové zóny a následně z Programu záchrany architektonického </a:t>
            </a:r>
            <a:r>
              <a:rPr lang="cs-CZ" dirty="0" smtClean="0"/>
              <a:t>dědictví</a:t>
            </a:r>
          </a:p>
          <a:p>
            <a:pPr>
              <a:buFontTx/>
              <a:buChar char="-"/>
            </a:pPr>
            <a:r>
              <a:rPr lang="cs-CZ" dirty="0" smtClean="0"/>
              <a:t>v </a:t>
            </a:r>
            <a:r>
              <a:rPr lang="cs-CZ" dirty="0"/>
              <a:t>roce 2008 bylo město úspěšné se získáním finanční dotace ve výši 36,2 mil. Kč z Regionálního operačního programu NUTS II Jihozápad 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/>
              <a:t>n</a:t>
            </a:r>
            <a:r>
              <a:rPr lang="cs-CZ" dirty="0" smtClean="0"/>
              <a:t>ásledovala vestavba </a:t>
            </a:r>
            <a:r>
              <a:rPr lang="cs-CZ" dirty="0"/>
              <a:t>knihovny do hradního </a:t>
            </a:r>
            <a:r>
              <a:rPr lang="cs-CZ" dirty="0" smtClean="0"/>
              <a:t>paláce</a:t>
            </a:r>
          </a:p>
          <a:p>
            <a:pPr>
              <a:buFontTx/>
              <a:buChar char="-"/>
            </a:pPr>
            <a:r>
              <a:rPr lang="cs-CZ" dirty="0"/>
              <a:t>c</a:t>
            </a:r>
            <a:r>
              <a:rPr lang="cs-CZ" dirty="0" smtClean="0"/>
              <a:t>elkové </a:t>
            </a:r>
            <a:r>
              <a:rPr lang="cs-CZ" dirty="0"/>
              <a:t>náklady </a:t>
            </a:r>
            <a:r>
              <a:rPr lang="cs-CZ" dirty="0" smtClean="0"/>
              <a:t>projektu </a:t>
            </a:r>
            <a:r>
              <a:rPr lang="cs-CZ" dirty="0"/>
              <a:t>realizovaného v letech 2009 a 2010 dosáhly finanční částky ve výši 44,5 mil. </a:t>
            </a:r>
            <a:r>
              <a:rPr lang="cs-CZ" dirty="0" smtClean="0"/>
              <a:t>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24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Říjen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jsou součástí SW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Smart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Notebook nebo pocházejí 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159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r>
              <a:rPr lang="cs-CZ" sz="1400" dirty="0" smtClean="0">
                <a:hlinkClick r:id="rId2"/>
              </a:rPr>
              <a:t>http://hobby.idnes.cz</a:t>
            </a:r>
            <a:endParaRPr lang="cs-CZ" sz="1400" dirty="0" smtClean="0"/>
          </a:p>
          <a:p>
            <a:r>
              <a:rPr lang="cs-CZ" sz="1400" dirty="0" smtClean="0">
                <a:hlinkClick r:id="rId3"/>
              </a:rPr>
              <a:t>http://www.musobeslav.cz</a:t>
            </a:r>
            <a:endParaRPr lang="cs-CZ" sz="1400" dirty="0" smtClean="0"/>
          </a:p>
          <a:p>
            <a:endParaRPr lang="cs-CZ" sz="1400" dirty="0" smtClean="0"/>
          </a:p>
          <a:p>
            <a:endParaRPr lang="cs-CZ" sz="1400" dirty="0" smtClean="0"/>
          </a:p>
          <a:p>
            <a:endParaRPr lang="pl-PL" sz="1400" b="1" dirty="0" smtClean="0">
              <a:solidFill>
                <a:srgbClr val="000000"/>
              </a:solidFill>
              <a:latin typeface="Arial - 20"/>
            </a:endParaRPr>
          </a:p>
          <a:p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33648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20</TotalTime>
  <Words>462</Words>
  <Application>Microsoft Office PowerPoint</Application>
  <PresentationFormat>Předvádění na obrazovce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Technický</vt:lpstr>
      <vt:lpstr>Prezentace aplikace PowerPoint</vt:lpstr>
      <vt:lpstr>Táborsko v literatuře a kultuře</vt:lpstr>
      <vt:lpstr>Pozorně sledujte následující video:</vt:lpstr>
      <vt:lpstr>Prezentace aplikace PowerPoint</vt:lpstr>
      <vt:lpstr>Úkoly:</vt:lpstr>
      <vt:lpstr>Správné odpovědi: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7</cp:revision>
  <dcterms:created xsi:type="dcterms:W3CDTF">2013-10-24T09:59:10Z</dcterms:created>
  <dcterms:modified xsi:type="dcterms:W3CDTF">2014-05-14T10:13:32Z</dcterms:modified>
</cp:coreProperties>
</file>