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59" r:id="rId3"/>
    <p:sldId id="261" r:id="rId4"/>
    <p:sldId id="262" r:id="rId5"/>
    <p:sldId id="263" r:id="rId6"/>
    <p:sldId id="264" r:id="rId7"/>
    <p:sldId id="258" r:id="rId8"/>
  </p:sldIdLst>
  <p:sldSz cx="10160000" cy="7620000"/>
  <p:notesSz cx="6858000" cy="9144000"/>
  <p:embeddedFontLst>
    <p:embeddedFont>
      <p:font typeface="Wingdings 2" panose="05020102010507070707" pitchFamily="18" charset="2"/>
      <p:regular r:id="rId9"/>
    </p:embeddedFon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Constantia" panose="02030602050306030303" pitchFamily="18" charset="0"/>
      <p:regular r:id="rId14"/>
      <p:bold r:id="rId15"/>
      <p:italic r:id="rId16"/>
      <p:boldItalic r:id="rId17"/>
    </p:embeddedFont>
  </p:embeddedFontLst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49" y="-58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5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92667" y="1524000"/>
            <a:ext cx="8724053" cy="2032000"/>
          </a:xfrm>
          <a:ln>
            <a:noFill/>
          </a:ln>
        </p:spPr>
        <p:txBody>
          <a:bodyPr vert="horz" tIns="0" rIns="203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62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92667" y="3587262"/>
            <a:ext cx="8727440" cy="1947333"/>
          </a:xfrm>
        </p:spPr>
        <p:txBody>
          <a:bodyPr lIns="0" rIns="20320"/>
          <a:lstStyle>
            <a:lvl1pPr marL="0" marR="50799" indent="0" algn="r">
              <a:buNone/>
              <a:defRPr>
                <a:solidFill>
                  <a:schemeClr val="tx1"/>
                </a:solidFill>
              </a:defRPr>
            </a:lvl1pPr>
            <a:lvl2pPr marL="507995" indent="0" algn="ctr">
              <a:buNone/>
            </a:lvl2pPr>
            <a:lvl3pPr marL="1015990" indent="0" algn="ctr">
              <a:buNone/>
            </a:lvl3pPr>
            <a:lvl4pPr marL="1523985" indent="0" algn="ctr">
              <a:buNone/>
            </a:lvl4pPr>
            <a:lvl5pPr marL="2031980" indent="0" algn="ctr">
              <a:buNone/>
            </a:lvl5pPr>
            <a:lvl6pPr marL="2539975" indent="0" algn="ctr">
              <a:buNone/>
            </a:lvl6pPr>
            <a:lvl7pPr marL="3047970" indent="0" algn="ctr">
              <a:buNone/>
            </a:lvl7pPr>
            <a:lvl8pPr marL="3555964" indent="0" algn="ctr">
              <a:buNone/>
            </a:lvl8pPr>
            <a:lvl9pPr marL="4063959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FC05DB-E69C-4432-A328-949440079D4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38A5FB-1B59-4790-BB03-E4369051840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106046-9B01-4C0D-B18D-DABDBA34F893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E44103-8786-4675-BA3F-8391C484858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016002"/>
            <a:ext cx="2286000" cy="5790848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016002"/>
            <a:ext cx="6688667" cy="5790848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920046-AB1B-4764-A954-A0A015582830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04636-A8BF-4780-8E0F-FF557EEAA2C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97980D-7303-444F-AE4B-C598946F5D30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7C5AD-22CC-4A71-ADD4-32597061329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280" y="1463040"/>
            <a:ext cx="8636000" cy="1513840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62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9280" y="3005182"/>
            <a:ext cx="8636000" cy="1677458"/>
          </a:xfrm>
        </p:spPr>
        <p:txBody>
          <a:bodyPr lIns="50799" rIns="50799" anchor="t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917C10-7AED-4630-861D-8EDD2F7FEFF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028EAD-9834-4EDC-8856-1A606E554D17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C611B3-5704-43E7-B310-8E356D3E592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CE316C-C442-4EB7-8C4B-10EEBA3EE5E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 tIns="50799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2061387"/>
            <a:ext cx="4489098" cy="732613"/>
          </a:xfrm>
        </p:spPr>
        <p:txBody>
          <a:bodyPr lIns="50799" tIns="0" rIns="50799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161140" y="2066397"/>
            <a:ext cx="4490861" cy="727603"/>
          </a:xfrm>
        </p:spPr>
        <p:txBody>
          <a:bodyPr lIns="50799" tIns="0" rIns="50799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8000" y="2794000"/>
            <a:ext cx="4489098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0" y="2794000"/>
            <a:ext cx="4490861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51BCF3-A0F7-4620-BF8B-FB1938D1C196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DB1399-1CC7-482F-8647-E94541CC821E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228667" cy="1270000"/>
          </a:xfrm>
        </p:spPr>
        <p:txBody>
          <a:bodyPr vert="horz" tIns="50799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CE6CBF-2C4D-4408-A280-7F47D76F736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A6C940-9859-4B50-A10A-5E5F5C049B9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452637-34D9-420F-8D43-331023CAB71C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A6B43-FB7A-4E3E-80AD-F558FA4A3C1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71502"/>
            <a:ext cx="3048000" cy="1291167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62000" y="1862667"/>
            <a:ext cx="3048000" cy="5080000"/>
          </a:xfrm>
        </p:spPr>
        <p:txBody>
          <a:bodyPr lIns="20320" rIns="20320"/>
          <a:lstStyle>
            <a:lvl1pPr marL="0" indent="0" algn="l">
              <a:buNone/>
              <a:defRPr sz="16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972278" y="1862667"/>
            <a:ext cx="5679722" cy="5080000"/>
          </a:xfrm>
        </p:spPr>
        <p:txBody>
          <a:bodyPr tIns="0"/>
          <a:lstStyle>
            <a:lvl1pPr>
              <a:defRPr sz="3100"/>
            </a:lvl1pPr>
            <a:lvl2pPr>
              <a:defRPr sz="2900"/>
            </a:lvl2pPr>
            <a:lvl3pPr>
              <a:defRPr sz="27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E2528A-D660-4037-92C3-3370F0EDA5A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A1FE9-E533-47F4-982F-8881ADDA1C6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517503" y="1231197"/>
            <a:ext cx="5842000" cy="45720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893482" y="5955299"/>
            <a:ext cx="172720" cy="172720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1307774"/>
            <a:ext cx="2458720" cy="1758468"/>
          </a:xfrm>
        </p:spPr>
        <p:txBody>
          <a:bodyPr vert="horz" lIns="50799" tIns="50799" rIns="50799" bIns="50799" anchor="b"/>
          <a:lstStyle>
            <a:lvl1pPr algn="l">
              <a:buNone/>
              <a:defRPr sz="22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3143094"/>
            <a:ext cx="2455333" cy="2421467"/>
          </a:xfrm>
        </p:spPr>
        <p:txBody>
          <a:bodyPr lIns="71119" rIns="50799" bIns="50799" anchor="t"/>
          <a:lstStyle>
            <a:lvl1pPr marL="0" indent="0" algn="l">
              <a:spcBef>
                <a:spcPts val="278"/>
              </a:spcBef>
              <a:buFontTx/>
              <a:buNone/>
              <a:defRPr sz="14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B943DC-1798-45DE-85D5-0A0908BB50BD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74667" y="7062612"/>
            <a:ext cx="677333" cy="405694"/>
          </a:xfrm>
        </p:spPr>
        <p:txBody>
          <a:bodyPr/>
          <a:lstStyle/>
          <a:p>
            <a:pPr>
              <a:defRPr/>
            </a:pPr>
            <a:fld id="{EF276599-9C9E-45D4-B544-F941E589452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873103" y="1332797"/>
            <a:ext cx="5130800" cy="436880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6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0584" y="6462889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868333" y="691091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0584" y="-7938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868333" y="-793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  <a:prstGeom prst="rect">
            <a:avLst/>
          </a:prstGeom>
        </p:spPr>
        <p:txBody>
          <a:bodyPr vert="horz" lIns="0" tIns="50799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508000" y="2150533"/>
            <a:ext cx="9144000" cy="4876800"/>
          </a:xfrm>
          <a:prstGeom prst="rect">
            <a:avLst/>
          </a:prstGeom>
        </p:spPr>
        <p:txBody>
          <a:bodyPr vert="horz" lIns="101599" tIns="50799" rIns="101599" bIns="50799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508000" y="7062612"/>
            <a:ext cx="2370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2D64BC6-DFC4-4306-BFBA-33C3C9DCA965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963334" y="7062612"/>
            <a:ext cx="3725333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805333" y="7062612"/>
            <a:ext cx="846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8495F96-F517-46C0-A5B7-131341F9AE6C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grpSp>
        <p:nvGrpSpPr>
          <p:cNvPr id="2" name="Group 1"/>
          <p:cNvGrpSpPr/>
          <p:nvPr/>
        </p:nvGrpSpPr>
        <p:grpSpPr>
          <a:xfrm>
            <a:off x="-21130" y="224898"/>
            <a:ext cx="10200609" cy="72136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6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04797" indent="-304797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11193" indent="-274317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indent="-274317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20787" indent="-233678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584" indent="-233678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930381" indent="-23367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579" indent="-203198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38376" indent="-203198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73" indent="-203198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828800" y="190500"/>
            <a:ext cx="6502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</a:rPr>
              <a:t>                  Projekt: Inovace vybavení  Registrační </a:t>
            </a:r>
            <a:r>
              <a:rPr lang="cs-CZ" sz="1200" dirty="0">
                <a:solidFill>
                  <a:srgbClr val="000000"/>
                </a:solidFill>
              </a:rPr>
              <a:t>číslo projektu </a:t>
            </a:r>
            <a:r>
              <a:rPr lang="cs-CZ" sz="1200" dirty="0" smtClean="0">
                <a:solidFill>
                  <a:srgbClr val="000000"/>
                </a:solidFill>
              </a:rPr>
              <a:t>CZ.1.07/1.5.00/34.0325</a:t>
            </a:r>
            <a:endParaRPr lang="cs-CZ" sz="1200" dirty="0">
              <a:solidFill>
                <a:srgbClr val="000000"/>
              </a:solidFill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87400" y="482600"/>
            <a:ext cx="8585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>
                <a:solidFill>
                  <a:srgbClr val="000000"/>
                </a:solidFill>
              </a:rPr>
              <a:t>Příjemce: </a:t>
            </a:r>
            <a:r>
              <a:rPr lang="cs-CZ" sz="1200" dirty="0" smtClean="0">
                <a:solidFill>
                  <a:srgbClr val="000000"/>
                </a:solidFill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</a:rPr>
              <a:t>, Tábor, Náměstí Františka Křižíka 860, 390 01 Tábor</a:t>
            </a:r>
            <a:endParaRPr lang="cs-CZ" sz="1200" dirty="0">
              <a:solidFill>
                <a:srgbClr val="000000"/>
              </a:solidFill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8" y="5880100"/>
            <a:ext cx="6969125" cy="13430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876300" y="5410200"/>
            <a:ext cx="8407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838700"/>
            <a:ext cx="1033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10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55600" y="1295400"/>
            <a:ext cx="190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68300" y="1003300"/>
            <a:ext cx="2159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55600" y="2413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296024" y="2120900"/>
            <a:ext cx="247637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český jazyk a literatura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55600" y="1828800"/>
            <a:ext cx="2209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55600" y="2120900"/>
            <a:ext cx="1143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6604000" y="2425701"/>
            <a:ext cx="28684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11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55600" y="2946400"/>
            <a:ext cx="307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55600" y="3238500"/>
            <a:ext cx="1727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55600" y="3810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55600" y="3530600"/>
            <a:ext cx="1752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400300" y="1003300"/>
            <a:ext cx="59309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Vznik táborského gymnázia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400300" y="12954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244600" y="2120900"/>
            <a:ext cx="5181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8051800" y="2120900"/>
            <a:ext cx="180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Ročník: třetí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244600" y="2413000"/>
            <a:ext cx="2683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32_3_Události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8051800" y="2387600"/>
            <a:ext cx="132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 sz="1200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400300" y="35179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364674" y="3821876"/>
            <a:ext cx="1064326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Třída 3.D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400300" y="3238500"/>
            <a:ext cx="14351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15.10.2013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Vznik                    táborského gymnázia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  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0980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Od poloviny 18. století Tábor usiluje o zřízení gymnázia</a:t>
            </a:r>
          </a:p>
          <a:p>
            <a:r>
              <a:rPr lang="cs-CZ" sz="2800" dirty="0" smtClean="0"/>
              <a:t>První žádost podána v roce 1750, poslední neúspěšná      v roce 1849</a:t>
            </a:r>
          </a:p>
          <a:p>
            <a:r>
              <a:rPr lang="cs-CZ" sz="2800" dirty="0" smtClean="0"/>
              <a:t>V roce 1851 povoleno pouze zřízení nižší reálky s dvěma ročníky</a:t>
            </a:r>
          </a:p>
          <a:p>
            <a:r>
              <a:rPr lang="cs-CZ" sz="2800" dirty="0" smtClean="0"/>
              <a:t>Přelom nastal v srpnu 1860: ministerstvo vyučování nemůže zřídit gymnázium na státní  náklady, ale povoluje Táboru zřídit nižší gymnázium na útraty města (později může být rozšířeno o vyšší třídy s maturitou)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81532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 smtClean="0"/>
              <a:t>Požadavky města Tábora: </a:t>
            </a:r>
          </a:p>
          <a:p>
            <a:pPr lvl="1"/>
            <a:r>
              <a:rPr lang="cs-CZ" dirty="0" smtClean="0"/>
              <a:t>reálné gymnázium (spojuje klasické humanitní vzdělání s matematikou, fyzikou a dalšími přírodními vědami)</a:t>
            </a:r>
          </a:p>
          <a:p>
            <a:pPr lvl="1"/>
            <a:r>
              <a:rPr lang="cs-CZ" dirty="0"/>
              <a:t>v</a:t>
            </a:r>
            <a:r>
              <a:rPr lang="cs-CZ" dirty="0" smtClean="0"/>
              <a:t>yučovacím jazykem výhradně čeština (v českých zemích tehdy existovaly střední školy jen německé nebo dvojjazyčné)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5937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b="1" dirty="0" smtClean="0"/>
              <a:t>19. srpna 1862 </a:t>
            </a:r>
            <a:r>
              <a:rPr lang="cs-CZ" sz="2800" dirty="0" smtClean="0"/>
              <a:t>bylo zřízení reálného gymnázia povoleno</a:t>
            </a:r>
          </a:p>
          <a:p>
            <a:r>
              <a:rPr lang="cs-CZ" sz="2800" dirty="0" smtClean="0"/>
              <a:t>Byl jmenován první profesorský sbor a zahájen první školní rok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0582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Otázky</a:t>
            </a:r>
            <a:endParaRPr lang="cs-CZ" sz="4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Uveďte, čím bylo táborské gymnázium při svém založení unikátní.</a:t>
            </a:r>
          </a:p>
          <a:p>
            <a:r>
              <a:rPr lang="cs-CZ" sz="2800" dirty="0" smtClean="0"/>
              <a:t>Pro samostatnou práci: Ve kterých nejbližších městech  bylo až do roku 1862 možno studovat gymnázium?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00950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3124200" y="4127500"/>
            <a:ext cx="3962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jkalal@gymta.cz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Říjen 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28600" y="203200"/>
            <a:ext cx="4927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5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5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98500" y="929680"/>
            <a:ext cx="84139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Zenkl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F.: </a:t>
            </a:r>
            <a:r>
              <a:rPr lang="cs-CZ" sz="1200" i="1" dirty="0" smtClean="0">
                <a:solidFill>
                  <a:srgbClr val="000000"/>
                </a:solidFill>
                <a:latin typeface="Arial - 16"/>
              </a:rPr>
              <a:t>Třicet let </a:t>
            </a:r>
            <a:r>
              <a:rPr lang="cs-CZ" sz="1200" i="1" dirty="0" err="1" smtClean="0">
                <a:solidFill>
                  <a:srgbClr val="000000"/>
                </a:solidFill>
                <a:latin typeface="Arial - 16"/>
              </a:rPr>
              <a:t>real</a:t>
            </a:r>
            <a:r>
              <a:rPr lang="cs-CZ" sz="1200" i="1" dirty="0" smtClean="0">
                <a:solidFill>
                  <a:srgbClr val="000000"/>
                </a:solidFill>
                <a:latin typeface="Arial - 16"/>
              </a:rPr>
              <a:t>. gymnasia táborského 1862 – 1892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Tábor 1892</a:t>
            </a:r>
          </a:p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Kořalka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, J.: </a:t>
            </a:r>
            <a:r>
              <a:rPr lang="cs-CZ" sz="1200" i="1" dirty="0">
                <a:solidFill>
                  <a:srgbClr val="000000"/>
                </a:solidFill>
                <a:latin typeface="Arial - 16"/>
              </a:rPr>
              <a:t>Jak gymnázium v Táboře vzniklo a rostl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o, In: Gymnázium Tábor 1862 – 1987. Almanach vydaný u příležitosti 125. výročí založení školy, Tábor 1987</a:t>
            </a: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znik základního díla české heraldiky">
  <a:themeElements>
    <a:clrScheme name="Technický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Vznik základního díla české heraldiky</Template>
  <TotalTime>112</TotalTime>
  <Words>356</Words>
  <Application>Microsoft Office PowerPoint</Application>
  <PresentationFormat>Vlastní</PresentationFormat>
  <Paragraphs>49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5" baseType="lpstr">
      <vt:lpstr>Arial</vt:lpstr>
      <vt:lpstr>Wingdings 2</vt:lpstr>
      <vt:lpstr>Arial - 16</vt:lpstr>
      <vt:lpstr>Calibri</vt:lpstr>
      <vt:lpstr>Arial - 20</vt:lpstr>
      <vt:lpstr>Constantia</vt:lpstr>
      <vt:lpstr>Times New Roman - 14</vt:lpstr>
      <vt:lpstr>Vznik základního díla české heraldiky</vt:lpstr>
      <vt:lpstr>Prezentace aplikace PowerPoint</vt:lpstr>
      <vt:lpstr>Vznik                    táborského gymnázia</vt:lpstr>
      <vt:lpstr>  </vt:lpstr>
      <vt:lpstr>  </vt:lpstr>
      <vt:lpstr>  </vt:lpstr>
      <vt:lpstr>Otázky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Jiří Kálal</dc:creator>
  <cp:lastModifiedBy>hchotovinska</cp:lastModifiedBy>
  <cp:revision>12</cp:revision>
  <dcterms:created xsi:type="dcterms:W3CDTF">2013-11-02T17:38:25Z</dcterms:created>
  <dcterms:modified xsi:type="dcterms:W3CDTF">2014-05-14T10:15:47Z</dcterms:modified>
</cp:coreProperties>
</file>