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  <p:sldId id="259" r:id="rId3"/>
    <p:sldId id="261" r:id="rId4"/>
    <p:sldId id="265" r:id="rId5"/>
    <p:sldId id="262" r:id="rId6"/>
    <p:sldId id="263" r:id="rId7"/>
    <p:sldId id="264" r:id="rId8"/>
    <p:sldId id="266" r:id="rId9"/>
    <p:sldId id="267" r:id="rId10"/>
    <p:sldId id="258" r:id="rId11"/>
  </p:sldIdLst>
  <p:sldSz cx="10160000" cy="7620000"/>
  <p:notesSz cx="6858000" cy="9144000"/>
  <p:embeddedFontLst>
    <p:embeddedFont>
      <p:font typeface="Wingdings 2" panose="05020102010507070707" pitchFamily="18" charset="2"/>
      <p:regular r:id="rId12"/>
    </p:embeddedFont>
    <p:embeddedFont>
      <p:font typeface="Monotype Corsiva" panose="03010101010201010101" pitchFamily="66" charset="0"/>
      <p:italic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Constantia" panose="02030602050306030303" pitchFamily="18" charset="0"/>
      <p:regular r:id="rId18"/>
      <p:bold r:id="rId19"/>
      <p:italic r:id="rId20"/>
      <p:boldItalic r:id="rId21"/>
    </p:embeddedFont>
  </p:embeddedFontLst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28" y="-72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92667" y="1524000"/>
            <a:ext cx="8724053" cy="2032000"/>
          </a:xfrm>
          <a:ln>
            <a:noFill/>
          </a:ln>
        </p:spPr>
        <p:txBody>
          <a:bodyPr vert="horz" tIns="0" rIns="203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2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92667" y="3587262"/>
            <a:ext cx="8727440" cy="1947333"/>
          </a:xfrm>
        </p:spPr>
        <p:txBody>
          <a:bodyPr lIns="0" rIns="20320"/>
          <a:lstStyle>
            <a:lvl1pPr marL="0" marR="50799" indent="0" algn="r">
              <a:buNone/>
              <a:defRPr>
                <a:solidFill>
                  <a:schemeClr val="tx1"/>
                </a:solidFill>
              </a:defRPr>
            </a:lvl1pPr>
            <a:lvl2pPr marL="507995" indent="0" algn="ctr">
              <a:buNone/>
            </a:lvl2pPr>
            <a:lvl3pPr marL="1015990" indent="0" algn="ctr">
              <a:buNone/>
            </a:lvl3pPr>
            <a:lvl4pPr marL="1523985" indent="0" algn="ctr">
              <a:buNone/>
            </a:lvl4pPr>
            <a:lvl5pPr marL="2031980" indent="0" algn="ctr">
              <a:buNone/>
            </a:lvl5pPr>
            <a:lvl6pPr marL="2539975" indent="0" algn="ctr">
              <a:buNone/>
            </a:lvl6pPr>
            <a:lvl7pPr marL="3047970" indent="0" algn="ctr">
              <a:buNone/>
            </a:lvl7pPr>
            <a:lvl8pPr marL="3555964" indent="0" algn="ctr">
              <a:buNone/>
            </a:lvl8pPr>
            <a:lvl9pPr marL="4063959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FC05DB-E69C-4432-A328-949440079D4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38A5FB-1B59-4790-BB03-E4369051840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106046-9B01-4C0D-B18D-DABDBA34F893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E44103-8786-4675-BA3F-8391C4848580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1016002"/>
            <a:ext cx="2286000" cy="5790848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1016002"/>
            <a:ext cx="6688667" cy="5790848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920046-AB1B-4764-A954-A0A015582830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204636-A8BF-4780-8E0F-FF557EEAA2C1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97980D-7303-444F-AE4B-C598946F5D30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7C5AD-22CC-4A71-ADD4-32597061329F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9280" y="1463040"/>
            <a:ext cx="8636000" cy="1513840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2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9280" y="3005182"/>
            <a:ext cx="8636000" cy="1677458"/>
          </a:xfrm>
        </p:spPr>
        <p:txBody>
          <a:bodyPr lIns="50799" rIns="50799" anchor="t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2917C10-7AED-4630-861D-8EDD2F7FEFF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28EAD-9834-4EDC-8856-1A606E554D17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133428"/>
            <a:ext cx="4487333" cy="4927600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2133428"/>
            <a:ext cx="4487333" cy="4927600"/>
          </a:xfrm>
        </p:spPr>
        <p:txBody>
          <a:bodyPr/>
          <a:lstStyle>
            <a:lvl1pPr>
              <a:defRPr sz="2900"/>
            </a:lvl1pPr>
            <a:lvl2pPr>
              <a:defRPr sz="27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C611B3-5704-43E7-B310-8E356D3E592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CE316C-C442-4EB7-8C4B-10EEBA3EE5E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</p:spPr>
        <p:txBody>
          <a:bodyPr tIns="50799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061387"/>
            <a:ext cx="4489098" cy="732613"/>
          </a:xfrm>
        </p:spPr>
        <p:txBody>
          <a:bodyPr lIns="50799" tIns="0" rIns="50799" bIns="0" anchor="ctr">
            <a:noAutofit/>
          </a:bodyPr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161140" y="2066397"/>
            <a:ext cx="4490861" cy="727603"/>
          </a:xfrm>
        </p:spPr>
        <p:txBody>
          <a:bodyPr lIns="50799" tIns="0" rIns="50799" bIns="0" anchor="ctr"/>
          <a:lstStyle>
            <a:lvl1pPr marL="0" indent="0">
              <a:buNone/>
              <a:defRPr sz="27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508000" y="2794000"/>
            <a:ext cx="4489098" cy="4273022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0" y="2794000"/>
            <a:ext cx="4490861" cy="4273022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51BCF3-A0F7-4620-BF8B-FB1938D1C196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DB1399-1CC7-482F-8647-E94541CC821E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782320"/>
            <a:ext cx="9228667" cy="1270000"/>
          </a:xfrm>
        </p:spPr>
        <p:txBody>
          <a:bodyPr vert="horz" tIns="5079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CE6CBF-2C4D-4408-A280-7F47D76F736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6C940-9859-4B50-A10A-5E5F5C049B92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52637-34D9-420F-8D43-331023CAB71C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5A6B43-FB7A-4E3E-80AD-F558FA4A3C1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71502"/>
            <a:ext cx="3048000" cy="129116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762000" y="1862667"/>
            <a:ext cx="3048000" cy="5080000"/>
          </a:xfrm>
        </p:spPr>
        <p:txBody>
          <a:bodyPr lIns="20320" rIns="20320"/>
          <a:lstStyle>
            <a:lvl1pPr marL="0" indent="0" algn="l">
              <a:buNone/>
              <a:defRPr sz="1600"/>
            </a:lvl1pPr>
            <a:lvl2pPr indent="0" algn="l">
              <a:buNone/>
              <a:defRPr sz="13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972278" y="1862667"/>
            <a:ext cx="5679722" cy="5080000"/>
          </a:xfrm>
        </p:spPr>
        <p:txBody>
          <a:bodyPr tIns="0"/>
          <a:lstStyle>
            <a:lvl1pPr>
              <a:defRPr sz="3100"/>
            </a:lvl1pPr>
            <a:lvl2pPr>
              <a:defRPr sz="2900"/>
            </a:lvl2pPr>
            <a:lvl3pPr>
              <a:defRPr sz="2700"/>
            </a:lvl3pPr>
            <a:lvl4pPr>
              <a:defRPr sz="2200"/>
            </a:lvl4pPr>
            <a:lvl5pPr>
              <a:defRPr sz="20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E2528A-D660-4037-92C3-3370F0EDA5AE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5A1FE9-E533-47F4-982F-8881ADDA1C64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517503" y="1231197"/>
            <a:ext cx="5842000" cy="45720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893482" y="5955299"/>
            <a:ext cx="172720" cy="172720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1599" tIns="50799" rIns="101599" bIns="50799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1307774"/>
            <a:ext cx="2458720" cy="1758468"/>
          </a:xfrm>
        </p:spPr>
        <p:txBody>
          <a:bodyPr vert="horz" lIns="50799" tIns="50799" rIns="50799" bIns="50799" anchor="b"/>
          <a:lstStyle>
            <a:lvl1pPr algn="l"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3143094"/>
            <a:ext cx="2455333" cy="2421467"/>
          </a:xfrm>
        </p:spPr>
        <p:txBody>
          <a:bodyPr lIns="71119" rIns="50799" bIns="50799" anchor="t"/>
          <a:lstStyle>
            <a:lvl1pPr marL="0" indent="0" algn="l">
              <a:spcBef>
                <a:spcPts val="278"/>
              </a:spcBef>
              <a:buFontTx/>
              <a:buNone/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B943DC-1798-45DE-85D5-0A0908BB50BD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74667" y="7062612"/>
            <a:ext cx="677333" cy="405694"/>
          </a:xfrm>
        </p:spPr>
        <p:txBody>
          <a:bodyPr/>
          <a:lstStyle/>
          <a:p>
            <a:pPr>
              <a:defRPr/>
            </a:pPr>
            <a:fld id="{EF276599-9C9E-45D4-B544-F941E5894526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873103" y="1332797"/>
            <a:ext cx="5130800" cy="436880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6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0584" y="6462889"/>
            <a:ext cx="10181167" cy="1157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868333" y="6910917"/>
            <a:ext cx="5291667" cy="7090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0584" y="-7938"/>
            <a:ext cx="10181167" cy="1157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868333" y="-7937"/>
            <a:ext cx="5291667" cy="70908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599" tIns="50799" rIns="101599" bIns="50799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508000" y="782320"/>
            <a:ext cx="9144000" cy="1270000"/>
          </a:xfrm>
          <a:prstGeom prst="rect">
            <a:avLst/>
          </a:prstGeom>
        </p:spPr>
        <p:txBody>
          <a:bodyPr vert="horz" lIns="0" tIns="50799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508000" y="2150533"/>
            <a:ext cx="9144000" cy="4876800"/>
          </a:xfrm>
          <a:prstGeom prst="rect">
            <a:avLst/>
          </a:prstGeom>
        </p:spPr>
        <p:txBody>
          <a:bodyPr vert="horz" lIns="101599" tIns="50799" rIns="101599" bIns="50799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508000" y="7062612"/>
            <a:ext cx="2370667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72D64BC6-DFC4-4306-BFBA-33C3C9DCA965}" type="datetimeFigureOut">
              <a:rPr lang="cs-CZ" smtClean="0"/>
              <a:pPr>
                <a:defRPr/>
              </a:pPr>
              <a:t>5.5.2014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963334" y="7062612"/>
            <a:ext cx="3725333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805333" y="7062612"/>
            <a:ext cx="846667" cy="405694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68495F96-F517-46C0-A5B7-131341F9AE6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21130" y="224898"/>
            <a:ext cx="10200609" cy="72136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6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04797" indent="-304797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11193" indent="-274317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indent="-274317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20787" indent="-233678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584" indent="-233678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930381" indent="-233678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579" indent="-203198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38376" indent="-203198" algn="l" rtl="0" eaLnBrk="1" latinLnBrk="0" hangingPunct="1">
        <a:spcBef>
          <a:spcPct val="20000"/>
        </a:spcBef>
        <a:buClr>
          <a:schemeClr val="tx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73" indent="-203198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79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159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239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3198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399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4797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559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6395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ri.cz/databaze/kdo18/search.php?name=KONI%C1%A9+ANTON%CDN" TargetMode="External"/><Relationship Id="rId2" Type="http://schemas.openxmlformats.org/officeDocument/2006/relationships/hyperlink" Target="http://kramerius.mzk.cz/search/i.jsp?pid=uuid:57d88318-b6e5-426d-9346-6259c4e332e3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kramerius.mzk.cz/search/i.jsp?pid=uuid:57d88318-b6e5-426d-9346-6259c4e332e3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ovéPole 1"/>
          <p:cNvSpPr txBox="1">
            <a:spLocks noChangeArrowheads="1"/>
          </p:cNvSpPr>
          <p:nvPr/>
        </p:nvSpPr>
        <p:spPr bwMode="auto">
          <a:xfrm>
            <a:off x="1828800" y="190500"/>
            <a:ext cx="6502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Times New Roman - 16"/>
              </a:rPr>
              <a:t>             </a:t>
            </a:r>
            <a:r>
              <a:rPr lang="cs-CZ" sz="1200" dirty="0" smtClean="0">
                <a:solidFill>
                  <a:srgbClr val="000000"/>
                </a:solidFill>
              </a:rPr>
              <a:t>Projekt: Inovace vybavení  Registrační </a:t>
            </a:r>
            <a:r>
              <a:rPr lang="cs-CZ" sz="1200" dirty="0">
                <a:solidFill>
                  <a:srgbClr val="000000"/>
                </a:solidFill>
              </a:rPr>
              <a:t>číslo </a:t>
            </a:r>
            <a:r>
              <a:rPr lang="cs-CZ" sz="1200">
                <a:solidFill>
                  <a:srgbClr val="000000"/>
                </a:solidFill>
              </a:rPr>
              <a:t>projektu </a:t>
            </a:r>
            <a:r>
              <a:rPr lang="cs-CZ" sz="1200" smtClean="0">
                <a:solidFill>
                  <a:srgbClr val="000000"/>
                </a:solidFill>
              </a:rPr>
              <a:t>CZ.1.07/1.5.00/34.0325</a:t>
            </a:r>
            <a:endParaRPr lang="cs-CZ" sz="1200" dirty="0">
              <a:solidFill>
                <a:srgbClr val="000000"/>
              </a:solidFill>
            </a:endParaRPr>
          </a:p>
        </p:txBody>
      </p:sp>
      <p:sp>
        <p:nvSpPr>
          <p:cNvPr id="2051" name="TextovéPole 2"/>
          <p:cNvSpPr txBox="1">
            <a:spLocks noChangeArrowheads="1"/>
          </p:cNvSpPr>
          <p:nvPr/>
        </p:nvSpPr>
        <p:spPr bwMode="auto">
          <a:xfrm>
            <a:off x="787400" y="482600"/>
            <a:ext cx="8585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200" dirty="0">
                <a:solidFill>
                  <a:srgbClr val="000000"/>
                </a:solidFill>
              </a:rPr>
              <a:t>Příjemce: </a:t>
            </a:r>
            <a:r>
              <a:rPr lang="cs-CZ" sz="1200" dirty="0" smtClean="0">
                <a:solidFill>
                  <a:srgbClr val="000000"/>
                </a:solidFill>
              </a:rPr>
              <a:t>Gymnázium </a:t>
            </a:r>
            <a:r>
              <a:rPr lang="cs-CZ" sz="1200" dirty="0" err="1" smtClean="0">
                <a:solidFill>
                  <a:srgbClr val="000000"/>
                </a:solidFill>
              </a:rPr>
              <a:t>Pierra</a:t>
            </a:r>
            <a:r>
              <a:rPr lang="cs-CZ" sz="1200" dirty="0" smtClean="0">
                <a:solidFill>
                  <a:srgbClr val="000000"/>
                </a:solidFill>
              </a:rPr>
              <a:t> de </a:t>
            </a:r>
            <a:r>
              <a:rPr lang="cs-CZ" sz="1200" dirty="0" err="1" smtClean="0">
                <a:solidFill>
                  <a:srgbClr val="000000"/>
                </a:solidFill>
              </a:rPr>
              <a:t>Coubertina</a:t>
            </a:r>
            <a:r>
              <a:rPr lang="cs-CZ" sz="1200" dirty="0" smtClean="0">
                <a:solidFill>
                  <a:srgbClr val="000000"/>
                </a:solidFill>
              </a:rPr>
              <a:t>, Tábor, Náměstí Františka Křižíka 860, 390 01 Tábor</a:t>
            </a:r>
            <a:endParaRPr lang="cs-CZ" sz="1200" dirty="0">
              <a:solidFill>
                <a:srgbClr val="000000"/>
              </a:solidFill>
            </a:endParaRPr>
          </a:p>
        </p:txBody>
      </p:sp>
      <p:pic>
        <p:nvPicPr>
          <p:cNvPr id="2052" name="Obrázek 3" descr="Logolink OPVK - oříznutý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95438" y="5880100"/>
            <a:ext cx="6969125" cy="1343025"/>
          </a:xfrm>
          <a:prstGeom prst="rect">
            <a:avLst/>
          </a:prstGeom>
          <a:solidFill>
            <a:srgbClr val="000000">
              <a:alpha val="0"/>
            </a:srgbClr>
          </a:solidFill>
          <a:ln w="9525">
            <a:noFill/>
            <a:miter lim="800000"/>
            <a:headEnd/>
            <a:tailEnd/>
          </a:ln>
        </p:spPr>
      </p:pic>
      <p:sp>
        <p:nvSpPr>
          <p:cNvPr id="2053" name="TextovéPole 4"/>
          <p:cNvSpPr txBox="1">
            <a:spLocks noChangeArrowheads="1"/>
          </p:cNvSpPr>
          <p:nvPr/>
        </p:nvSpPr>
        <p:spPr bwMode="auto">
          <a:xfrm>
            <a:off x="876300" y="5410200"/>
            <a:ext cx="84074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000" b="1">
                <a:solidFill>
                  <a:srgbClr val="000000"/>
                </a:solidFill>
                <a:latin typeface="Times New Roman - 14"/>
              </a:rPr>
              <a:t>Tento výukový materiál vznikl v rámci Operačního programu Vzdělání pro konkurenceschopnost.</a:t>
            </a:r>
          </a:p>
        </p:txBody>
      </p:sp>
      <p:sp>
        <p:nvSpPr>
          <p:cNvPr id="2054" name="TextovéPole 5"/>
          <p:cNvSpPr txBox="1">
            <a:spLocks noChangeArrowheads="1"/>
          </p:cNvSpPr>
          <p:nvPr/>
        </p:nvSpPr>
        <p:spPr bwMode="auto">
          <a:xfrm>
            <a:off x="0" y="4838700"/>
            <a:ext cx="1033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000" b="1" dirty="0">
                <a:latin typeface="Times New Roman - 14"/>
              </a:rPr>
              <a:t>Materiál je určen k bezplatnému používání pro potřeby výuky a vzdělávání na všech typech škol a školských zařízení.</a:t>
            </a:r>
          </a:p>
          <a:p>
            <a:pPr algn="ctr"/>
            <a:r>
              <a:rPr lang="cs-CZ" sz="1000" b="1" dirty="0">
                <a:latin typeface="Times New Roman - 14"/>
              </a:rPr>
              <a:t>Jakékoliv další používání podléhá autorskému zákonu.</a:t>
            </a:r>
          </a:p>
        </p:txBody>
      </p:sp>
      <p:sp>
        <p:nvSpPr>
          <p:cNvPr id="2055" name="TextovéPole 6"/>
          <p:cNvSpPr txBox="1">
            <a:spLocks noChangeArrowheads="1"/>
          </p:cNvSpPr>
          <p:nvPr/>
        </p:nvSpPr>
        <p:spPr bwMode="auto">
          <a:xfrm>
            <a:off x="355600" y="1295400"/>
            <a:ext cx="1905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Autor materiálu:</a:t>
            </a:r>
          </a:p>
        </p:txBody>
      </p:sp>
      <p:sp>
        <p:nvSpPr>
          <p:cNvPr id="2056" name="TextovéPole 7"/>
          <p:cNvSpPr txBox="1">
            <a:spLocks noChangeArrowheads="1"/>
          </p:cNvSpPr>
          <p:nvPr/>
        </p:nvSpPr>
        <p:spPr bwMode="auto">
          <a:xfrm>
            <a:off x="368300" y="1003300"/>
            <a:ext cx="2159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Název materiálu:	</a:t>
            </a:r>
          </a:p>
        </p:txBody>
      </p:sp>
      <p:sp>
        <p:nvSpPr>
          <p:cNvPr id="2057" name="TextovéPole 8"/>
          <p:cNvSpPr txBox="1">
            <a:spLocks noChangeArrowheads="1"/>
          </p:cNvSpPr>
          <p:nvPr/>
        </p:nvSpPr>
        <p:spPr bwMode="auto">
          <a:xfrm>
            <a:off x="355600" y="2413000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Sada:</a:t>
            </a:r>
          </a:p>
        </p:txBody>
      </p:sp>
      <p:sp>
        <p:nvSpPr>
          <p:cNvPr id="2058" name="TextovéPole 9"/>
          <p:cNvSpPr txBox="1">
            <a:spLocks noChangeArrowheads="1"/>
          </p:cNvSpPr>
          <p:nvPr/>
        </p:nvSpPr>
        <p:spPr bwMode="auto">
          <a:xfrm>
            <a:off x="5296024" y="2120900"/>
            <a:ext cx="247637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Předmět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: český jazyk a literatura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59" name="TextovéPole 10"/>
          <p:cNvSpPr txBox="1">
            <a:spLocks noChangeArrowheads="1"/>
          </p:cNvSpPr>
          <p:nvPr/>
        </p:nvSpPr>
        <p:spPr bwMode="auto">
          <a:xfrm>
            <a:off x="355600" y="1828800"/>
            <a:ext cx="22098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Zařazení materiálu:</a:t>
            </a:r>
          </a:p>
        </p:txBody>
      </p:sp>
      <p:sp>
        <p:nvSpPr>
          <p:cNvPr id="2060" name="TextovéPole 11"/>
          <p:cNvSpPr txBox="1">
            <a:spLocks noChangeArrowheads="1"/>
          </p:cNvSpPr>
          <p:nvPr/>
        </p:nvSpPr>
        <p:spPr bwMode="auto">
          <a:xfrm>
            <a:off x="355600" y="2120900"/>
            <a:ext cx="1143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Šablona:</a:t>
            </a:r>
          </a:p>
        </p:txBody>
      </p:sp>
      <p:sp>
        <p:nvSpPr>
          <p:cNvPr id="2061" name="TextovéPole 12"/>
          <p:cNvSpPr txBox="1">
            <a:spLocks noChangeArrowheads="1"/>
          </p:cNvSpPr>
          <p:nvPr/>
        </p:nvSpPr>
        <p:spPr bwMode="auto">
          <a:xfrm>
            <a:off x="6604000" y="2425701"/>
            <a:ext cx="286848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Číslo DUM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: 14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2" name="TextovéPole 13"/>
          <p:cNvSpPr txBox="1">
            <a:spLocks noChangeArrowheads="1"/>
          </p:cNvSpPr>
          <p:nvPr/>
        </p:nvSpPr>
        <p:spPr bwMode="auto">
          <a:xfrm>
            <a:off x="355600" y="2946400"/>
            <a:ext cx="3073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b="1">
                <a:solidFill>
                  <a:srgbClr val="000000"/>
                </a:solidFill>
                <a:latin typeface="Arial - 16"/>
              </a:rPr>
              <a:t>Ověření materiálu ve výuce:</a:t>
            </a:r>
          </a:p>
        </p:txBody>
      </p:sp>
      <p:sp>
        <p:nvSpPr>
          <p:cNvPr id="2063" name="TextovéPole 14"/>
          <p:cNvSpPr txBox="1">
            <a:spLocks noChangeArrowheads="1"/>
          </p:cNvSpPr>
          <p:nvPr/>
        </p:nvSpPr>
        <p:spPr bwMode="auto">
          <a:xfrm>
            <a:off x="355600" y="3238500"/>
            <a:ext cx="172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Datum ověření:</a:t>
            </a:r>
          </a:p>
        </p:txBody>
      </p:sp>
      <p:sp>
        <p:nvSpPr>
          <p:cNvPr id="2064" name="TextovéPole 15"/>
          <p:cNvSpPr txBox="1">
            <a:spLocks noChangeArrowheads="1"/>
          </p:cNvSpPr>
          <p:nvPr/>
        </p:nvSpPr>
        <p:spPr bwMode="auto">
          <a:xfrm>
            <a:off x="355600" y="3810000"/>
            <a:ext cx="863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Třída:</a:t>
            </a:r>
          </a:p>
        </p:txBody>
      </p:sp>
      <p:sp>
        <p:nvSpPr>
          <p:cNvPr id="2065" name="TextovéPole 16"/>
          <p:cNvSpPr txBox="1">
            <a:spLocks noChangeArrowheads="1"/>
          </p:cNvSpPr>
          <p:nvPr/>
        </p:nvSpPr>
        <p:spPr bwMode="auto">
          <a:xfrm>
            <a:off x="355600" y="3530600"/>
            <a:ext cx="1752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>
                <a:solidFill>
                  <a:srgbClr val="000000"/>
                </a:solidFill>
                <a:latin typeface="Arial - 16"/>
              </a:rPr>
              <a:t>Ověřující učitel:</a:t>
            </a:r>
          </a:p>
        </p:txBody>
      </p:sp>
      <p:sp>
        <p:nvSpPr>
          <p:cNvPr id="2066" name="TextovéPole 17"/>
          <p:cNvSpPr txBox="1">
            <a:spLocks noChangeArrowheads="1"/>
          </p:cNvSpPr>
          <p:nvPr/>
        </p:nvSpPr>
        <p:spPr bwMode="auto">
          <a:xfrm>
            <a:off x="2400300" y="1003300"/>
            <a:ext cx="59309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Působení pátera Koniáše v Opařanech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7" name="TextovéPole 18"/>
          <p:cNvSpPr txBox="1">
            <a:spLocks noChangeArrowheads="1"/>
          </p:cNvSpPr>
          <p:nvPr/>
        </p:nvSpPr>
        <p:spPr bwMode="auto">
          <a:xfrm>
            <a:off x="2400300" y="1295400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68" name="TextovéPole 19"/>
          <p:cNvSpPr txBox="1">
            <a:spLocks noChangeArrowheads="1"/>
          </p:cNvSpPr>
          <p:nvPr/>
        </p:nvSpPr>
        <p:spPr bwMode="auto">
          <a:xfrm>
            <a:off x="1244600" y="2120900"/>
            <a:ext cx="5181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Inovace a zkvalitnění výuky prostřednictvím ICT (III/2)</a:t>
            </a:r>
          </a:p>
        </p:txBody>
      </p:sp>
      <p:sp>
        <p:nvSpPr>
          <p:cNvPr id="2069" name="TextovéPole 20"/>
          <p:cNvSpPr txBox="1">
            <a:spLocks noChangeArrowheads="1"/>
          </p:cNvSpPr>
          <p:nvPr/>
        </p:nvSpPr>
        <p:spPr bwMode="auto">
          <a:xfrm>
            <a:off x="8051800" y="2120900"/>
            <a:ext cx="18034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Ročník: třetí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0" name="TextovéPole 21"/>
          <p:cNvSpPr txBox="1">
            <a:spLocks noChangeArrowheads="1"/>
          </p:cNvSpPr>
          <p:nvPr/>
        </p:nvSpPr>
        <p:spPr bwMode="auto">
          <a:xfrm>
            <a:off x="1244600" y="2413000"/>
            <a:ext cx="268327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32_3_Události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1" name="TextovéPole 22"/>
          <p:cNvSpPr txBox="1">
            <a:spLocks noChangeArrowheads="1"/>
          </p:cNvSpPr>
          <p:nvPr/>
        </p:nvSpPr>
        <p:spPr bwMode="auto">
          <a:xfrm>
            <a:off x="8051800" y="2387600"/>
            <a:ext cx="132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cs-CZ" sz="1200" dirty="0" smtClean="0">
              <a:solidFill>
                <a:srgbClr val="000000"/>
              </a:solidFill>
              <a:latin typeface="Arial - 16"/>
            </a:endParaRPr>
          </a:p>
          <a:p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2" name="TextovéPole 23"/>
          <p:cNvSpPr txBox="1">
            <a:spLocks noChangeArrowheads="1"/>
          </p:cNvSpPr>
          <p:nvPr/>
        </p:nvSpPr>
        <p:spPr bwMode="auto">
          <a:xfrm>
            <a:off x="2400300" y="3517900"/>
            <a:ext cx="1778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3" name="TextovéPole 24"/>
          <p:cNvSpPr txBox="1">
            <a:spLocks noChangeArrowheads="1"/>
          </p:cNvSpPr>
          <p:nvPr/>
        </p:nvSpPr>
        <p:spPr bwMode="auto">
          <a:xfrm>
            <a:off x="2364674" y="3821876"/>
            <a:ext cx="1064326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Třída 3.B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2074" name="TextovéPole 25"/>
          <p:cNvSpPr txBox="1">
            <a:spLocks noChangeArrowheads="1"/>
          </p:cNvSpPr>
          <p:nvPr/>
        </p:nvSpPr>
        <p:spPr bwMode="auto">
          <a:xfrm>
            <a:off x="2400300" y="3238500"/>
            <a:ext cx="14351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23.10.2013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ovéPole 2"/>
          <p:cNvSpPr txBox="1">
            <a:spLocks noChangeArrowheads="1"/>
          </p:cNvSpPr>
          <p:nvPr/>
        </p:nvSpPr>
        <p:spPr bwMode="auto">
          <a:xfrm>
            <a:off x="3124200" y="4127500"/>
            <a:ext cx="3962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Autor:</a:t>
            </a: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PhDr. Jiří Kálal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Gymnázium </a:t>
            </a:r>
            <a:r>
              <a:rPr lang="cs-CZ" sz="1200" dirty="0" err="1" smtClean="0">
                <a:solidFill>
                  <a:srgbClr val="000000"/>
                </a:solidFill>
                <a:latin typeface="Arial - 16"/>
              </a:rPr>
              <a:t>Pierra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 de </a:t>
            </a:r>
            <a:r>
              <a:rPr lang="cs-CZ" sz="1200" dirty="0" err="1" smtClean="0">
                <a:solidFill>
                  <a:srgbClr val="000000"/>
                </a:solidFill>
                <a:latin typeface="Arial - 16"/>
              </a:rPr>
              <a:t>Coubertina</a:t>
            </a:r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, Tábor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jkalal@gymta.cz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  <a:p>
            <a:pPr algn="ctr"/>
            <a:r>
              <a:rPr lang="cs-CZ" sz="1200" dirty="0" smtClean="0">
                <a:solidFill>
                  <a:srgbClr val="000000"/>
                </a:solidFill>
                <a:latin typeface="Arial - 16"/>
              </a:rPr>
              <a:t>Říjen 2013</a:t>
            </a:r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  <p:sp>
        <p:nvSpPr>
          <p:cNvPr id="3077" name="TextovéPole 4"/>
          <p:cNvSpPr txBox="1">
            <a:spLocks noChangeArrowheads="1"/>
          </p:cNvSpPr>
          <p:nvPr/>
        </p:nvSpPr>
        <p:spPr bwMode="auto">
          <a:xfrm>
            <a:off x="228600" y="203200"/>
            <a:ext cx="49276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500" b="1">
                <a:solidFill>
                  <a:srgbClr val="000000"/>
                </a:solidFill>
                <a:latin typeface="Arial - 20"/>
              </a:rPr>
              <a:t>Seznam použité literatury a pramenů:</a:t>
            </a:r>
            <a:endParaRPr lang="cs-CZ" sz="1500" b="1">
              <a:solidFill>
                <a:srgbClr val="000000"/>
              </a:solidFill>
              <a:latin typeface="Arial - 20"/>
            </a:endParaRPr>
          </a:p>
        </p:txBody>
      </p:sp>
      <p:sp>
        <p:nvSpPr>
          <p:cNvPr id="3078" name="TextovéPole 5"/>
          <p:cNvSpPr txBox="1">
            <a:spLocks noChangeArrowheads="1"/>
          </p:cNvSpPr>
          <p:nvPr/>
        </p:nvSpPr>
        <p:spPr bwMode="auto">
          <a:xfrm>
            <a:off x="698500" y="929680"/>
            <a:ext cx="841394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1200" dirty="0">
                <a:solidFill>
                  <a:srgbClr val="000000"/>
                </a:solidFill>
                <a:latin typeface="Arial - 16"/>
              </a:rPr>
              <a:t>Bílek-Kálal-Jelínek: </a:t>
            </a:r>
            <a:r>
              <a:rPr lang="cs-CZ" sz="1200" i="1" dirty="0">
                <a:solidFill>
                  <a:srgbClr val="000000"/>
                </a:solidFill>
                <a:latin typeface="Arial - 16"/>
              </a:rPr>
              <a:t>Milevsko a okolí od A do Ž</a:t>
            </a:r>
            <a:r>
              <a:rPr lang="cs-CZ" sz="1200" dirty="0">
                <a:solidFill>
                  <a:srgbClr val="000000"/>
                </a:solidFill>
                <a:latin typeface="Arial - 16"/>
              </a:rPr>
              <a:t>, Spolek pro rozvoj kultury v Milevsku, Milevsko, 2000</a:t>
            </a:r>
          </a:p>
          <a:p>
            <a:pPr lvl="0"/>
            <a:r>
              <a:rPr lang="cs-CZ" sz="1200" dirty="0" smtClean="0"/>
              <a:t>Jezuitská rezidence v Opařanech. Foto Jiří Kálal</a:t>
            </a:r>
          </a:p>
          <a:p>
            <a:pPr lvl="0"/>
            <a:r>
              <a:rPr lang="cs-CZ" sz="1200" dirty="0" smtClean="0"/>
              <a:t>Kostel sv. Františka Xaverského v Opařanech. Video Jiří Kálal</a:t>
            </a:r>
          </a:p>
          <a:p>
            <a:pPr lvl="0"/>
            <a:r>
              <a:rPr lang="cs-CZ" sz="1200" i="1" dirty="0" smtClean="0"/>
              <a:t>Klíč kacířské bludy k rozeznání otvíra</a:t>
            </a:r>
            <a:r>
              <a:rPr lang="cs-CZ" sz="1200" dirty="0" smtClean="0"/>
              <a:t>jící, In: Kramerius. Digitální </a:t>
            </a:r>
            <a:r>
              <a:rPr lang="cs-CZ" sz="1200" dirty="0"/>
              <a:t>knihovna [online]. [cit. </a:t>
            </a:r>
            <a:r>
              <a:rPr lang="cs-CZ" sz="1200" dirty="0" smtClean="0"/>
              <a:t>2013-10-10] Dostupné z: </a:t>
            </a:r>
            <a:r>
              <a:rPr lang="cs-CZ" sz="1200" dirty="0">
                <a:hlinkClick r:id="rId2"/>
              </a:rPr>
              <a:t>http://kramerius.mzk.cz/search/i.jsp?pid=uuid:57d88318-b6e5-426d-9346-6259c4e332e3</a:t>
            </a:r>
            <a:endParaRPr lang="cs-CZ" sz="1200" dirty="0"/>
          </a:p>
          <a:p>
            <a:r>
              <a:rPr lang="cs-CZ" sz="1200" dirty="0"/>
              <a:t>Koniáš Antonín, In: </a:t>
            </a:r>
            <a:r>
              <a:rPr lang="cs-CZ" sz="1200" i="1" dirty="0"/>
              <a:t>Kdo byl kdo v našich dějinách do roku 1918 </a:t>
            </a:r>
            <a:r>
              <a:rPr lang="cs-CZ" sz="1200" dirty="0"/>
              <a:t>[online]. [cit. 2013-10-10]. Dostupné z: </a:t>
            </a:r>
            <a:r>
              <a:rPr lang="cs-CZ" sz="1200" u="sng" dirty="0">
                <a:hlinkClick r:id="rId3"/>
              </a:rPr>
              <a:t>http://www.libri.cz/databaze/kdo18/search.php?name=KONI%C1%A9+ANTON%CDN</a:t>
            </a:r>
            <a:endParaRPr lang="cs-CZ" sz="1200" dirty="0"/>
          </a:p>
          <a:p>
            <a:endParaRPr lang="cs-CZ" sz="1200" dirty="0">
              <a:solidFill>
                <a:srgbClr val="000000"/>
              </a:solidFill>
              <a:latin typeface="Arial - 16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Kázání pátera Koniáše       v Opařanech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 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980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  </a:t>
            </a:r>
            <a:r>
              <a:rPr lang="cs-CZ" sz="4400" dirty="0" smtClean="0"/>
              <a:t>Jezuitská rezidence v Opařanech</a:t>
            </a:r>
            <a:endParaRPr lang="cs-CZ" sz="44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Vystavěna v létech 1717 – 1727, později upravována</a:t>
            </a:r>
          </a:p>
          <a:p>
            <a:r>
              <a:rPr lang="cs-CZ" sz="2800" dirty="0" smtClean="0"/>
              <a:t>Členové řádu se zde připravovali                   pro kazatelskou a misijní činnost</a:t>
            </a:r>
            <a:endParaRPr lang="cs-CZ" sz="2800" dirty="0"/>
          </a:p>
        </p:txBody>
      </p:sp>
      <p:pic>
        <p:nvPicPr>
          <p:cNvPr id="5" name="Zástupný symbol pro obsah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3099321"/>
            <a:ext cx="4487863" cy="2996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5320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Kostel sv. Františka Xaverského</a:t>
            </a:r>
            <a:endParaRPr lang="cs-CZ" sz="4400" dirty="0"/>
          </a:p>
        </p:txBody>
      </p:sp>
      <p:pic>
        <p:nvPicPr>
          <p:cNvPr id="5" name="Opařany.wmv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508000" y="2914650"/>
            <a:ext cx="4487863" cy="3365500"/>
          </a:xfrm>
        </p:spPr>
      </p:pic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Architekt Kilián Ignác </a:t>
            </a:r>
            <a:r>
              <a:rPr lang="cs-CZ" sz="2800" dirty="0" err="1" smtClean="0"/>
              <a:t>Dienzenhofer</a:t>
            </a:r>
            <a:r>
              <a:rPr lang="cs-CZ" sz="2800" dirty="0" smtClean="0"/>
              <a:t>, 1732 – 1735</a:t>
            </a:r>
          </a:p>
          <a:p>
            <a:r>
              <a:rPr lang="cs-CZ" sz="2800" dirty="0" smtClean="0"/>
              <a:t>Vrcholné dílo českého „dynamického baroka“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95326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Antonín Koniáš (1691- 1760)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sz="2800" dirty="0"/>
              <a:t>Jezuitský kněz, kazatel </a:t>
            </a:r>
            <a:r>
              <a:rPr lang="cs-CZ" sz="2800" dirty="0" smtClean="0"/>
              <a:t>   a </a:t>
            </a:r>
            <a:r>
              <a:rPr lang="cs-CZ" sz="2800" dirty="0"/>
              <a:t>misionář</a:t>
            </a:r>
          </a:p>
          <a:p>
            <a:r>
              <a:rPr lang="cs-CZ" sz="2800" dirty="0"/>
              <a:t>Horlivý stoupenec protireformace</a:t>
            </a:r>
          </a:p>
          <a:p>
            <a:r>
              <a:rPr lang="cs-CZ" sz="2800" dirty="0"/>
              <a:t>Mimo jiné měl za úkol pátrat po závadných („kacířských“) knihách</a:t>
            </a:r>
          </a:p>
          <a:p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Údajně zabavil na 30 tisíc knih</a:t>
            </a:r>
          </a:p>
          <a:p>
            <a:r>
              <a:rPr lang="cs-CZ" sz="2800" dirty="0" smtClean="0"/>
              <a:t>Menší část z nich teatrálně spálil</a:t>
            </a:r>
          </a:p>
          <a:p>
            <a:r>
              <a:rPr lang="cs-CZ" sz="2800" dirty="0" smtClean="0"/>
              <a:t>Jeho nadřízení považovali jeho činnost mnohdy                   za přehnanou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8318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cs-CZ" dirty="0" smtClean="0">
                <a:hlinkClick r:id="rId2"/>
              </a:rPr>
              <a:t>Klíč kacířské bludy…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Klíč kacířské bludy           k rozeznávání otvírající,  k vykořenění zamykající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74307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idx="1"/>
          </p:nvPr>
        </p:nvSpPr>
        <p:spPr>
          <a:xfrm>
            <a:off x="508000" y="1001688"/>
            <a:ext cx="9144000" cy="6025645"/>
          </a:xfrm>
        </p:spPr>
        <p:txBody>
          <a:bodyPr/>
          <a:lstStyle/>
          <a:p>
            <a:endParaRPr lang="cs-CZ" dirty="0" smtClean="0"/>
          </a:p>
          <a:p>
            <a:r>
              <a:rPr lang="cs-CZ" dirty="0" err="1">
                <a:latin typeface="Monotype Corsiva" panose="03010101010201010101" pitchFamily="66" charset="0"/>
              </a:rPr>
              <a:t>Kljč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Kacýřské</a:t>
            </a:r>
            <a:r>
              <a:rPr lang="cs-CZ" dirty="0">
                <a:latin typeface="Monotype Corsiva" panose="03010101010201010101" pitchFamily="66" charset="0"/>
              </a:rPr>
              <a:t> Bludy K </a:t>
            </a:r>
            <a:r>
              <a:rPr lang="cs-CZ" dirty="0" err="1" smtClean="0">
                <a:latin typeface="Monotype Corsiva" panose="03010101010201010101" pitchFamily="66" charset="0"/>
              </a:rPr>
              <a:t>rozeznánj</a:t>
            </a:r>
            <a:r>
              <a:rPr lang="cs-CZ" dirty="0" smtClean="0">
                <a:latin typeface="Monotype Corsiva" panose="03010101010201010101" pitchFamily="66" charset="0"/>
              </a:rPr>
              <a:t> </a:t>
            </a:r>
            <a:r>
              <a:rPr lang="cs-CZ" dirty="0" err="1" smtClean="0">
                <a:latin typeface="Monotype Corsiva" panose="03010101010201010101" pitchFamily="66" charset="0"/>
              </a:rPr>
              <a:t>otwjragicý,K</a:t>
            </a:r>
            <a:r>
              <a:rPr lang="cs-CZ" dirty="0" smtClean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wykořeněnj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zamjkagicý</a:t>
            </a:r>
            <a:r>
              <a:rPr lang="cs-CZ" dirty="0">
                <a:latin typeface="Monotype Corsiva" panose="03010101010201010101" pitchFamily="66" charset="0"/>
              </a:rPr>
              <a:t>. Aneb </a:t>
            </a:r>
            <a:r>
              <a:rPr lang="cs-CZ" dirty="0" err="1">
                <a:latin typeface="Monotype Corsiva" panose="03010101010201010101" pitchFamily="66" charset="0"/>
              </a:rPr>
              <a:t>Registřjk</a:t>
            </a:r>
            <a:r>
              <a:rPr lang="cs-CZ" dirty="0">
                <a:latin typeface="Monotype Corsiva" panose="03010101010201010101" pitchFamily="66" charset="0"/>
              </a:rPr>
              <a:t> Některých bludných, </a:t>
            </a:r>
            <a:r>
              <a:rPr lang="cs-CZ" dirty="0" err="1">
                <a:latin typeface="Monotype Corsiva" panose="03010101010201010101" pitchFamily="66" charset="0"/>
              </a:rPr>
              <a:t>pohorssliwých</a:t>
            </a:r>
            <a:r>
              <a:rPr lang="cs-CZ" dirty="0">
                <a:latin typeface="Monotype Corsiva" panose="03010101010201010101" pitchFamily="66" charset="0"/>
              </a:rPr>
              <a:t>, podezřelých, neb </a:t>
            </a:r>
            <a:r>
              <a:rPr lang="cs-CZ" dirty="0" err="1">
                <a:latin typeface="Monotype Corsiva" panose="03010101010201010101" pitchFamily="66" charset="0"/>
              </a:rPr>
              <a:t>zapowěděných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Kněh</a:t>
            </a:r>
            <a:r>
              <a:rPr lang="cs-CZ" dirty="0">
                <a:latin typeface="Monotype Corsiva" panose="03010101010201010101" pitchFamily="66" charset="0"/>
              </a:rPr>
              <a:t> ... : Na </a:t>
            </a:r>
            <a:r>
              <a:rPr lang="cs-CZ" dirty="0" err="1">
                <a:latin typeface="Monotype Corsiva" panose="03010101010201010101" pitchFamily="66" charset="0"/>
              </a:rPr>
              <a:t>swětlo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 smtClean="0">
                <a:latin typeface="Monotype Corsiva" panose="03010101010201010101" pitchFamily="66" charset="0"/>
              </a:rPr>
              <a:t>wydaný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smtClean="0">
                <a:latin typeface="Monotype Corsiva" panose="03010101010201010101" pitchFamily="66" charset="0"/>
              </a:rPr>
              <a:t>S </a:t>
            </a:r>
            <a:r>
              <a:rPr lang="cs-CZ" dirty="0" err="1">
                <a:latin typeface="Monotype Corsiva" panose="03010101010201010101" pitchFamily="66" charset="0"/>
              </a:rPr>
              <a:t>Dowolenjm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Duchownj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r>
              <a:rPr lang="cs-CZ" dirty="0" err="1">
                <a:latin typeface="Monotype Corsiva" panose="03010101010201010101" pitchFamily="66" charset="0"/>
              </a:rPr>
              <a:t>Wrchnosti</a:t>
            </a:r>
            <a:r>
              <a:rPr lang="cs-CZ" dirty="0">
                <a:latin typeface="Monotype Corsiva" panose="03010101010201010101" pitchFamily="66" charset="0"/>
              </a:rPr>
              <a:t> </a:t>
            </a:r>
            <a:endParaRPr lang="cs-CZ" dirty="0" smtClean="0">
              <a:latin typeface="Monotype Corsiva" panose="03010101010201010101" pitchFamily="66" charset="0"/>
            </a:endParaRPr>
          </a:p>
          <a:p>
            <a:endParaRPr lang="cs-CZ" dirty="0"/>
          </a:p>
          <a:p>
            <a:endParaRPr lang="cs-CZ" dirty="0" smtClean="0"/>
          </a:p>
          <a:p>
            <a:r>
              <a:rPr lang="cs-CZ" sz="2800" dirty="0" smtClean="0"/>
              <a:t>Jak se odlišuje dobový pravopis od dnešního?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912882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   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Páter Koniáš kázal v Opařanech v kostele sv. Františka Xaverského i na dalších místech v okolí</a:t>
            </a:r>
          </a:p>
          <a:p>
            <a:r>
              <a:rPr lang="cs-CZ" sz="2800" dirty="0" smtClean="0"/>
              <a:t>Kázal údajně čtyřikrát i pětkrát denně</a:t>
            </a:r>
          </a:p>
          <a:p>
            <a:r>
              <a:rPr lang="cs-CZ" sz="2800" dirty="0" smtClean="0"/>
              <a:t>Kázání byla drastická a nabitá líčením pekelných muk, která čekají kacíře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7741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400" dirty="0" smtClean="0"/>
              <a:t>Otázky a úkoly</a:t>
            </a:r>
            <a:endParaRPr lang="cs-CZ" sz="4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800" dirty="0" smtClean="0"/>
              <a:t>Který český spisovatel vylíčil ve svém díle dobu protireformace?</a:t>
            </a:r>
          </a:p>
          <a:p>
            <a:r>
              <a:rPr lang="cs-CZ" sz="2800" dirty="0" smtClean="0"/>
              <a:t>O kom dnes říkáme, že je </a:t>
            </a:r>
            <a:r>
              <a:rPr lang="cs-CZ" sz="2800" b="1" i="1" dirty="0" err="1" smtClean="0"/>
              <a:t>koniáš</a:t>
            </a:r>
            <a:r>
              <a:rPr lang="cs-CZ" sz="2800" dirty="0" smtClean="0"/>
              <a:t>?</a:t>
            </a:r>
          </a:p>
          <a:p>
            <a:r>
              <a:rPr lang="cs-CZ" sz="2800" dirty="0" smtClean="0"/>
              <a:t>Které zařízení dnes sídlí v prostorách bývalé opařanské jezuitské rezidence?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31739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znik základního díla české heraldiky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Vznik základního díla české heraldiky</Template>
  <TotalTime>71</TotalTime>
  <Words>445</Words>
  <Application>Microsoft Office PowerPoint</Application>
  <PresentationFormat>Vlastní</PresentationFormat>
  <Paragraphs>67</Paragraphs>
  <Slides>10</Slides>
  <Notes>0</Notes>
  <HiddenSlides>0</HiddenSlides>
  <MMClips>1</MMClips>
  <ScaleCrop>false</ScaleCrop>
  <HeadingPairs>
    <vt:vector size="6" baseType="variant">
      <vt:variant>
        <vt:lpstr>Použitá písma</vt:lpstr>
      </vt:variant>
      <vt:variant>
        <vt:i4>9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20" baseType="lpstr">
      <vt:lpstr>Arial</vt:lpstr>
      <vt:lpstr>Wingdings 2</vt:lpstr>
      <vt:lpstr>Monotype Corsiva</vt:lpstr>
      <vt:lpstr>Calibri</vt:lpstr>
      <vt:lpstr>Arial - 20</vt:lpstr>
      <vt:lpstr>Times New Roman - 16</vt:lpstr>
      <vt:lpstr>Constantia</vt:lpstr>
      <vt:lpstr>Times New Roman - 14</vt:lpstr>
      <vt:lpstr>Arial - 16</vt:lpstr>
      <vt:lpstr>Vznik základního díla české heraldiky</vt:lpstr>
      <vt:lpstr>Prezentace aplikace PowerPoint</vt:lpstr>
      <vt:lpstr>Kázání pátera Koniáše       v Opařanech</vt:lpstr>
      <vt:lpstr>  Jezuitská rezidence v Opařanech</vt:lpstr>
      <vt:lpstr>Kostel sv. Františka Xaverského</vt:lpstr>
      <vt:lpstr>Antonín Koniáš (1691- 1760)</vt:lpstr>
      <vt:lpstr>  </vt:lpstr>
      <vt:lpstr>   </vt:lpstr>
      <vt:lpstr>    </vt:lpstr>
      <vt:lpstr>Otázky a úkoly</vt:lpstr>
      <vt:lpstr>Prezentace aplikace PowerPoint</vt:lpstr>
    </vt:vector>
  </TitlesOfParts>
  <Company>GPdC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Jiří Kálal</dc:creator>
  <cp:lastModifiedBy>doma</cp:lastModifiedBy>
  <cp:revision>15</cp:revision>
  <dcterms:created xsi:type="dcterms:W3CDTF">2013-11-02T17:54:14Z</dcterms:created>
  <dcterms:modified xsi:type="dcterms:W3CDTF">2014-05-05T20:46:26Z</dcterms:modified>
</cp:coreProperties>
</file>