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2" r:id="rId2"/>
    <p:sldId id="280" r:id="rId3"/>
    <p:sldId id="273" r:id="rId4"/>
    <p:sldId id="257" r:id="rId5"/>
    <p:sldId id="256" r:id="rId6"/>
    <p:sldId id="277" r:id="rId7"/>
    <p:sldId id="261" r:id="rId8"/>
    <p:sldId id="276" r:id="rId9"/>
    <p:sldId id="268" r:id="rId10"/>
    <p:sldId id="269" r:id="rId11"/>
    <p:sldId id="267" r:id="rId12"/>
    <p:sldId id="260" r:id="rId13"/>
    <p:sldId id="284" r:id="rId14"/>
    <p:sldId id="274" r:id="rId15"/>
    <p:sldId id="275" r:id="rId16"/>
    <p:sldId id="264" r:id="rId17"/>
    <p:sldId id="266" r:id="rId18"/>
    <p:sldId id="258" r:id="rId19"/>
    <p:sldId id="265" r:id="rId20"/>
    <p:sldId id="270" r:id="rId21"/>
    <p:sldId id="285" r:id="rId22"/>
    <p:sldId id="271" r:id="rId23"/>
    <p:sldId id="272" r:id="rId24"/>
    <p:sldId id="286" r:id="rId25"/>
    <p:sldId id="287" r:id="rId26"/>
    <p:sldId id="278" r:id="rId27"/>
    <p:sldId id="283" r:id="rId28"/>
  </p:sldIdLst>
  <p:sldSz cx="9144000" cy="6858000" type="screen4x3"/>
  <p:notesSz cx="7099300" cy="102346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2A929-492C-417F-B11B-E039645E43D6}" type="slidenum">
              <a:rPr lang="cs-CZ">
                <a:solidFill>
                  <a:srgbClr val="FBEEC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9502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B600B-2EAD-4076-A7B0-C93AF3B8EA41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080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8DEAB-E1E6-46D4-AE9A-49C8E427596E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808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4F35E-7C82-47D1-8F12-400D21BD6A41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356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89F24-FAF6-49AC-8D6B-13C7178DB9DF}" type="slidenum">
              <a:rPr lang="cs-CZ">
                <a:solidFill>
                  <a:srgbClr val="FBEEC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655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96CC9-D186-4400-BBDC-2CA386F864AC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741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B2B3A-084E-4C0C-B50C-3705C7A82EB2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523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37670-3CF0-468C-A77F-851869BF856C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664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2CFC1-C998-4BA6-AC61-7C54A1B6DB41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441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5FFCE-3F40-429F-AD47-C3E11D2B64B5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911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4C145-51A7-4BA7-9516-7B1411BFDD51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882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styl.</a:t>
            </a:r>
            <a:endParaRPr lang="en-US" smtClean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4E3B30">
                  <a:shade val="90000"/>
                </a:srgbClr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4E3B30">
                  <a:shade val="90000"/>
                </a:srgbClr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3FD7CD-AE8C-4C6E-AE12-D2F18C13FE66}" type="slidenum">
              <a:rPr lang="cs-CZ">
                <a:solidFill>
                  <a:srgbClr val="4E3B30">
                    <a:shade val="90000"/>
                  </a:srgbClr>
                </a:solidFill>
                <a:latin typeface="Tahoma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  <a:latin typeface="Tahoma" pitchFamily="34" charset="0"/>
              <a:cs typeface="Arial" pitchFamily="34" charset="0"/>
            </a:endParaRPr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Tahoma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9075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B58B80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B58B80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C3986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lada.cz/scripts/detail.php?id=55729&amp;tmplid=762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lada.cz/scripts/detail.php?id=55729&amp;tmplid=762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en/cml/35mm/film35mm7905.html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usmuzeum.cz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usitskemuzeum.cz/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fotografie/foto0956.html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lada.cz/scripts/detail.php?id=55729&amp;tmplid=762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lada.cz/scripts/detail.php?id=55729&amp;tmplid=762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lada.cz/scripts/detail.php?id=55729&amp;tmplid=762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ovéPole 1"/>
          <p:cNvSpPr txBox="1">
            <a:spLocks noChangeArrowheads="1"/>
          </p:cNvSpPr>
          <p:nvPr/>
        </p:nvSpPr>
        <p:spPr bwMode="auto">
          <a:xfrm>
            <a:off x="1646238" y="171450"/>
            <a:ext cx="58515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Projekt : Inovace vybavení  Registrační číslo </a:t>
            </a:r>
            <a:r>
              <a:rPr lang="cs-CZ" sz="11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projektu </a:t>
            </a:r>
            <a:r>
              <a:rPr lang="cs-CZ" sz="110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TextovéPole 2"/>
          <p:cNvSpPr txBox="1">
            <a:spLocks noChangeArrowheads="1"/>
          </p:cNvSpPr>
          <p:nvPr/>
        </p:nvSpPr>
        <p:spPr bwMode="auto">
          <a:xfrm>
            <a:off x="708025" y="423863"/>
            <a:ext cx="77279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Příjemce: Gymnázium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5124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5125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>
                <a:solidFill>
                  <a:srgbClr val="000000"/>
                </a:solidFill>
                <a:latin typeface="Times New Roman - 14"/>
                <a:cs typeface="Arial" pitchFamily="34" charset="0"/>
              </a:rPr>
              <a:t>Tento výukový materiál vznikl v rámci Operačního programu Vzdělání pro konkurenceschopnost</a:t>
            </a:r>
            <a:r>
              <a:rPr lang="cs-CZ" sz="900" b="1" u="sng">
                <a:solidFill>
                  <a:srgbClr val="000000"/>
                </a:solidFill>
                <a:latin typeface="Times New Roman - 14"/>
                <a:cs typeface="Arial" pitchFamily="34" charset="0"/>
              </a:rPr>
              <a:t>.</a:t>
            </a:r>
          </a:p>
        </p:txBody>
      </p:sp>
      <p:sp>
        <p:nvSpPr>
          <p:cNvPr id="5126" name="TextovéPole 5"/>
          <p:cNvSpPr txBox="1">
            <a:spLocks noChangeArrowheads="1"/>
          </p:cNvSpPr>
          <p:nvPr/>
        </p:nvSpPr>
        <p:spPr bwMode="auto">
          <a:xfrm>
            <a:off x="6350" y="4289425"/>
            <a:ext cx="93027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>
                <a:solidFill>
                  <a:prstClr val="white"/>
                </a:solidFill>
                <a:latin typeface="Times New Roman - 14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>
                <a:solidFill>
                  <a:prstClr val="white"/>
                </a:solidFill>
                <a:latin typeface="Times New Roman - 14"/>
                <a:cs typeface="Arial" pitchFamily="34" charset="0"/>
              </a:rPr>
              <a:t>Jakékoliv další používání podléhá autorskému zákonu.</a:t>
            </a:r>
          </a:p>
        </p:txBody>
      </p:sp>
      <p:sp>
        <p:nvSpPr>
          <p:cNvPr id="5127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5128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5129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5130" name="TextovéPole 9"/>
          <p:cNvSpPr txBox="1">
            <a:spLocks noChangeArrowheads="1"/>
          </p:cNvSpPr>
          <p:nvPr/>
        </p:nvSpPr>
        <p:spPr bwMode="auto">
          <a:xfrm>
            <a:off x="4902200" y="1908175"/>
            <a:ext cx="253047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Předmět: český</a:t>
            </a:r>
            <a:r>
              <a:rPr lang="cs-CZ" sz="1100" u="sng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jazyk a literatura </a:t>
            </a:r>
          </a:p>
        </p:txBody>
      </p:sp>
      <p:sp>
        <p:nvSpPr>
          <p:cNvPr id="5131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5132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5133" name="TextovéPole 12"/>
          <p:cNvSpPr txBox="1">
            <a:spLocks noChangeArrowheads="1"/>
          </p:cNvSpPr>
          <p:nvPr/>
        </p:nvSpPr>
        <p:spPr bwMode="auto">
          <a:xfrm>
            <a:off x="4857752" y="2195513"/>
            <a:ext cx="232092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Číslo DUM: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16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34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Ověření materiálu ve výuce:</a:t>
            </a:r>
          </a:p>
        </p:txBody>
      </p:sp>
      <p:sp>
        <p:nvSpPr>
          <p:cNvPr id="5135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Datum ověření:</a:t>
            </a:r>
          </a:p>
        </p:txBody>
      </p:sp>
      <p:sp>
        <p:nvSpPr>
          <p:cNvPr id="5136" name="TextovéPole 15"/>
          <p:cNvSpPr txBox="1">
            <a:spLocks noChangeArrowheads="1"/>
          </p:cNvSpPr>
          <p:nvPr/>
        </p:nvSpPr>
        <p:spPr bwMode="auto">
          <a:xfrm>
            <a:off x="320674" y="3429000"/>
            <a:ext cx="2883173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Třída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:                                       5.A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37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Ověřující učitel:</a:t>
            </a:r>
          </a:p>
        </p:txBody>
      </p:sp>
      <p:sp>
        <p:nvSpPr>
          <p:cNvPr id="5138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277177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Pobyt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E.Beneše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v Sezimově Ústí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39" name="TextovéPole 18"/>
          <p:cNvSpPr txBox="1">
            <a:spLocks noChangeArrowheads="1"/>
          </p:cNvSpPr>
          <p:nvPr/>
        </p:nvSpPr>
        <p:spPr bwMode="auto">
          <a:xfrm>
            <a:off x="2160588" y="1155700"/>
            <a:ext cx="34909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Třicátníková</a:t>
            </a:r>
          </a:p>
        </p:txBody>
      </p:sp>
      <p:sp>
        <p:nvSpPr>
          <p:cNvPr id="5140" name="TextovéPole 19"/>
          <p:cNvSpPr txBox="1">
            <a:spLocks noChangeArrowheads="1"/>
          </p:cNvSpPr>
          <p:nvPr/>
        </p:nvSpPr>
        <p:spPr bwMode="auto">
          <a:xfrm>
            <a:off x="1008063" y="1889125"/>
            <a:ext cx="4662487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5141" name="TextovéPole 20"/>
          <p:cNvSpPr txBox="1">
            <a:spLocks noChangeArrowheads="1"/>
          </p:cNvSpPr>
          <p:nvPr/>
        </p:nvSpPr>
        <p:spPr bwMode="auto">
          <a:xfrm>
            <a:off x="7246938" y="1908175"/>
            <a:ext cx="16224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     ročník: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pátý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42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32_Č_3</a:t>
            </a:r>
          </a:p>
        </p:txBody>
      </p:sp>
      <p:sp>
        <p:nvSpPr>
          <p:cNvPr id="5143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u="sng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u="sng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44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3348037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PhDr. Jiří Kálal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46" name="TextovéPole 25"/>
          <p:cNvSpPr txBox="1">
            <a:spLocks noChangeArrowheads="1"/>
          </p:cNvSpPr>
          <p:nvPr/>
        </p:nvSpPr>
        <p:spPr bwMode="auto">
          <a:xfrm>
            <a:off x="2159000" y="2903538"/>
            <a:ext cx="190341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11.11.2013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49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Okupace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Ze Sezimova Ústí odjel prezident 22. září 1938 do exilu.</a:t>
            </a:r>
          </a:p>
          <a:p>
            <a:r>
              <a:rPr lang="cs-CZ" dirty="0" smtClean="0"/>
              <a:t>Během německé okupace byla prezidentova vila vypleněna gestapem a německou armádou. Vedle nábytku, uměleckých předmětů a osobních věcí byla rozkradena i obsáhlá odborná prezidentova knihovna, čítající na 12 000 svazků.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3967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 1945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v</a:t>
            </a:r>
            <a:r>
              <a:rPr lang="cs-CZ" dirty="0" smtClean="0"/>
              <a:t>ítězný návrat z exilu</a:t>
            </a:r>
          </a:p>
          <a:p>
            <a:r>
              <a:rPr lang="cs-CZ" dirty="0" smtClean="0"/>
              <a:t>1945-1948 opět prezidentem Československa</a:t>
            </a:r>
          </a:p>
          <a:p>
            <a:r>
              <a:rPr lang="cs-CZ" dirty="0"/>
              <a:t>p</a:t>
            </a:r>
            <a:r>
              <a:rPr lang="cs-CZ" dirty="0" smtClean="0"/>
              <a:t>o komunistickém puči odmítl podepsat novou nedemokratickou ústavu, 2. června 1948 se vzdal prezidentské funkce, opustil Pražský hrad a natrvalo přesídlil do svého domu v Sezimově Ústí</a:t>
            </a:r>
          </a:p>
          <a:p>
            <a:r>
              <a:rPr lang="cs-CZ" dirty="0" smtClean="0"/>
              <a:t>ve své vile zemřel 3. září 1948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0628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osudy vily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>
                <a:effectLst/>
              </a:rPr>
              <a:t>Po smrti svého muže v roce 1948 vilu obývala od jara do podzimu paní Hana Benešová. </a:t>
            </a:r>
          </a:p>
          <a:p>
            <a:r>
              <a:rPr lang="cs-CZ" dirty="0" smtClean="0">
                <a:effectLst/>
              </a:rPr>
              <a:t>V listopadu 1973 sepsala Hana Benešová závěť -  část mobiliáře a vila s přilehlými pozemky odkázány  Muzeu husitského revolučního hnutí v Táboře. </a:t>
            </a:r>
          </a:p>
          <a:p>
            <a:r>
              <a:rPr lang="cs-CZ" dirty="0" smtClean="0">
                <a:effectLst/>
              </a:rPr>
              <a:t>Po její smrti (1975) dům smluvně převeden do majetku Úřadu předsednictva vlády ČSSR.</a:t>
            </a:r>
          </a:p>
          <a:p>
            <a:r>
              <a:rPr lang="cs-CZ" dirty="0" smtClean="0"/>
              <a:t>Používána </a:t>
            </a:r>
            <a:r>
              <a:rPr lang="cs-CZ" dirty="0" smtClean="0">
                <a:effectLst/>
              </a:rPr>
              <a:t> k rekreacím předních představitelů (zásadní změny v interiérech : nový, tehdy moderní nábytek). </a:t>
            </a:r>
          </a:p>
          <a:p>
            <a:r>
              <a:rPr lang="cs-CZ" dirty="0" smtClean="0">
                <a:effectLst/>
              </a:rPr>
              <a:t>2006-2009  Úřadem vlády ČR kompletní rekonstrukce domu -  vrácena původní podoba (původní nábytek, vytvořeny kopie některých interiérových prvků apod.).</a:t>
            </a:r>
          </a:p>
          <a:p>
            <a:r>
              <a:rPr lang="cs-CZ" dirty="0" smtClean="0">
                <a:effectLst/>
              </a:rPr>
              <a:t>Od 2009 je vila se zahradou zpřístupněna  veřejnosti  -  poslední vůle Hany Benešové naplněna .</a:t>
            </a:r>
            <a:endParaRPr lang="cs-CZ" u="sng" dirty="0" smtClean="0">
              <a:effectLst/>
            </a:endParaRP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6475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3084190"/>
          </a:xfrm>
        </p:spPr>
        <p:txBody>
          <a:bodyPr/>
          <a:lstStyle/>
          <a:p>
            <a:r>
              <a:rPr lang="cs-CZ" dirty="0" smtClean="0"/>
              <a:t>                     </a:t>
            </a:r>
            <a:r>
              <a:rPr lang="cs-CZ" dirty="0" err="1" smtClean="0"/>
              <a:t>Interier</a:t>
            </a:r>
            <a:r>
              <a:rPr lang="cs-CZ" dirty="0" smtClean="0"/>
              <a:t> vily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0894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Kredenc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</p:txBody>
      </p:sp>
      <p:pic>
        <p:nvPicPr>
          <p:cNvPr id="10244" name="Picture 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69" b="616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92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 idx="4294967295"/>
          </p:nvPr>
        </p:nvSpPr>
        <p:spPr>
          <a:xfrm>
            <a:off x="1187624" y="1176338"/>
            <a:ext cx="5040560" cy="1582737"/>
          </a:xfrm>
        </p:spPr>
        <p:txBody>
          <a:bodyPr/>
          <a:lstStyle/>
          <a:p>
            <a:r>
              <a:rPr lang="cs-CZ" sz="2000" dirty="0" smtClean="0">
                <a:hlinkClick r:id="rId2"/>
              </a:rPr>
              <a:t>Obytná hala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6498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effectLst/>
              </a:rPr>
              <a:t>Benešova pracovna</a:t>
            </a:r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dirty="0" smtClean="0"/>
              <a:t>http://cs.wikipedia.org/wiki</a:t>
            </a:r>
            <a:endParaRPr lang="cs-CZ" dirty="0"/>
          </a:p>
        </p:txBody>
      </p:sp>
      <p:sp>
        <p:nvSpPr>
          <p:cNvPr id="6" name="Zástupný symbol pro obrázek 5"/>
          <p:cNvSpPr>
            <a:spLocks noGrp="1"/>
          </p:cNvSpPr>
          <p:nvPr>
            <p:ph type="pic" idx="1"/>
          </p:nvPr>
        </p:nvSpPr>
        <p:spPr/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987162"/>
            <a:ext cx="5449788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835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</a:t>
            </a:r>
            <a:r>
              <a:rPr lang="cs-CZ" dirty="0" smtClean="0"/>
              <a:t>ahrada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effectLst/>
              </a:rPr>
              <a:t>Na jihozápadním svahu směrem k Lužnici se rozkládá velké alpinum, chlouba Hany Benešové. Edvard Beneš se více věnoval stromům, na péči o ně se podílel spolu se zahradníkem.</a:t>
            </a:r>
          </a:p>
          <a:p>
            <a:r>
              <a:rPr lang="cs-CZ" dirty="0" smtClean="0">
                <a:effectLst/>
              </a:rPr>
              <a:t>V zahradě se nachází i původní tenisový kurt, vedle něj pak byl v 70. letech přistaven vyhřívaný bazén, nechybí ani molo na </a:t>
            </a:r>
            <a:r>
              <a:rPr lang="cs-CZ" dirty="0" err="1" smtClean="0">
                <a:effectLst/>
              </a:rPr>
              <a:t>Kozském</a:t>
            </a:r>
            <a:r>
              <a:rPr lang="cs-CZ" dirty="0" smtClean="0">
                <a:effectLst/>
              </a:rPr>
              <a:t> potoce.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920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827584" y="1176338"/>
            <a:ext cx="4320480" cy="1582737"/>
          </a:xfrm>
        </p:spPr>
        <p:txBody>
          <a:bodyPr/>
          <a:lstStyle/>
          <a:p>
            <a:r>
              <a:rPr lang="cs-CZ" sz="2000" dirty="0" smtClean="0">
                <a:hlinkClick r:id="rId2"/>
              </a:rPr>
              <a:t>Zahrada</a:t>
            </a:r>
            <a:endParaRPr lang="cs-CZ" sz="200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4294967295"/>
          </p:nvPr>
        </p:nvSpPr>
        <p:spPr>
          <a:xfrm>
            <a:off x="0" y="5300663"/>
            <a:ext cx="5486400" cy="871537"/>
          </a:xfrm>
        </p:spPr>
        <p:txBody>
          <a:bodyPr>
            <a:normAutofit fontScale="55000" lnSpcReduction="20000"/>
          </a:bodyPr>
          <a:lstStyle/>
          <a:p>
            <a:r>
              <a:rPr lang="cs-CZ" dirty="0" smtClean="0">
                <a:effectLst/>
              </a:rPr>
              <a:t>Autorem zahradní kompozice je Otokar </a:t>
            </a:r>
            <a:r>
              <a:rPr lang="cs-CZ" dirty="0" err="1" smtClean="0">
                <a:effectLst/>
              </a:rPr>
              <a:t>Fierlinger</a:t>
            </a:r>
            <a:r>
              <a:rPr lang="cs-CZ" dirty="0" smtClean="0">
                <a:effectLst/>
              </a:rPr>
              <a:t>. </a:t>
            </a:r>
          </a:p>
          <a:p>
            <a:r>
              <a:rPr lang="cs-CZ" dirty="0" smtClean="0">
                <a:effectLst/>
              </a:rPr>
              <a:t>Vychází z anglické krajinářské tradice a kombinuje zeleň s drobnými stavebními prvky jako jsou altány, pergola apod.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497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Hrobka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 smtClean="0">
              <a:effectLst/>
            </a:endParaRPr>
          </a:p>
          <a:p>
            <a:r>
              <a:rPr lang="cs-CZ" dirty="0" smtClean="0">
                <a:effectLst/>
              </a:rPr>
              <a:t>Edvard Beneš si přál být pohřben na pozemku svého domu. Uprostřed malého návrší zvaného Kazatelna, kde podle tradice kázal Mistr Jan Hus, byla postavena hrobka. </a:t>
            </a:r>
          </a:p>
          <a:p>
            <a:r>
              <a:rPr lang="cs-CZ" dirty="0" smtClean="0"/>
              <a:t>A</a:t>
            </a:r>
            <a:r>
              <a:rPr lang="cs-CZ" dirty="0" smtClean="0">
                <a:effectLst/>
              </a:rPr>
              <a:t>rchitekt Pavel Janák</a:t>
            </a:r>
          </a:p>
        </p:txBody>
      </p:sp>
    </p:spTree>
    <p:extLst>
      <p:ext uri="{BB962C8B-B14F-4D97-AF65-F5344CB8AC3E}">
        <p14:creationId xmlns:p14="http://schemas.microsoft.com/office/powerpoint/2010/main" val="57990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4627563"/>
          </a:xfrm>
        </p:spPr>
        <p:txBody>
          <a:bodyPr/>
          <a:lstStyle/>
          <a:p>
            <a:r>
              <a:rPr lang="cs-CZ" dirty="0" smtClean="0"/>
              <a:t> Pobyt E. Beneše v Sezimově  Ústí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454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4603" y="2769148"/>
            <a:ext cx="3523793" cy="2737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</a:t>
            </a:r>
            <a:r>
              <a:rPr lang="cs-CZ" sz="1300" dirty="0" smtClean="0"/>
              <a:t>http://cs.wikipedia.org/wiki/Bene%C5%A1ova_vila</a:t>
            </a:r>
          </a:p>
          <a:p>
            <a:endParaRPr lang="cs-CZ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636913"/>
            <a:ext cx="1800200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604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text 9"/>
          <p:cNvSpPr>
            <a:spLocks noGrp="1"/>
          </p:cNvSpPr>
          <p:nvPr>
            <p:ph type="body" sz="half" idx="4294967295"/>
          </p:nvPr>
        </p:nvSpPr>
        <p:spPr>
          <a:xfrm>
            <a:off x="0" y="2828925"/>
            <a:ext cx="5580112" cy="2179638"/>
          </a:xfrm>
        </p:spPr>
        <p:txBody>
          <a:bodyPr/>
          <a:lstStyle/>
          <a:p>
            <a:pPr marL="0" indent="0">
              <a:buNone/>
            </a:pPr>
            <a:r>
              <a:rPr lang="cs-CZ" sz="2000" dirty="0" smtClean="0">
                <a:hlinkClick r:id="rId2"/>
              </a:rPr>
              <a:t>       Pohřeb </a:t>
            </a:r>
            <a:r>
              <a:rPr lang="cs-CZ" sz="2000" dirty="0" err="1" smtClean="0">
                <a:hlinkClick r:id="rId2"/>
              </a:rPr>
              <a:t>E.Beneše</a:t>
            </a:r>
            <a:endParaRPr lang="cs-CZ" sz="2000" dirty="0" smtClean="0"/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46058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Památník dr. Edvarda Beneše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Expozice s  filmovým programem: dílo a rodinný život druhého československého prezidenta. </a:t>
            </a:r>
          </a:p>
          <a:p>
            <a:r>
              <a:rPr lang="cs-CZ" dirty="0"/>
              <a:t>D</a:t>
            </a:r>
            <a:r>
              <a:rPr lang="cs-CZ" dirty="0" smtClean="0"/>
              <a:t>evět nově vyrobených dokumentárních filmů (životopis, politické a společenské působení dr. Edvarda Beneše,  život v </a:t>
            </a:r>
            <a:r>
              <a:rPr lang="cs-CZ" dirty="0" err="1" smtClean="0"/>
              <a:t>sezimoústecké</a:t>
            </a:r>
            <a:r>
              <a:rPr lang="cs-CZ" dirty="0" smtClean="0"/>
              <a:t> vile,  dokument o historickém Sezimově Ústí a zdejších archeologických výzkumech).</a:t>
            </a:r>
          </a:p>
          <a:p>
            <a:r>
              <a:rPr lang="cs-CZ" dirty="0" smtClean="0"/>
              <a:t>Vystavený umělecký nábytek a další autentické předměty z mobiliáře vily z odkazu Hany Benešové. </a:t>
            </a:r>
          </a:p>
          <a:p>
            <a:r>
              <a:rPr lang="cs-CZ" dirty="0" smtClean="0"/>
              <a:t>Další informace k památníku  </a:t>
            </a:r>
            <a:r>
              <a:rPr lang="cs-CZ" b="1" dirty="0" smtClean="0">
                <a:hlinkClick r:id="rId2"/>
              </a:rPr>
              <a:t>www.husmuzeum.cz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6401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 idx="4294967295"/>
          </p:nvPr>
        </p:nvSpPr>
        <p:spPr>
          <a:xfrm>
            <a:off x="971600" y="1176338"/>
            <a:ext cx="6264696" cy="1582737"/>
          </a:xfrm>
        </p:spPr>
        <p:txBody>
          <a:bodyPr/>
          <a:lstStyle/>
          <a:p>
            <a:r>
              <a:rPr lang="cs-CZ" sz="2000" dirty="0" smtClean="0">
                <a:hlinkClick r:id="rId2"/>
              </a:rPr>
              <a:t>Památník </a:t>
            </a:r>
            <a:r>
              <a:rPr lang="cs-CZ" sz="2000" dirty="0" err="1" smtClean="0">
                <a:hlinkClick r:id="rId2"/>
              </a:rPr>
              <a:t>dr.E.Beneše</a:t>
            </a:r>
            <a:endParaRPr lang="cs-CZ" sz="2000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half" idx="4294967295"/>
          </p:nvPr>
        </p:nvSpPr>
        <p:spPr>
          <a:xfrm>
            <a:off x="0" y="2828925"/>
            <a:ext cx="2209800" cy="2179638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931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text 6"/>
          <p:cNvSpPr>
            <a:spLocks noGrp="1"/>
          </p:cNvSpPr>
          <p:nvPr>
            <p:ph type="body" sz="half" idx="4294967295"/>
          </p:nvPr>
        </p:nvSpPr>
        <p:spPr>
          <a:xfrm>
            <a:off x="0" y="2828925"/>
            <a:ext cx="7812360" cy="2179638"/>
          </a:xfrm>
        </p:spPr>
        <p:txBody>
          <a:bodyPr/>
          <a:lstStyle/>
          <a:p>
            <a:pPr marL="0" indent="0">
              <a:buNone/>
            </a:pPr>
            <a:r>
              <a:rPr lang="cs-CZ" sz="2000" dirty="0" smtClean="0">
                <a:hlinkClick r:id="rId2"/>
              </a:rPr>
              <a:t>     Dr. </a:t>
            </a:r>
            <a:r>
              <a:rPr lang="cs-CZ" sz="2000" dirty="0" err="1" smtClean="0">
                <a:hlinkClick r:id="rId2"/>
              </a:rPr>
              <a:t>E.Beneš</a:t>
            </a:r>
            <a:r>
              <a:rPr lang="cs-CZ" sz="2000" dirty="0" smtClean="0">
                <a:hlinkClick r:id="rId2"/>
              </a:rPr>
              <a:t> v Táboře 1945</a:t>
            </a: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286585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Úkoly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smtClean="0"/>
              <a:t>Vyhledejte </a:t>
            </a:r>
            <a:r>
              <a:rPr lang="cs-CZ" dirty="0"/>
              <a:t>informace o osobnostech, které jsou uvedeny jako přátelé E</a:t>
            </a:r>
            <a:r>
              <a:rPr lang="cs-CZ" dirty="0" smtClean="0"/>
              <a:t>. Beneše</a:t>
            </a:r>
            <a:endParaRPr lang="cs-CZ" dirty="0"/>
          </a:p>
          <a:p>
            <a:r>
              <a:rPr lang="cs-CZ" dirty="0"/>
              <a:t>(Ludvík </a:t>
            </a:r>
            <a:r>
              <a:rPr lang="cs-CZ" dirty="0" err="1"/>
              <a:t>Strimpl</a:t>
            </a:r>
            <a:r>
              <a:rPr lang="cs-CZ" dirty="0"/>
              <a:t>, politik Zdeněk </a:t>
            </a:r>
            <a:r>
              <a:rPr lang="cs-CZ" dirty="0" err="1"/>
              <a:t>Fierlinger</a:t>
            </a:r>
            <a:r>
              <a:rPr lang="cs-CZ" dirty="0" smtClean="0"/>
              <a:t>, Karel </a:t>
            </a:r>
            <a:r>
              <a:rPr lang="cs-CZ" dirty="0"/>
              <a:t>Čapek s Olgou Scheinpflugovou, Jan Masaryk)</a:t>
            </a:r>
          </a:p>
          <a:p>
            <a:pPr lvl="0"/>
            <a:r>
              <a:rPr lang="cs-CZ" dirty="0"/>
              <a:t>Po návštěvě památníku E</a:t>
            </a:r>
            <a:r>
              <a:rPr lang="cs-CZ" dirty="0" smtClean="0"/>
              <a:t>. Beneše vytvořte </a:t>
            </a:r>
            <a:r>
              <a:rPr lang="cs-CZ" dirty="0"/>
              <a:t>plakát o </a:t>
            </a:r>
            <a:r>
              <a:rPr lang="cs-CZ" dirty="0" smtClean="0"/>
              <a:t>památníku</a:t>
            </a:r>
          </a:p>
          <a:p>
            <a:pPr lvl="0"/>
            <a:r>
              <a:rPr lang="cs-CZ" dirty="0"/>
              <a:t>N</a:t>
            </a:r>
            <a:r>
              <a:rPr lang="cs-CZ" dirty="0" smtClean="0"/>
              <a:t>apište </a:t>
            </a:r>
            <a:r>
              <a:rPr lang="cs-CZ" dirty="0"/>
              <a:t>novinový článek o návštěvě památníku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915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Odkazy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400" dirty="0" smtClean="0"/>
              <a:t>http://www.husitskemuzeum.cz</a:t>
            </a:r>
          </a:p>
          <a:p>
            <a:r>
              <a:rPr lang="cs-CZ" sz="1400" dirty="0" smtClean="0"/>
              <a:t>www.husmuzeum.cz</a:t>
            </a:r>
          </a:p>
          <a:p>
            <a:r>
              <a:rPr lang="cs-CZ" sz="1400" dirty="0" smtClean="0"/>
              <a:t>http://cs.wikipedia.org/wiki/Bene%C5%A1ova_vil </a:t>
            </a:r>
          </a:p>
          <a:p>
            <a:r>
              <a:rPr lang="cs-CZ" sz="1400" dirty="0" smtClean="0"/>
              <a:t>http://www.vlada.cz/scripts/detail</a:t>
            </a:r>
          </a:p>
          <a:p>
            <a:r>
              <a:rPr lang="cs-CZ" sz="1400" dirty="0"/>
              <a:t>http://sechtl-vosecek.ucw.cz/en/cml/35mm/film35mm7905.html</a:t>
            </a:r>
          </a:p>
          <a:p>
            <a:endParaRPr lang="cs-CZ" sz="14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4280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788" y="3576638"/>
            <a:ext cx="3908425" cy="1404937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16387" name="TextovéPole 2"/>
          <p:cNvSpPr txBox="1">
            <a:spLocks noChangeArrowheads="1"/>
          </p:cNvSpPr>
          <p:nvPr/>
        </p:nvSpPr>
        <p:spPr bwMode="auto">
          <a:xfrm>
            <a:off x="2811463" y="3714750"/>
            <a:ext cx="3567112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Třicátníková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tricatni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@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1.10.  2013</a:t>
            </a:r>
            <a:endParaRPr lang="cs-CZ" sz="1100" dirty="0">
              <a:solidFill>
                <a:srgbClr val="FBEEC9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16388" name="TextovéPole 3"/>
          <p:cNvSpPr txBox="1">
            <a:spLocks noChangeArrowheads="1"/>
          </p:cNvSpPr>
          <p:nvPr/>
        </p:nvSpPr>
        <p:spPr bwMode="auto">
          <a:xfrm>
            <a:off x="2217738" y="2514600"/>
            <a:ext cx="470852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cs-CZ" sz="1100" u="sng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16389" name="TextovéPole 4"/>
          <p:cNvSpPr txBox="1">
            <a:spLocks noChangeArrowheads="1"/>
          </p:cNvSpPr>
          <p:nvPr/>
        </p:nvSpPr>
        <p:spPr bwMode="auto">
          <a:xfrm>
            <a:off x="206375" y="182563"/>
            <a:ext cx="4433888" cy="266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1400" b="1" u="sng" dirty="0">
                <a:solidFill>
                  <a:srgbClr val="000000"/>
                </a:solidFill>
                <a:latin typeface="Arial - 20"/>
                <a:cs typeface="Arial" pitchFamily="34" charset="0"/>
              </a:rPr>
              <a:t>Seznam použité literatury a pramenů</a:t>
            </a:r>
            <a:r>
              <a:rPr lang="pl-PL" sz="1400" b="1" u="sng" dirty="0" smtClean="0">
                <a:solidFill>
                  <a:srgbClr val="000000"/>
                </a:solidFill>
                <a:latin typeface="Arial - 20"/>
                <a:cs typeface="Arial" pitchFamily="34" charset="0"/>
              </a:rPr>
              <a:t>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l-PL" sz="1400" b="1" u="sng" dirty="0">
              <a:solidFill>
                <a:srgbClr val="000000"/>
              </a:solidFill>
              <a:latin typeface="Arial - 20"/>
              <a:cs typeface="Arial" pitchFamily="34" charset="0"/>
            </a:endParaRPr>
          </a:p>
          <a:p>
            <a:r>
              <a:rPr lang="cs-CZ" sz="1400" dirty="0"/>
              <a:t>http://www.husitskemuzeum.cz</a:t>
            </a:r>
          </a:p>
          <a:p>
            <a:r>
              <a:rPr lang="cs-CZ" sz="1400" dirty="0"/>
              <a:t>www.husmuzeum.cz</a:t>
            </a:r>
          </a:p>
          <a:p>
            <a:r>
              <a:rPr lang="cs-CZ" sz="1400" dirty="0"/>
              <a:t>http://cs.wikipedia.org/wiki/Bene%C5%A1ova_vil </a:t>
            </a:r>
          </a:p>
          <a:p>
            <a:r>
              <a:rPr lang="cs-CZ" sz="1400" dirty="0"/>
              <a:t>http://</a:t>
            </a:r>
            <a:r>
              <a:rPr lang="cs-CZ" sz="1400" dirty="0" smtClean="0"/>
              <a:t>www.vlada.cz/scripts/detail</a:t>
            </a:r>
          </a:p>
          <a:p>
            <a:r>
              <a:rPr lang="cs-CZ" sz="1400" dirty="0"/>
              <a:t>http://sechtl-vosecek.ucw.cz/en/cml/35mm/film35mm7905.html</a:t>
            </a:r>
          </a:p>
          <a:p>
            <a:endParaRPr lang="cs-CZ" sz="1400" dirty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l-PL" sz="1400" b="1" u="sng" dirty="0" smtClean="0">
              <a:solidFill>
                <a:srgbClr val="000000"/>
              </a:solidFill>
              <a:latin typeface="Arial - 2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l-PL" sz="1400" b="1" u="sng" dirty="0">
              <a:solidFill>
                <a:srgbClr val="000000"/>
              </a:solidFill>
              <a:latin typeface="Arial - 2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400" b="1" u="sng" dirty="0">
              <a:solidFill>
                <a:srgbClr val="000000"/>
              </a:solidFill>
              <a:latin typeface="Arial - 20"/>
              <a:cs typeface="Arial" pitchFamily="34" charset="0"/>
            </a:endParaRPr>
          </a:p>
        </p:txBody>
      </p:sp>
      <p:sp>
        <p:nvSpPr>
          <p:cNvPr id="18438" name="TextovéPole 5"/>
          <p:cNvSpPr txBox="1">
            <a:spLocks noChangeArrowheads="1"/>
          </p:cNvSpPr>
          <p:nvPr/>
        </p:nvSpPr>
        <p:spPr bwMode="auto">
          <a:xfrm>
            <a:off x="628650" y="496059"/>
            <a:ext cx="73279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r>
              <a:rPr lang="cs-CZ" sz="1100" dirty="0">
                <a:solidFill>
                  <a:prstClr val="black"/>
                </a:solidFill>
              </a:rPr>
              <a:t/>
            </a:r>
            <a:br>
              <a:rPr lang="cs-CZ" sz="1100" dirty="0">
                <a:solidFill>
                  <a:prstClr val="black"/>
                </a:solidFill>
              </a:rPr>
            </a:br>
            <a:r>
              <a:rPr lang="cs-CZ" sz="1100" dirty="0">
                <a:solidFill>
                  <a:prstClr val="black"/>
                </a:solidFill>
              </a:rPr>
              <a:t/>
            </a:r>
            <a:br>
              <a:rPr lang="cs-CZ" sz="1100" dirty="0">
                <a:solidFill>
                  <a:prstClr val="black"/>
                </a:solidFill>
              </a:rPr>
            </a:br>
            <a:endParaRPr lang="cs-CZ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73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400" b="1" dirty="0" smtClean="0">
                <a:effectLst/>
              </a:rPr>
              <a:t>Edvard Beneš</a:t>
            </a:r>
            <a:r>
              <a:rPr lang="cs-CZ" sz="2400" dirty="0" smtClean="0">
                <a:effectLst/>
              </a:rPr>
              <a:t> </a:t>
            </a:r>
            <a:r>
              <a:rPr lang="cs-CZ" sz="1800" dirty="0" smtClean="0">
                <a:effectLst/>
              </a:rPr>
              <a:t>(1884 Kožlany –  1948 Sezimovo Ústí)</a:t>
            </a:r>
            <a:endParaRPr lang="cs-CZ" sz="1800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D</a:t>
            </a:r>
            <a:r>
              <a:rPr lang="cs-CZ" dirty="0" smtClean="0">
                <a:effectLst/>
              </a:rPr>
              <a:t>ruhý československý prezident v letech 1935–1948, resp. v letech 1935–1938. </a:t>
            </a:r>
          </a:p>
          <a:p>
            <a:r>
              <a:rPr lang="cs-CZ" dirty="0" smtClean="0">
                <a:effectLst/>
              </a:rPr>
              <a:t>Úřadující prezident Československa  v letech 1945–1948</a:t>
            </a:r>
          </a:p>
          <a:p>
            <a:r>
              <a:rPr lang="cs-CZ" dirty="0" smtClean="0"/>
              <a:t>J</a:t>
            </a:r>
            <a:r>
              <a:rPr lang="cs-CZ" dirty="0" smtClean="0">
                <a:effectLst/>
              </a:rPr>
              <a:t>eden z vůdců prvního československého odboje a hlavním představitelem československého odboje během druhé světové války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cs-CZ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26704"/>
            <a:ext cx="2232248" cy="29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760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 idx="4294967295"/>
          </p:nvPr>
        </p:nvSpPr>
        <p:spPr>
          <a:xfrm>
            <a:off x="0" y="1176338"/>
            <a:ext cx="2212975" cy="1582737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9" name="Zástupný symbol pro text 8"/>
          <p:cNvSpPr>
            <a:spLocks noGrp="1"/>
          </p:cNvSpPr>
          <p:nvPr>
            <p:ph type="body" sz="half" idx="4294967295"/>
          </p:nvPr>
        </p:nvSpPr>
        <p:spPr>
          <a:xfrm>
            <a:off x="0" y="4941888"/>
            <a:ext cx="5486400" cy="503237"/>
          </a:xfrm>
        </p:spPr>
        <p:txBody>
          <a:bodyPr>
            <a:normAutofit fontScale="47500" lnSpcReduction="20000"/>
          </a:bodyPr>
          <a:lstStyle/>
          <a:p>
            <a:r>
              <a:rPr lang="cs-CZ" dirty="0" smtClean="0">
                <a:hlinkClick r:id="rId2"/>
              </a:rPr>
              <a:t>          Vila </a:t>
            </a:r>
            <a:r>
              <a:rPr lang="cs-CZ" dirty="0" err="1" smtClean="0">
                <a:hlinkClick r:id="rId2"/>
              </a:rPr>
              <a:t>E.a</a:t>
            </a:r>
            <a:r>
              <a:rPr lang="cs-CZ" dirty="0" smtClean="0">
                <a:hlinkClick r:id="rId2"/>
              </a:rPr>
              <a:t> </a:t>
            </a:r>
            <a:r>
              <a:rPr lang="cs-CZ" dirty="0" err="1" smtClean="0">
                <a:hlinkClick r:id="rId2"/>
              </a:rPr>
              <a:t>H.Benešových</a:t>
            </a:r>
            <a:r>
              <a:rPr lang="cs-CZ" dirty="0" smtClean="0">
                <a:hlinkClick r:id="rId2"/>
              </a:rPr>
              <a:t> / Severozápadní průčelí vily se </a:t>
            </a:r>
            <a:r>
              <a:rPr lang="cs-CZ" dirty="0" err="1" smtClean="0">
                <a:hlinkClick r:id="rId2"/>
              </a:rPr>
              <a:t>sallou</a:t>
            </a:r>
            <a:r>
              <a:rPr lang="cs-CZ" dirty="0" smtClean="0">
                <a:hlinkClick r:id="rId2"/>
              </a:rPr>
              <a:t> </a:t>
            </a:r>
            <a:r>
              <a:rPr lang="cs-CZ" dirty="0" err="1" smtClean="0">
                <a:hlinkClick r:id="rId2"/>
              </a:rPr>
              <a:t>terrenou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        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44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Začátky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effectLst/>
              </a:rPr>
              <a:t>Edvard Beneš se svou ženou Hanou  nechal postavit letní dům v letech 1930-1931 </a:t>
            </a:r>
          </a:p>
          <a:p>
            <a:r>
              <a:rPr lang="cs-CZ" dirty="0" smtClean="0">
                <a:effectLst/>
              </a:rPr>
              <a:t>Sezimovo Ústí u soutoku Lužnice a </a:t>
            </a:r>
            <a:r>
              <a:rPr lang="cs-CZ" dirty="0" err="1" smtClean="0">
                <a:effectLst/>
              </a:rPr>
              <a:t>Kozského</a:t>
            </a:r>
            <a:r>
              <a:rPr lang="cs-CZ" dirty="0" smtClean="0">
                <a:effectLst/>
              </a:rPr>
              <a:t> potoka </a:t>
            </a:r>
          </a:p>
          <a:p>
            <a:r>
              <a:rPr lang="cs-CZ" dirty="0" smtClean="0">
                <a:effectLst/>
              </a:rPr>
              <a:t> architekt Petr Kropáček</a:t>
            </a:r>
          </a:p>
          <a:p>
            <a:r>
              <a:rPr lang="cs-CZ" dirty="0" smtClean="0">
                <a:effectLst/>
              </a:rPr>
              <a:t>Dům měl připomínat jihofrancouzské domy svou nízkou střechou, světlými místnostmi s velkými okny a hladkými zdmi. Během následujících několika let byl ještě stavebně upravován, až dostal svou definitivní podobu. </a:t>
            </a:r>
          </a:p>
        </p:txBody>
      </p:sp>
    </p:spTree>
    <p:extLst>
      <p:ext uri="{BB962C8B-B14F-4D97-AF65-F5344CB8AC3E}">
        <p14:creationId xmlns:p14="http://schemas.microsoft.com/office/powerpoint/2010/main" val="244335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 idx="4294967295"/>
          </p:nvPr>
        </p:nvSpPr>
        <p:spPr>
          <a:xfrm>
            <a:off x="1259632" y="1176338"/>
            <a:ext cx="7200800" cy="1582737"/>
          </a:xfrm>
        </p:spPr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sz="2000" dirty="0" smtClean="0">
                <a:hlinkClick r:id="rId2"/>
              </a:rPr>
              <a:t>Hrubá stavba 1930</a:t>
            </a:r>
            <a:endParaRPr lang="cs-CZ" sz="2000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half" idx="4294967295"/>
          </p:nvPr>
        </p:nvSpPr>
        <p:spPr>
          <a:xfrm>
            <a:off x="0" y="2828925"/>
            <a:ext cx="2209800" cy="2179638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9076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Život s vilou – ve vile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</a:t>
            </a:r>
            <a:r>
              <a:rPr lang="cs-CZ" dirty="0" smtClean="0">
                <a:effectLst/>
              </a:rPr>
              <a:t>omov - odpočívali a scházeli se s přáteli. </a:t>
            </a:r>
          </a:p>
          <a:p>
            <a:r>
              <a:rPr lang="cs-CZ" dirty="0" smtClean="0">
                <a:effectLst/>
              </a:rPr>
              <a:t>Mezi nimi byli i nejbližší sousedé - diplomat Ludvík </a:t>
            </a:r>
            <a:r>
              <a:rPr lang="cs-CZ" dirty="0" err="1" smtClean="0">
                <a:effectLst/>
              </a:rPr>
              <a:t>Strimpl</a:t>
            </a:r>
            <a:r>
              <a:rPr lang="cs-CZ" dirty="0" smtClean="0"/>
              <a:t>, </a:t>
            </a:r>
            <a:r>
              <a:rPr lang="cs-CZ" dirty="0" smtClean="0">
                <a:effectLst/>
              </a:rPr>
              <a:t>politik Zdeněk </a:t>
            </a:r>
            <a:r>
              <a:rPr lang="cs-CZ" dirty="0" err="1" smtClean="0">
                <a:effectLst/>
              </a:rPr>
              <a:t>Fierlinger</a:t>
            </a:r>
            <a:r>
              <a:rPr lang="cs-CZ" dirty="0" smtClean="0"/>
              <a:t>, </a:t>
            </a:r>
            <a:r>
              <a:rPr lang="cs-CZ" dirty="0" smtClean="0">
                <a:effectLst/>
              </a:rPr>
              <a:t>Karel Čapek s Olgou </a:t>
            </a:r>
            <a:r>
              <a:rPr lang="cs-CZ" dirty="0" err="1" smtClean="0">
                <a:effectLst/>
              </a:rPr>
              <a:t>Scheinpflugovou</a:t>
            </a:r>
            <a:r>
              <a:rPr lang="cs-CZ" dirty="0" smtClean="0">
                <a:effectLst/>
              </a:rPr>
              <a:t>, Jan Masaryk.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41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 idx="4294967295"/>
          </p:nvPr>
        </p:nvSpPr>
        <p:spPr>
          <a:xfrm>
            <a:off x="539552" y="1176338"/>
            <a:ext cx="7128792" cy="1582737"/>
          </a:xfrm>
        </p:spPr>
        <p:txBody>
          <a:bodyPr/>
          <a:lstStyle/>
          <a:p>
            <a:r>
              <a:rPr lang="cs-CZ" sz="2000" dirty="0" smtClean="0">
                <a:hlinkClick r:id="rId2"/>
              </a:rPr>
              <a:t>Hana a Edvard Benešovi 1937</a:t>
            </a:r>
            <a:endParaRPr lang="cs-CZ" sz="2000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half" idx="4294967295"/>
          </p:nvPr>
        </p:nvSpPr>
        <p:spPr>
          <a:xfrm>
            <a:off x="0" y="2828925"/>
            <a:ext cx="2209800" cy="2179638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177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 1935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Když byl v prosinci 1935 zvolen Edvard Beneš prezidentem republiky, změnil se dům v sídlo prezidenta, což přispělo k rozkvětu celého Sezimova Ústí.</a:t>
            </a:r>
          </a:p>
          <a:p>
            <a:r>
              <a:rPr lang="cs-CZ" dirty="0" smtClean="0">
                <a:effectLst/>
              </a:rPr>
              <a:t>Po zvolení Edvarda Beneše prezidentem byla postavena na okraji pozemku správní vila pro domovníka a s kanceláří prezidentova tajemníka.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817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esta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2.xml><?xml version="1.0" encoding="utf-8"?>
<a:themeOverride xmlns:a="http://schemas.openxmlformats.org/drawingml/2006/main">
  <a:clrScheme name="Cesta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Words>837</Words>
  <Application>Microsoft Office PowerPoint</Application>
  <PresentationFormat>Předvádění na obrazovce (4:3)</PresentationFormat>
  <Paragraphs>120</Paragraphs>
  <Slides>27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28" baseType="lpstr">
      <vt:lpstr>Tok</vt:lpstr>
      <vt:lpstr>Prezentace aplikace PowerPoint</vt:lpstr>
      <vt:lpstr> Pobyt E. Beneše v Sezimově  Ústí</vt:lpstr>
      <vt:lpstr>Edvard Beneš (1884 Kožlany –  1948 Sezimovo Ústí)</vt:lpstr>
      <vt:lpstr>          </vt:lpstr>
      <vt:lpstr>Začátky</vt:lpstr>
      <vt:lpstr>  Hrubá stavba 1930</vt:lpstr>
      <vt:lpstr>Život s vilou – ve vile</vt:lpstr>
      <vt:lpstr>Hana a Edvard Benešovi 1937</vt:lpstr>
      <vt:lpstr>Po 1935</vt:lpstr>
      <vt:lpstr>Okupace</vt:lpstr>
      <vt:lpstr>Po 1945</vt:lpstr>
      <vt:lpstr>Další osudy vily</vt:lpstr>
      <vt:lpstr>                     Interier vily</vt:lpstr>
      <vt:lpstr>Kredenc </vt:lpstr>
      <vt:lpstr>Obytná hala</vt:lpstr>
      <vt:lpstr>Benešova pracovna</vt:lpstr>
      <vt:lpstr>Zahrada</vt:lpstr>
      <vt:lpstr>Zahrada</vt:lpstr>
      <vt:lpstr>Hrobka</vt:lpstr>
      <vt:lpstr>Prezentace aplikace PowerPoint</vt:lpstr>
      <vt:lpstr>Prezentace aplikace PowerPoint</vt:lpstr>
      <vt:lpstr>Památník dr. Edvarda Beneše</vt:lpstr>
      <vt:lpstr>Památník dr.E.Beneše</vt:lpstr>
      <vt:lpstr>Prezentace aplikace PowerPoint</vt:lpstr>
      <vt:lpstr>Úkoly</vt:lpstr>
      <vt:lpstr>Odkazy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Začátky</dc:title>
  <dc:creator>doma</dc:creator>
  <cp:lastModifiedBy>doma</cp:lastModifiedBy>
  <cp:revision>22</cp:revision>
  <cp:lastPrinted>2013-12-02T10:43:29Z</cp:lastPrinted>
  <dcterms:created xsi:type="dcterms:W3CDTF">2013-10-29T19:45:07Z</dcterms:created>
  <dcterms:modified xsi:type="dcterms:W3CDTF">2014-05-05T20:47:52Z</dcterms:modified>
</cp:coreProperties>
</file>