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7" r:id="rId4"/>
    <p:sldId id="270" r:id="rId5"/>
    <p:sldId id="263" r:id="rId6"/>
    <p:sldId id="264" r:id="rId7"/>
    <p:sldId id="271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32DC9-93BC-4CE3-9BA1-19CDF42BE19B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 Inovace vybavení         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</a:t>
            </a:r>
            <a:r>
              <a:rPr lang="cs-CZ" sz="1100" smtClean="0">
                <a:solidFill>
                  <a:srgbClr val="000000"/>
                </a:solidFill>
                <a:latin typeface="Times New Roman - 16"/>
              </a:rPr>
              <a:t>:  </a:t>
            </a:r>
            <a:r>
              <a:rPr lang="cs-CZ" sz="110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Gymnázium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796136" y="1916832"/>
            <a:ext cx="158417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fyzika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796136" y="2204864"/>
            <a:ext cx="1234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06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154763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Sériový RLC obvod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524328" y="1916832"/>
            <a:ext cx="10801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ročník:  třetí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 _F_2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6629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septima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123728" y="2924944"/>
            <a:ext cx="1152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>
                <a:latin typeface="Arial - 16"/>
              </a:rPr>
              <a:t>7.1.2013</a:t>
            </a:r>
            <a:endParaRPr lang="cs-CZ" sz="1100" dirty="0">
              <a:latin typeface="Arial - 16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187220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S é r i o v ý    R L C    o b v o d</a:t>
            </a:r>
            <a:endParaRPr lang="cs-CZ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merigo Md AT" pitchFamily="2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  <a:ln w="190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>
              <a:buNone/>
            </a:pPr>
            <a:r>
              <a:rPr lang="cs-CZ" sz="36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Sériový RLC obvod</a:t>
            </a:r>
            <a:r>
              <a:rPr lang="cs-CZ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cs-CZ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vznikne spojením rezistoru, cívky a kondenzátoru do série a jejich připojením ke zdroji střídavého napětí.</a:t>
            </a:r>
          </a:p>
          <a:p>
            <a:pPr marL="514350" indent="-514350">
              <a:buNone/>
            </a:pPr>
            <a:endParaRPr lang="cs-CZ" sz="2400" dirty="0" smtClean="0"/>
          </a:p>
          <a:p>
            <a:pPr marL="3960000" indent="0">
              <a:spcBef>
                <a:spcPts val="0"/>
              </a:spcBef>
              <a:buNone/>
            </a:pPr>
            <a:r>
              <a:rPr lang="cs-CZ" sz="2800" dirty="0" smtClean="0">
                <a:solidFill>
                  <a:schemeClr val="accent2"/>
                </a:solidFill>
              </a:rPr>
              <a:t>Všemi prvky obvodu prochází </a:t>
            </a:r>
            <a:r>
              <a:rPr lang="cs-CZ" sz="2800" b="1" u="sng" dirty="0" smtClean="0">
                <a:solidFill>
                  <a:schemeClr val="accent2"/>
                </a:solidFill>
              </a:rPr>
              <a:t>stejný proud</a:t>
            </a:r>
            <a:r>
              <a:rPr lang="cs-CZ" sz="2800" dirty="0" smtClean="0">
                <a:solidFill>
                  <a:schemeClr val="accent2"/>
                </a:solidFill>
              </a:rPr>
              <a:t>.</a:t>
            </a:r>
          </a:p>
          <a:p>
            <a:pPr marL="3960000" indent="0">
              <a:spcBef>
                <a:spcPts val="0"/>
              </a:spcBef>
              <a:buNone/>
            </a:pPr>
            <a:endParaRPr lang="cs-CZ" sz="2800" dirty="0" smtClean="0"/>
          </a:p>
          <a:p>
            <a:pPr marL="3960000" indent="0">
              <a:spcBef>
                <a:spcPts val="0"/>
              </a:spcBef>
              <a:buNone/>
            </a:pPr>
            <a:r>
              <a:rPr lang="cs-CZ" sz="2800" dirty="0" smtClean="0">
                <a:solidFill>
                  <a:srgbClr val="FF0000"/>
                </a:solidFill>
              </a:rPr>
              <a:t>Pro okamžitá napětí platí:</a:t>
            </a:r>
          </a:p>
          <a:p>
            <a:pPr marL="3960000" indent="0">
              <a:spcBef>
                <a:spcPts val="0"/>
              </a:spcBef>
              <a:buNone/>
            </a:pPr>
            <a:endParaRPr lang="cs-CZ" sz="2800" dirty="0" smtClean="0"/>
          </a:p>
          <a:p>
            <a:pPr marL="0" indent="0">
              <a:spcBef>
                <a:spcPts val="3000"/>
              </a:spcBef>
              <a:buNone/>
            </a:pPr>
            <a:r>
              <a:rPr lang="cs-CZ" sz="2800" dirty="0" smtClean="0">
                <a:solidFill>
                  <a:srgbClr val="00B050"/>
                </a:solidFill>
              </a:rPr>
              <a:t>Amplitudy napětí </a:t>
            </a:r>
            <a:r>
              <a:rPr lang="cs-CZ" sz="2800" b="1" dirty="0" smtClean="0">
                <a:solidFill>
                  <a:srgbClr val="00B050"/>
                </a:solidFill>
              </a:rPr>
              <a:t>nelze sčítat</a:t>
            </a:r>
            <a:r>
              <a:rPr lang="cs-CZ" sz="2800" dirty="0" smtClean="0">
                <a:solidFill>
                  <a:srgbClr val="00B050"/>
                </a:solidFill>
              </a:rPr>
              <a:t>, liší se vzájemnou fází.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cs-CZ" sz="2800" dirty="0" smtClean="0">
                <a:solidFill>
                  <a:srgbClr val="FFC000"/>
                </a:solidFill>
              </a:rPr>
              <a:t>Vztah pro amplitudu napětí získáme pomocí </a:t>
            </a:r>
            <a:r>
              <a:rPr lang="cs-CZ" sz="2800" dirty="0" err="1" smtClean="0">
                <a:solidFill>
                  <a:srgbClr val="FFC000"/>
                </a:solidFill>
              </a:rPr>
              <a:t>fázorového</a:t>
            </a:r>
            <a:r>
              <a:rPr lang="cs-CZ" sz="2800" dirty="0" smtClean="0">
                <a:solidFill>
                  <a:srgbClr val="FFC000"/>
                </a:solidFill>
              </a:rPr>
              <a:t> diagramu:</a:t>
            </a:r>
            <a:endParaRPr lang="cs-CZ" sz="2800" dirty="0">
              <a:solidFill>
                <a:srgbClr val="FFC000"/>
              </a:solidFill>
            </a:endParaRPr>
          </a:p>
        </p:txBody>
      </p:sp>
      <p:pic>
        <p:nvPicPr>
          <p:cNvPr id="4" name="Obrázek 3" descr="ProfiCAD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204864"/>
            <a:ext cx="3333750" cy="2486025"/>
          </a:xfrm>
          <a:prstGeom prst="rect">
            <a:avLst/>
          </a:prstGeom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4149080"/>
            <a:ext cx="2667000" cy="4762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120680"/>
          </a:xfrm>
          <a:ln w="190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algn="l"/>
            <a:r>
              <a:rPr lang="cs-CZ" sz="2000" dirty="0" smtClean="0"/>
              <a:t>   </a:t>
            </a:r>
            <a:br>
              <a:rPr lang="cs-CZ" sz="2000" dirty="0" smtClean="0"/>
            </a:b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200" dirty="0" smtClean="0">
                <a:solidFill>
                  <a:srgbClr val="00FF00"/>
                </a:solidFill>
              </a:rPr>
              <a:t> </a:t>
            </a:r>
            <a:endParaRPr lang="cs-CZ" sz="2200" dirty="0">
              <a:solidFill>
                <a:srgbClr val="00FF00"/>
              </a:solidFill>
            </a:endParaRPr>
          </a:p>
        </p:txBody>
      </p:sp>
      <p:sp>
        <p:nvSpPr>
          <p:cNvPr id="4097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267744" y="1844824"/>
            <a:ext cx="3398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cs-CZ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U</a:t>
            </a:r>
            <a:r>
              <a:rPr kumimoji="0" lang="cs-CZ" sz="16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</a:t>
            </a:r>
            <a:endParaRPr kumimoji="0" lang="cs-CZ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cxnSp>
        <p:nvCxnSpPr>
          <p:cNvPr id="8" name="Přímá spojovací šipka 7"/>
          <p:cNvCxnSpPr/>
          <p:nvPr/>
        </p:nvCxnSpPr>
        <p:spPr>
          <a:xfrm>
            <a:off x="1187624" y="2556000"/>
            <a:ext cx="2304256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šipka 9"/>
          <p:cNvCxnSpPr/>
          <p:nvPr/>
        </p:nvCxnSpPr>
        <p:spPr>
          <a:xfrm flipV="1">
            <a:off x="1187624" y="548680"/>
            <a:ext cx="0" cy="201622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ovací šipka 11"/>
          <p:cNvCxnSpPr/>
          <p:nvPr/>
        </p:nvCxnSpPr>
        <p:spPr>
          <a:xfrm>
            <a:off x="1187624" y="2564904"/>
            <a:ext cx="0" cy="136815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šipka 14"/>
          <p:cNvCxnSpPr/>
          <p:nvPr/>
        </p:nvCxnSpPr>
        <p:spPr>
          <a:xfrm flipV="1">
            <a:off x="1187624" y="1908000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ovací čára 21"/>
          <p:cNvCxnSpPr/>
          <p:nvPr/>
        </p:nvCxnSpPr>
        <p:spPr>
          <a:xfrm>
            <a:off x="1187624" y="1916832"/>
            <a:ext cx="2304256" cy="0"/>
          </a:xfrm>
          <a:prstGeom prst="line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ovací čára 23"/>
          <p:cNvCxnSpPr/>
          <p:nvPr/>
        </p:nvCxnSpPr>
        <p:spPr>
          <a:xfrm flipV="1">
            <a:off x="3491880" y="1916832"/>
            <a:ext cx="0" cy="64807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římá spojovací šipka 27"/>
          <p:cNvCxnSpPr/>
          <p:nvPr/>
        </p:nvCxnSpPr>
        <p:spPr>
          <a:xfrm flipV="1">
            <a:off x="1187624" y="1908000"/>
            <a:ext cx="2322000" cy="64807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blouk 31"/>
          <p:cNvSpPr/>
          <p:nvPr/>
        </p:nvSpPr>
        <p:spPr>
          <a:xfrm>
            <a:off x="1907704" y="2276872"/>
            <a:ext cx="288032" cy="432048"/>
          </a:xfrm>
          <a:prstGeom prst="arc">
            <a:avLst>
              <a:gd name="adj1" fmla="val 17256640"/>
              <a:gd name="adj2" fmla="val 1587493"/>
            </a:avLst>
          </a:prstGeom>
          <a:ln w="12700"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34" name="Přímá spojovací šipka 33"/>
          <p:cNvCxnSpPr/>
          <p:nvPr/>
        </p:nvCxnSpPr>
        <p:spPr>
          <a:xfrm>
            <a:off x="1187624" y="2564904"/>
            <a:ext cx="1584176" cy="0"/>
          </a:xfrm>
          <a:prstGeom prst="straightConnector1">
            <a:avLst/>
          </a:prstGeom>
          <a:ln w="31750" cmpd="tri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bdélník 35"/>
          <p:cNvSpPr/>
          <p:nvPr/>
        </p:nvSpPr>
        <p:spPr>
          <a:xfrm>
            <a:off x="3059832" y="2564904"/>
            <a:ext cx="211596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cs-CZ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U</a:t>
            </a:r>
            <a:r>
              <a:rPr lang="cs-CZ" sz="1600" b="1" baseline="-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R</a:t>
            </a:r>
            <a:endParaRPr lang="cs-CZ" sz="1600" dirty="0"/>
          </a:p>
        </p:txBody>
      </p:sp>
      <p:sp>
        <p:nvSpPr>
          <p:cNvPr id="37" name="Obdélník 36"/>
          <p:cNvSpPr/>
          <p:nvPr/>
        </p:nvSpPr>
        <p:spPr>
          <a:xfrm>
            <a:off x="2051720" y="2564904"/>
            <a:ext cx="165110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cs-CZ" sz="16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lang="cs-CZ" sz="1600" b="1" baseline="-300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</a:t>
            </a:r>
            <a:endParaRPr lang="cs-CZ" sz="1600" dirty="0"/>
          </a:p>
        </p:txBody>
      </p:sp>
      <p:sp>
        <p:nvSpPr>
          <p:cNvPr id="38" name="Obdélník 37"/>
          <p:cNvSpPr/>
          <p:nvPr/>
        </p:nvSpPr>
        <p:spPr>
          <a:xfrm>
            <a:off x="899592" y="3501008"/>
            <a:ext cx="206788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cs-CZ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U</a:t>
            </a:r>
            <a:r>
              <a:rPr lang="cs-CZ" sz="1600" b="1" baseline="-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</a:t>
            </a:r>
            <a:endParaRPr lang="cs-CZ" sz="1600" dirty="0"/>
          </a:p>
        </p:txBody>
      </p:sp>
      <p:sp>
        <p:nvSpPr>
          <p:cNvPr id="39" name="Obdélník 38"/>
          <p:cNvSpPr/>
          <p:nvPr/>
        </p:nvSpPr>
        <p:spPr>
          <a:xfrm>
            <a:off x="899592" y="764704"/>
            <a:ext cx="288032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cs-CZ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U</a:t>
            </a:r>
            <a:r>
              <a:rPr lang="cs-CZ" sz="1600" b="1" baseline="-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L</a:t>
            </a:r>
            <a:endParaRPr lang="cs-CZ" sz="1600" dirty="0"/>
          </a:p>
        </p:txBody>
      </p:sp>
      <p:sp>
        <p:nvSpPr>
          <p:cNvPr id="40" name="Obdélník 39"/>
          <p:cNvSpPr/>
          <p:nvPr/>
        </p:nvSpPr>
        <p:spPr>
          <a:xfrm>
            <a:off x="683568" y="2132856"/>
            <a:ext cx="504055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cs-CZ" sz="1400" dirty="0" smtClean="0"/>
              <a:t>U</a:t>
            </a:r>
            <a:r>
              <a:rPr lang="cs-CZ" sz="1400" baseline="-25000" dirty="0" smtClean="0"/>
              <a:t>L</a:t>
            </a:r>
            <a:r>
              <a:rPr lang="cs-CZ" sz="1400" dirty="0" smtClean="0"/>
              <a:t>- U</a:t>
            </a:r>
            <a:r>
              <a:rPr lang="cs-CZ" sz="1400" baseline="-25000" dirty="0" smtClean="0"/>
              <a:t>C</a:t>
            </a:r>
            <a:endParaRPr lang="cs-CZ" sz="1400" dirty="0" smtClean="0"/>
          </a:p>
          <a:p>
            <a:endParaRPr lang="cs-CZ" dirty="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2339817"/>
            <a:ext cx="7555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762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2276872"/>
            <a:ext cx="152400" cy="274638"/>
          </a:xfrm>
          <a:prstGeom prst="rect">
            <a:avLst/>
          </a:prstGeom>
          <a:noFill/>
        </p:spPr>
      </p:pic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39952" y="1700808"/>
            <a:ext cx="4244975" cy="411163"/>
          </a:xfrm>
          <a:prstGeom prst="rect">
            <a:avLst/>
          </a:prstGeom>
          <a:noFill/>
        </p:spPr>
      </p:pic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39952" y="2420888"/>
            <a:ext cx="3124200" cy="411163"/>
          </a:xfrm>
          <a:prstGeom prst="rect">
            <a:avLst/>
          </a:prstGeom>
          <a:noFill/>
        </p:spPr>
      </p:pic>
      <p:sp>
        <p:nvSpPr>
          <p:cNvPr id="41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61" name="TextovéPole 60"/>
          <p:cNvSpPr txBox="1"/>
          <p:nvPr/>
        </p:nvSpPr>
        <p:spPr>
          <a:xfrm>
            <a:off x="2339752" y="2996952"/>
            <a:ext cx="6120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Obvod charakterizuje jediný parametr, který se nazývá </a:t>
            </a:r>
            <a:r>
              <a:rPr lang="cs-CZ" sz="2400" b="1" dirty="0" smtClean="0">
                <a:solidFill>
                  <a:srgbClr val="FF0000"/>
                </a:solidFill>
              </a:rPr>
              <a:t>impedance</a:t>
            </a:r>
            <a:r>
              <a:rPr lang="cs-CZ" sz="2400" b="1" dirty="0" smtClean="0">
                <a:solidFill>
                  <a:srgbClr val="C00000"/>
                </a:solidFill>
              </a:rPr>
              <a:t>. Značí se </a:t>
            </a:r>
            <a:r>
              <a:rPr lang="cs-CZ" sz="2400" b="1" dirty="0" smtClean="0">
                <a:solidFill>
                  <a:srgbClr val="FF0000"/>
                </a:solidFill>
              </a:rPr>
              <a:t>Z</a:t>
            </a:r>
            <a:r>
              <a:rPr lang="cs-CZ" sz="2400" b="1" dirty="0" smtClean="0">
                <a:solidFill>
                  <a:srgbClr val="C00000"/>
                </a:solidFill>
              </a:rPr>
              <a:t> a je definována vztahem:</a:t>
            </a:r>
            <a:endParaRPr lang="cs-CZ" sz="2400" b="1" dirty="0">
              <a:solidFill>
                <a:srgbClr val="C00000"/>
              </a:solidFill>
            </a:endParaRPr>
          </a:p>
        </p:txBody>
      </p:sp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1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4797152"/>
            <a:ext cx="2468563" cy="411163"/>
          </a:xfrm>
          <a:prstGeom prst="rect">
            <a:avLst/>
          </a:prstGeom>
          <a:noFill/>
        </p:spPr>
      </p:pic>
      <p:sp>
        <p:nvSpPr>
          <p:cNvPr id="412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39952" y="3933056"/>
            <a:ext cx="1057275" cy="666750"/>
          </a:xfrm>
          <a:prstGeom prst="rect">
            <a:avLst/>
          </a:prstGeom>
          <a:blipFill>
            <a:blip r:embed="rId8" cstate="print"/>
            <a:tile tx="0" ty="0" sx="100000" sy="100000" flip="none" algn="tl"/>
          </a:blipFill>
        </p:spPr>
      </p:pic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764704"/>
            <a:ext cx="2933700" cy="666750"/>
          </a:xfrm>
          <a:prstGeom prst="rect">
            <a:avLst/>
          </a:prstGeom>
          <a:blipFill>
            <a:blip r:embed="rId8" cstate="print"/>
            <a:tile tx="0" ty="0" sx="100000" sy="100000" flip="none" algn="tl"/>
          </a:blipFill>
        </p:spPr>
      </p:pic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5445224"/>
            <a:ext cx="3238500" cy="9429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539552" y="4725144"/>
            <a:ext cx="370790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Po dosazení U</a:t>
            </a:r>
            <a:r>
              <a:rPr kumimoji="0" lang="cs-CZ" sz="2400" b="1" i="0" u="none" strike="noStrike" cap="none" normalizeH="0" baseline="-3000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</a:t>
            </a:r>
            <a:r>
              <a:rPr kumimoji="0" lang="cs-CZ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dostaneme: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0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476672"/>
            <a:ext cx="8352928" cy="6048671"/>
          </a:xfrm>
          <a:ln w="190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cs-CZ" sz="2400" dirty="0" smtClean="0">
                <a:solidFill>
                  <a:srgbClr val="00B0F0"/>
                </a:solidFill>
              </a:rPr>
              <a:t>Pro  </a:t>
            </a:r>
            <a:r>
              <a:rPr lang="cs-CZ" sz="2400" b="1" i="1" dirty="0" smtClean="0">
                <a:solidFill>
                  <a:srgbClr val="00B0F0"/>
                </a:solidFill>
              </a:rPr>
              <a:t>fázový posun</a:t>
            </a:r>
            <a:r>
              <a:rPr lang="cs-CZ" sz="2400" i="1" dirty="0" smtClean="0">
                <a:solidFill>
                  <a:srgbClr val="00B0F0"/>
                </a:solidFill>
              </a:rPr>
              <a:t>       </a:t>
            </a:r>
            <a:r>
              <a:rPr lang="cs-CZ" sz="2400" dirty="0" smtClean="0">
                <a:solidFill>
                  <a:srgbClr val="00B0F0"/>
                </a:solidFill>
              </a:rPr>
              <a:t>platí:</a:t>
            </a:r>
          </a:p>
          <a:p>
            <a:pPr>
              <a:buNone/>
            </a:pPr>
            <a:endParaRPr lang="cs-CZ" sz="2400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cs-CZ" sz="2400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cs-CZ" sz="2400" dirty="0" smtClean="0">
                <a:solidFill>
                  <a:srgbClr val="00B0F0"/>
                </a:solidFill>
              </a:rPr>
              <a:t>Po zkrácení zlomku amplitudou proudu        získáme vztah:  </a:t>
            </a:r>
          </a:p>
          <a:p>
            <a:pPr>
              <a:buNone/>
            </a:pPr>
            <a:endParaRPr lang="cs-CZ" sz="2400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cs-CZ" sz="2400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cs-CZ" sz="1200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cs-CZ" sz="2200" dirty="0" smtClean="0">
                <a:solidFill>
                  <a:srgbClr val="00B0F0"/>
                </a:solidFill>
              </a:rPr>
              <a:t>Je-li                    chová se RLC obvod spíše jako obvod </a:t>
            </a:r>
            <a:r>
              <a:rPr lang="cs-CZ" sz="2200" dirty="0" smtClean="0">
                <a:solidFill>
                  <a:srgbClr val="7030A0"/>
                </a:solidFill>
              </a:rPr>
              <a:t>s cívkou</a:t>
            </a:r>
            <a:r>
              <a:rPr lang="cs-CZ" sz="2200" dirty="0" smtClean="0">
                <a:solidFill>
                  <a:srgbClr val="00B0F0"/>
                </a:solidFill>
              </a:rPr>
              <a:t>  </a:t>
            </a:r>
            <a:r>
              <a:rPr lang="cs-CZ" sz="2200" dirty="0" smtClean="0">
                <a:solidFill>
                  <a:srgbClr val="00B0F0"/>
                </a:solidFill>
                <a:sym typeface="Symbol"/>
              </a:rPr>
              <a:t>  </a:t>
            </a:r>
          </a:p>
          <a:p>
            <a:pPr>
              <a:spcAft>
                <a:spcPts val="1200"/>
              </a:spcAft>
              <a:buNone/>
            </a:pPr>
            <a:r>
              <a:rPr lang="cs-CZ" sz="2200" dirty="0" smtClean="0">
                <a:solidFill>
                  <a:srgbClr val="00B0F0"/>
                </a:solidFill>
                <a:sym typeface="Symbol"/>
              </a:rPr>
              <a:t>  proud se zpožďuje za napětím</a:t>
            </a:r>
          </a:p>
          <a:p>
            <a:pPr>
              <a:buNone/>
            </a:pPr>
            <a:r>
              <a:rPr lang="cs-CZ" sz="2200" dirty="0" smtClean="0">
                <a:solidFill>
                  <a:srgbClr val="00B0F0"/>
                </a:solidFill>
              </a:rPr>
              <a:t>Je-li                  chová se RLC obvod spíše jako obvod </a:t>
            </a:r>
            <a:r>
              <a:rPr lang="cs-CZ" sz="2200" dirty="0" smtClean="0">
                <a:solidFill>
                  <a:srgbClr val="7030A0"/>
                </a:solidFill>
              </a:rPr>
              <a:t>s kondenzátorem  </a:t>
            </a:r>
            <a:r>
              <a:rPr lang="cs-CZ" sz="2200" dirty="0" smtClean="0">
                <a:solidFill>
                  <a:srgbClr val="00B0F0"/>
                </a:solidFill>
                <a:sym typeface="Symbol"/>
              </a:rPr>
              <a:t> </a:t>
            </a:r>
          </a:p>
          <a:p>
            <a:pPr>
              <a:buFont typeface="Symbol" pitchFamily="18" charset="2"/>
              <a:buChar char="Þ"/>
            </a:pPr>
            <a:r>
              <a:rPr lang="cs-CZ" sz="2200" dirty="0" smtClean="0">
                <a:solidFill>
                  <a:srgbClr val="00B0F0"/>
                </a:solidFill>
                <a:sym typeface="Symbol"/>
              </a:rPr>
              <a:t>proud předbíhá před napětím</a:t>
            </a:r>
          </a:p>
          <a:p>
            <a:pPr>
              <a:buFont typeface="Symbol" pitchFamily="18" charset="2"/>
              <a:buChar char="Þ"/>
            </a:pPr>
            <a:endParaRPr lang="cs-CZ" sz="2000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cs-CZ" sz="2400" dirty="0" smtClean="0">
                <a:solidFill>
                  <a:srgbClr val="00B0F0"/>
                </a:solidFill>
              </a:rPr>
              <a:t>Rozdíl                   se nazývá </a:t>
            </a:r>
            <a:r>
              <a:rPr lang="cs-CZ" sz="2400" b="1" i="1" dirty="0" smtClean="0">
                <a:solidFill>
                  <a:srgbClr val="00B0F0"/>
                </a:solidFill>
              </a:rPr>
              <a:t>reaktance</a:t>
            </a:r>
            <a:r>
              <a:rPr lang="cs-CZ" sz="2400" dirty="0" smtClean="0">
                <a:solidFill>
                  <a:srgbClr val="00B0F0"/>
                </a:solidFill>
              </a:rPr>
              <a:t> a značí se </a:t>
            </a:r>
            <a:r>
              <a:rPr lang="cs-CZ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cs-CZ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1844824"/>
            <a:ext cx="314325" cy="409575"/>
          </a:xfrm>
          <a:prstGeom prst="rect">
            <a:avLst/>
          </a:prstGeom>
          <a:noFill/>
        </p:spPr>
      </p:pic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1052736"/>
            <a:ext cx="1809750" cy="733425"/>
          </a:xfrm>
          <a:prstGeom prst="rect">
            <a:avLst/>
          </a:prstGeom>
          <a:noFill/>
        </p:spPr>
      </p:pic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2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2420888"/>
            <a:ext cx="1790700" cy="676275"/>
          </a:xfrm>
          <a:prstGeom prst="rect">
            <a:avLst/>
          </a:prstGeom>
          <a:noFill/>
        </p:spPr>
      </p:pic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5517232"/>
            <a:ext cx="1047750" cy="409575"/>
          </a:xfrm>
          <a:prstGeom prst="rect">
            <a:avLst/>
          </a:prstGeom>
          <a:noFill/>
        </p:spPr>
      </p:pic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5949280"/>
            <a:ext cx="1628775" cy="409575"/>
          </a:xfrm>
          <a:prstGeom prst="rect">
            <a:avLst/>
          </a:prstGeom>
          <a:noFill/>
        </p:spPr>
      </p:pic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2204864"/>
            <a:ext cx="1800225" cy="895350"/>
          </a:xfrm>
          <a:prstGeom prst="rect">
            <a:avLst/>
          </a:prstGeom>
          <a:noFill/>
        </p:spPr>
      </p:pic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095" name="Picture 2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4338000"/>
            <a:ext cx="720080" cy="364276"/>
          </a:xfrm>
          <a:prstGeom prst="rect">
            <a:avLst/>
          </a:prstGeom>
          <a:noFill/>
        </p:spPr>
      </p:pic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097" name="Picture 2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3384000"/>
            <a:ext cx="720080" cy="364276"/>
          </a:xfrm>
          <a:prstGeom prst="rect">
            <a:avLst/>
          </a:prstGeom>
          <a:noFill/>
        </p:spPr>
      </p:pic>
      <p:sp>
        <p:nvSpPr>
          <p:cNvPr id="3100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099" name="Picture 2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540000"/>
            <a:ext cx="238125" cy="4095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7666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108000" rIns="108000">
            <a:normAutofit/>
          </a:bodyPr>
          <a:lstStyle/>
          <a:p>
            <a:pPr algn="ctr">
              <a:spcBef>
                <a:spcPts val="600"/>
              </a:spcBef>
              <a:buNone/>
            </a:pPr>
            <a:endParaRPr lang="cs-CZ" sz="800" u="sng" baseline="30000" dirty="0" smtClean="0"/>
          </a:p>
          <a:p>
            <a:pPr>
              <a:spcAft>
                <a:spcPts val="1200"/>
              </a:spcAft>
              <a:buNone/>
            </a:pPr>
            <a:r>
              <a:rPr lang="cs-CZ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Zvláštní případ:</a:t>
            </a:r>
          </a:p>
          <a:p>
            <a:pPr>
              <a:spcAft>
                <a:spcPts val="1000"/>
              </a:spcAft>
              <a:buNone/>
            </a:pPr>
            <a:r>
              <a:rPr lang="cs-CZ" sz="2400" dirty="0" smtClean="0"/>
              <a:t>Je-li                     potom                 a               . </a:t>
            </a:r>
          </a:p>
          <a:p>
            <a:pPr>
              <a:spcAft>
                <a:spcPts val="1000"/>
              </a:spcAft>
              <a:buNone/>
            </a:pPr>
            <a:r>
              <a:rPr lang="cs-CZ" sz="2400" dirty="0" smtClean="0"/>
              <a:t>Obvod se potom chová jako obvod s rezistorem.</a:t>
            </a:r>
          </a:p>
          <a:p>
            <a:pPr>
              <a:spcAft>
                <a:spcPts val="1000"/>
              </a:spcAft>
              <a:buNone/>
            </a:pPr>
            <a:r>
              <a:rPr lang="cs-CZ" sz="2400" dirty="0" smtClean="0"/>
              <a:t>Impedance je minimální </a:t>
            </a:r>
            <a:r>
              <a:rPr lang="cs-CZ" sz="2400" dirty="0" smtClean="0">
                <a:sym typeface="Symbol"/>
              </a:rPr>
              <a:t> proud je maximální.</a:t>
            </a:r>
          </a:p>
          <a:p>
            <a:pPr marL="0">
              <a:spcAft>
                <a:spcPts val="1000"/>
              </a:spcAft>
              <a:buNone/>
            </a:pPr>
            <a:r>
              <a:rPr lang="cs-CZ" sz="2400" dirty="0" smtClean="0">
                <a:sym typeface="Symbol"/>
              </a:rPr>
              <a:t>Tento případ se nazývá </a:t>
            </a:r>
            <a:r>
              <a:rPr lang="cs-CZ" sz="2400" dirty="0" smtClean="0">
                <a:solidFill>
                  <a:srgbClr val="FF0000"/>
                </a:solidFill>
                <a:sym typeface="Symbol"/>
              </a:rPr>
              <a:t>rezonance</a:t>
            </a:r>
            <a:r>
              <a:rPr lang="cs-CZ" sz="2400" dirty="0" smtClean="0">
                <a:sym typeface="Symbol"/>
              </a:rPr>
              <a:t> střídavého obvodu a dochází k ní při určité frekvenci, tzv. </a:t>
            </a:r>
            <a:r>
              <a:rPr lang="cs-CZ" sz="2400" dirty="0" smtClean="0">
                <a:solidFill>
                  <a:srgbClr val="92D050"/>
                </a:solidFill>
                <a:sym typeface="Symbol"/>
              </a:rPr>
              <a:t>rezonanční frekvenci </a:t>
            </a:r>
            <a:r>
              <a:rPr lang="cs-CZ" sz="2400" b="1" dirty="0" smtClean="0">
                <a:solidFill>
                  <a:srgbClr val="92D050"/>
                </a:solidFill>
              </a:rPr>
              <a:t>f</a:t>
            </a:r>
            <a:r>
              <a:rPr lang="cs-CZ" sz="2400" b="1" baseline="-25000" dirty="0" smtClean="0">
                <a:solidFill>
                  <a:srgbClr val="92D050"/>
                </a:solidFill>
              </a:rPr>
              <a:t>0</a:t>
            </a:r>
            <a:r>
              <a:rPr lang="cs-CZ" sz="2400" dirty="0" smtClean="0">
                <a:sym typeface="Symbol"/>
              </a:rPr>
              <a:t>.</a:t>
            </a:r>
            <a:endParaRPr lang="cs-CZ" sz="2400" dirty="0" smtClean="0"/>
          </a:p>
          <a:p>
            <a:pPr>
              <a:buNone/>
            </a:pPr>
            <a:endParaRPr lang="cs-CZ" sz="2400" dirty="0" smtClean="0"/>
          </a:p>
          <a:p>
            <a:pPr>
              <a:buNone/>
            </a:pPr>
            <a:endParaRPr lang="cs-CZ" sz="2400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1268760"/>
            <a:ext cx="1076325" cy="409575"/>
          </a:xfrm>
          <a:prstGeom prst="rect">
            <a:avLst/>
          </a:prstGeom>
          <a:noFill/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1268760"/>
            <a:ext cx="809625" cy="409575"/>
          </a:xfrm>
          <a:prstGeom prst="rect">
            <a:avLst/>
          </a:prstGeom>
          <a:noFill/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1268760"/>
            <a:ext cx="781050" cy="409575"/>
          </a:xfrm>
          <a:prstGeom prst="rect">
            <a:avLst/>
          </a:prstGeom>
          <a:noFill/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4005064"/>
            <a:ext cx="1076325" cy="409575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3861048"/>
            <a:ext cx="2466975" cy="742950"/>
          </a:xfrm>
          <a:prstGeom prst="rect">
            <a:avLst/>
          </a:prstGeom>
          <a:noFill/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4653136"/>
            <a:ext cx="1152525" cy="742950"/>
          </a:xfrm>
          <a:prstGeom prst="rect">
            <a:avLst/>
          </a:prstGeom>
          <a:noFill/>
        </p:spPr>
      </p:pic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5517232"/>
            <a:ext cx="1352550" cy="809625"/>
          </a:xfrm>
          <a:prstGeom prst="rect">
            <a:avLst/>
          </a:prstGeom>
          <a:noFill/>
        </p:spPr>
      </p:pic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5517232"/>
            <a:ext cx="1666875" cy="809625"/>
          </a:xfrm>
          <a:prstGeom prst="rect">
            <a:avLst/>
          </a:prstGeom>
          <a:noFill/>
        </p:spPr>
      </p:pic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1266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5733256"/>
            <a:ext cx="361950" cy="4095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voracek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říjen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.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 dirty="0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548680"/>
            <a:ext cx="7831782" cy="76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/>
              <a:t>LEPIL, </a:t>
            </a:r>
            <a:r>
              <a:rPr lang="cs-CZ" sz="1100" dirty="0"/>
              <a:t>O</a:t>
            </a:r>
            <a:r>
              <a:rPr lang="cs-CZ" sz="1100" dirty="0" smtClean="0"/>
              <a:t>., ŠEDIVÝ,P.  </a:t>
            </a:r>
            <a:r>
              <a:rPr lang="cs-CZ" sz="1100" i="1" dirty="0" smtClean="0"/>
              <a:t>Fyzika </a:t>
            </a:r>
            <a:r>
              <a:rPr lang="cs-CZ" sz="1100" i="1" dirty="0"/>
              <a:t>pro gymnázia – </a:t>
            </a:r>
            <a:r>
              <a:rPr lang="cs-CZ" sz="1100" i="1" dirty="0" smtClean="0"/>
              <a:t>Elektřina a magnetismus.</a:t>
            </a:r>
            <a:r>
              <a:rPr lang="cs-CZ" sz="1100" dirty="0" smtClean="0"/>
              <a:t> </a:t>
            </a:r>
            <a:r>
              <a:rPr lang="cs-CZ" sz="1100" dirty="0"/>
              <a:t>Praha: </a:t>
            </a:r>
            <a:r>
              <a:rPr lang="cs-CZ" sz="1100" dirty="0" smtClean="0"/>
              <a:t>Galaxie, </a:t>
            </a:r>
            <a:r>
              <a:rPr lang="cs-CZ" sz="1100" dirty="0"/>
              <a:t>1993</a:t>
            </a:r>
            <a:endParaRPr lang="cs-CZ" sz="1100" i="1" dirty="0"/>
          </a:p>
          <a:p>
            <a:endParaRPr lang="cs-CZ" sz="1100" dirty="0"/>
          </a:p>
          <a:p>
            <a:r>
              <a:rPr lang="cs-CZ" sz="1100" dirty="0" err="1" smtClean="0"/>
              <a:t>ProfiCAD</a:t>
            </a:r>
            <a:r>
              <a:rPr lang="cs-CZ" sz="1100" dirty="0" smtClean="0"/>
              <a:t> 6.7.2 pro domácnost [volně </a:t>
            </a:r>
            <a:r>
              <a:rPr lang="cs-CZ" sz="1100" dirty="0"/>
              <a:t>šiřitelný </a:t>
            </a:r>
            <a:r>
              <a:rPr lang="cs-CZ" sz="1100" dirty="0" smtClean="0"/>
              <a:t>software]. </a:t>
            </a:r>
            <a:r>
              <a:rPr lang="cs-CZ" sz="1100" dirty="0"/>
              <a:t>Dostupné z:  </a:t>
            </a:r>
            <a:r>
              <a:rPr lang="cs-CZ" sz="1100" dirty="0">
                <a:solidFill>
                  <a:srgbClr val="00B0F0"/>
                </a:solidFill>
              </a:rPr>
              <a:t>http</a:t>
            </a:r>
            <a:r>
              <a:rPr lang="cs-CZ" sz="1100" dirty="0" smtClean="0">
                <a:solidFill>
                  <a:srgbClr val="00B0F0"/>
                </a:solidFill>
              </a:rPr>
              <a:t>://www.</a:t>
            </a:r>
            <a:r>
              <a:rPr lang="cs-CZ" sz="1100" dirty="0" err="1" smtClean="0">
                <a:solidFill>
                  <a:srgbClr val="00B0F0"/>
                </a:solidFill>
              </a:rPr>
              <a:t>proficad.cz</a:t>
            </a:r>
            <a:endParaRPr lang="cs-CZ" sz="1100" dirty="0">
              <a:solidFill>
                <a:srgbClr val="00B0F0"/>
              </a:solidFill>
            </a:endParaRPr>
          </a:p>
          <a:p>
            <a:endParaRPr lang="cs-CZ" sz="11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1733</TotalTime>
  <Words>382</Words>
  <Application>Microsoft Office PowerPoint</Application>
  <PresentationFormat>Předvádění na obrazovce (4:3)</PresentationFormat>
  <Paragraphs>75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Prezentace aplikace PowerPoint</vt:lpstr>
      <vt:lpstr>S é r i o v ý    R L C    o b v o d</vt:lpstr>
      <vt:lpstr> </vt:lpstr>
      <vt:lpstr>              </vt:lpstr>
      <vt:lpstr> </vt:lpstr>
      <vt:lpstr> </vt:lpstr>
      <vt:lpstr>Prezentace aplikace PowerPoint</vt:lpstr>
    </vt:vector>
  </TitlesOfParts>
  <Company>Doma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 I N E Á R N Í   F U N K C E</dc:title>
  <dc:creator>Václav Voráček</dc:creator>
  <cp:lastModifiedBy>doma</cp:lastModifiedBy>
  <cp:revision>204</cp:revision>
  <dcterms:created xsi:type="dcterms:W3CDTF">2012-10-27T14:17:12Z</dcterms:created>
  <dcterms:modified xsi:type="dcterms:W3CDTF">2014-05-05T21:24:01Z</dcterms:modified>
</cp:coreProperties>
</file>