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8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1D29-22C5-42E1-8311-8217AD768E1B}" type="datetimeFigureOut">
              <a:rPr lang="cs-CZ" smtClean="0"/>
              <a:pPr/>
              <a:t>28.5.2014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5C7A3B6-7AEE-4570-B821-C73064531C2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1D29-22C5-42E1-8311-8217AD768E1B}" type="datetimeFigureOut">
              <a:rPr lang="cs-CZ" smtClean="0"/>
              <a:pPr/>
              <a:t>28.5.2014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A3B6-7AEE-4570-B821-C73064531C2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1D29-22C5-42E1-8311-8217AD768E1B}" type="datetimeFigureOut">
              <a:rPr lang="cs-CZ" smtClean="0"/>
              <a:pPr/>
              <a:t>28.5.2014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A3B6-7AEE-4570-B821-C73064531C2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1D29-22C5-42E1-8311-8217AD768E1B}" type="datetimeFigureOut">
              <a:rPr lang="cs-CZ" smtClean="0"/>
              <a:pPr/>
              <a:t>28.5.2014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5C7A3B6-7AEE-4570-B821-C73064531C2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1D29-22C5-42E1-8311-8217AD768E1B}" type="datetimeFigureOut">
              <a:rPr lang="cs-CZ" smtClean="0"/>
              <a:pPr/>
              <a:t>28.5.2014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A3B6-7AEE-4570-B821-C73064531C2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1D29-22C5-42E1-8311-8217AD768E1B}" type="datetimeFigureOut">
              <a:rPr lang="cs-CZ" smtClean="0"/>
              <a:pPr/>
              <a:t>28.5.2014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A3B6-7AEE-4570-B821-C73064531C2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1D29-22C5-42E1-8311-8217AD768E1B}" type="datetimeFigureOut">
              <a:rPr lang="cs-CZ" smtClean="0"/>
              <a:pPr/>
              <a:t>28.5.2014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5C7A3B6-7AEE-4570-B821-C73064531C2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1D29-22C5-42E1-8311-8217AD768E1B}" type="datetimeFigureOut">
              <a:rPr lang="cs-CZ" smtClean="0"/>
              <a:pPr/>
              <a:t>28.5.2014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A3B6-7AEE-4570-B821-C73064531C2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1D29-22C5-42E1-8311-8217AD768E1B}" type="datetimeFigureOut">
              <a:rPr lang="cs-CZ" smtClean="0"/>
              <a:pPr/>
              <a:t>28.5.2014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A3B6-7AEE-4570-B821-C73064531C2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1D29-22C5-42E1-8311-8217AD768E1B}" type="datetimeFigureOut">
              <a:rPr lang="cs-CZ" smtClean="0"/>
              <a:pPr/>
              <a:t>28.5.2014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A3B6-7AEE-4570-B821-C73064531C2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1D29-22C5-42E1-8311-8217AD768E1B}" type="datetimeFigureOut">
              <a:rPr lang="cs-CZ" smtClean="0"/>
              <a:pPr/>
              <a:t>28.5.2014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7A3B6-7AEE-4570-B821-C73064531C2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8391D29-22C5-42E1-8311-8217AD768E1B}" type="datetimeFigureOut">
              <a:rPr lang="cs-CZ" smtClean="0"/>
              <a:pPr/>
              <a:t>28.5.2014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5C7A3B6-7AEE-4570-B821-C73064531C25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 Inovace vybavení           Registrační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projektu: 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Gymnázium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796136" y="1916832"/>
            <a:ext cx="1584176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fyzika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796136" y="2204864"/>
            <a:ext cx="1234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10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70" y="902970"/>
            <a:ext cx="226771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Základy fyzikálních měření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Martina Černá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524328" y="1916832"/>
            <a:ext cx="10801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ročník:  první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 _F_3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Martina Černá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6629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1.C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2123728" y="2924944"/>
            <a:ext cx="1152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>
                <a:latin typeface="Arial - 16"/>
              </a:rPr>
              <a:t>17.10. 2013</a:t>
            </a:r>
            <a:endParaRPr lang="cs-CZ" sz="1100" dirty="0"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76504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Nepřímá metoda - postup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cs-CZ" dirty="0" smtClean="0"/>
                  <a:t>Např. obsah obdélníku S</a:t>
                </a:r>
              </a:p>
              <a:p>
                <a:pPr marL="0" indent="0">
                  <a:buNone/>
                </a:pPr>
                <a:r>
                  <a:rPr lang="cs-CZ" dirty="0" smtClean="0"/>
                  <a:t>1. Určit střední hodnotu pomocí aritmetických průměrů naměřených hodnot</a:t>
                </a:r>
              </a:p>
              <a:p>
                <a:pPr marL="0" indent="0">
                  <a:buNone/>
                </a:pPr>
                <a:r>
                  <a:rPr lang="cs-CZ" dirty="0"/>
                  <a:t>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cs-CZ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cs-CZ" b="0" i="1" smtClean="0">
                            <a:latin typeface="Cambria Math"/>
                          </a:rPr>
                          <m:t>𝑆</m:t>
                        </m:r>
                      </m:e>
                    </m:acc>
                    <m:r>
                      <a:rPr lang="cs-CZ" b="0" i="1" smtClean="0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cs-CZ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cs-CZ" b="0" i="1" smtClean="0">
                            <a:latin typeface="Cambria Math"/>
                          </a:rPr>
                          <m:t>𝑎</m:t>
                        </m:r>
                      </m:e>
                    </m:acc>
                    <m:r>
                      <a:rPr lang="cs-CZ" i="1" smtClean="0">
                        <a:latin typeface="Cambria Math"/>
                        <a:ea typeface="Cambria Math"/>
                      </a:rPr>
                      <m:t>∙</m:t>
                    </m:r>
                    <m:acc>
                      <m:accPr>
                        <m:chr m:val="̅"/>
                        <m:ctrlPr>
                          <a:rPr lang="cs-CZ" i="1" smtClean="0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</m:e>
                    </m:acc>
                    <m:r>
                      <a:rPr lang="cs-CZ" b="0" i="1" smtClean="0">
                        <a:latin typeface="Cambria Math"/>
                      </a:rPr>
                      <m:t>  </m:t>
                    </m:r>
                  </m:oMath>
                </a14:m>
                <a:endParaRPr lang="cs-CZ" b="0" dirty="0" smtClean="0"/>
              </a:p>
              <a:p>
                <a:pPr marL="0" indent="0">
                  <a:buNone/>
                </a:pPr>
                <a:r>
                  <a:rPr lang="cs-CZ" dirty="0" smtClean="0"/>
                  <a:t>2. Určit relativní, popř. absolutní průměrnou odchylku (dle typu početní operace)</a:t>
                </a:r>
              </a:p>
              <a:p>
                <a:pPr marL="0" indent="0">
                  <a:buNone/>
                </a:pPr>
                <a:r>
                  <a:rPr lang="cs-CZ" dirty="0"/>
                  <a:t>	</a:t>
                </a:r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  <a:ea typeface="Cambria Math"/>
                      </a:rPr>
                      <m:t>𝛿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𝑆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𝛿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𝑎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𝛿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𝑏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, ∆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𝑆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𝛿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𝑆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acc>
                          <m:accPr>
                            <m:chr m:val="̅"/>
                            <m:ctrlPr>
                              <a:rPr lang="cs-CZ" b="0" i="1" smtClean="0">
                                <a:latin typeface="Cambria Math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cs-CZ" b="0" i="1" smtClean="0">
                                <a:latin typeface="Cambria Math"/>
                                <a:ea typeface="Cambria Math"/>
                              </a:rPr>
                              <m:t>𝑆</m:t>
                            </m:r>
                          </m:e>
                        </m:acc>
                      </m:num>
                      <m:den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100</m:t>
                        </m:r>
                      </m:den>
                    </m:f>
                  </m:oMath>
                </a14:m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754" t="-16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336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Tabulka početních operací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Zástupný symbol pro obsah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187143123"/>
                  </p:ext>
                </p:extLst>
              </p:nvPr>
            </p:nvGraphicFramePr>
            <p:xfrm>
              <a:off x="304800" y="1554163"/>
              <a:ext cx="8686800" cy="298901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895600"/>
                    <a:gridCol w="2895600"/>
                    <a:gridCol w="2895600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cs-CZ" dirty="0" smtClean="0"/>
                            <a:t>Početní operace</a:t>
                          </a:r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r>
                            <a:rPr lang="cs-CZ" dirty="0" smtClean="0"/>
                            <a:t>Střední hodnota</a:t>
                          </a:r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r>
                            <a:rPr lang="cs-CZ" dirty="0" smtClean="0"/>
                            <a:t>Průměrná odchylka</a:t>
                          </a:r>
                          <a:endParaRPr lang="cs-CZ" dirty="0"/>
                        </a:p>
                      </a:txBody>
                      <a:tcPr marL="96520" marR="96520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cs-CZ" dirty="0" smtClean="0"/>
                            <a:t>a</a:t>
                          </a:r>
                          <a:r>
                            <a:rPr lang="cs-CZ" baseline="0" dirty="0" smtClean="0"/>
                            <a:t> + b</a:t>
                          </a:r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cs-CZ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cs-CZ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</m:acc>
                                <m:r>
                                  <a:rPr lang="cs-CZ" b="0" i="1" smtClean="0">
                                    <a:latin typeface="Cambria Math"/>
                                  </a:rPr>
                                  <m:t>=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cs-CZ" b="0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cs-CZ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</m:acc>
                                <m:r>
                                  <a:rPr lang="cs-CZ" b="0" i="1" smtClean="0">
                                    <a:latin typeface="Cambria Math"/>
                                  </a:rPr>
                                  <m:t>+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cs-CZ" b="0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cs-CZ" b="0" i="1" smtClean="0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i="1" smtClean="0">
                                    <a:latin typeface="Cambria Math"/>
                                    <a:ea typeface="Cambria Math"/>
                                  </a:rPr>
                                  <m:t>∆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𝑐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=∆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𝑎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+∆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𝑏</m:t>
                                </m:r>
                              </m:oMath>
                            </m:oMathPara>
                          </a14:m>
                          <a:endParaRPr lang="cs-CZ" dirty="0"/>
                        </a:p>
                      </a:txBody>
                      <a:tcPr marL="96520" marR="96520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cs-CZ" dirty="0" smtClean="0"/>
                            <a:t>a</a:t>
                          </a:r>
                          <a:r>
                            <a:rPr lang="cs-CZ" baseline="0" dirty="0" smtClean="0"/>
                            <a:t> - b</a:t>
                          </a:r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cs-CZ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cs-CZ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</m:acc>
                                <m:r>
                                  <a:rPr lang="cs-CZ" b="0" i="1" smtClean="0">
                                    <a:latin typeface="Cambria Math"/>
                                  </a:rPr>
                                  <m:t>=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cs-CZ" b="0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cs-CZ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</m:acc>
                                <m:r>
                                  <a:rPr lang="cs-CZ" b="0" i="1" smtClean="0">
                                    <a:latin typeface="Cambria Math"/>
                                  </a:rPr>
                                  <m:t>−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cs-CZ" b="0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cs-CZ" b="0" i="1" smtClean="0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i="1" smtClean="0">
                                    <a:latin typeface="Cambria Math"/>
                                    <a:ea typeface="Cambria Math"/>
                                  </a:rPr>
                                  <m:t>∆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𝑐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=∆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𝑎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+∆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𝑏</m:t>
                                </m:r>
                              </m:oMath>
                            </m:oMathPara>
                          </a14:m>
                          <a:endParaRPr lang="cs-CZ" dirty="0"/>
                        </a:p>
                      </a:txBody>
                      <a:tcPr marL="96520" marR="96520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cs-CZ" dirty="0" smtClean="0"/>
                            <a:t>Početní operace</a:t>
                          </a:r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r>
                            <a:rPr lang="cs-CZ" dirty="0" smtClean="0"/>
                            <a:t>Střední hodnota</a:t>
                          </a:r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r>
                            <a:rPr lang="cs-CZ" dirty="0" smtClean="0"/>
                            <a:t>Relativní</a:t>
                          </a:r>
                          <a:r>
                            <a:rPr lang="cs-CZ" baseline="0" dirty="0" smtClean="0"/>
                            <a:t> odchylka</a:t>
                          </a:r>
                          <a:endParaRPr lang="cs-CZ" dirty="0"/>
                        </a:p>
                      </a:txBody>
                      <a:tcPr marL="96520" marR="96520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cs-CZ" dirty="0" smtClean="0"/>
                            <a:t>a</a:t>
                          </a:r>
                          <a:r>
                            <a:rPr lang="cs-CZ" baseline="0" dirty="0" smtClean="0"/>
                            <a:t> . b</a:t>
                          </a:r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cs-CZ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cs-CZ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</m:acc>
                                <m:r>
                                  <a:rPr lang="cs-CZ" b="0" i="1" smtClean="0">
                                    <a:latin typeface="Cambria Math"/>
                                  </a:rPr>
                                  <m:t>=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cs-CZ" b="0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cs-CZ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</m:acc>
                                <m:r>
                                  <a:rPr lang="cs-CZ" b="0" i="1" smtClean="0">
                                    <a:latin typeface="Cambria Math"/>
                                  </a:rPr>
                                  <m:t>.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cs-CZ" b="0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cs-CZ" b="0" i="1" smtClean="0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i="1" smtClean="0"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𝑐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=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𝑎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𝑏</m:t>
                                </m:r>
                              </m:oMath>
                            </m:oMathPara>
                          </a14:m>
                          <a:endParaRPr lang="cs-CZ" dirty="0"/>
                        </a:p>
                      </a:txBody>
                      <a:tcPr marL="96520" marR="96520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cs-CZ" dirty="0" smtClean="0"/>
                            <a:t>a/b</a:t>
                          </a:r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cs-CZ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cs-CZ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</m:acc>
                                <m:r>
                                  <a:rPr lang="cs-CZ" b="0" i="1" smtClean="0">
                                    <a:latin typeface="Cambria Math"/>
                                  </a:rPr>
                                  <m:t>=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cs-CZ" b="0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cs-CZ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</m:acc>
                                <m:r>
                                  <a:rPr lang="cs-CZ" b="0" i="1" smtClean="0">
                                    <a:latin typeface="Cambria Math"/>
                                  </a:rPr>
                                  <m:t>/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cs-CZ" b="0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cs-CZ" b="0" i="1" smtClean="0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</m:acc>
                              </m:oMath>
                            </m:oMathPara>
                          </a14:m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i="1" smtClean="0"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𝑐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=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𝑎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+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𝑏</m:t>
                                </m:r>
                              </m:oMath>
                            </m:oMathPara>
                          </a14:m>
                          <a:endParaRPr lang="cs-CZ" dirty="0"/>
                        </a:p>
                      </a:txBody>
                      <a:tcPr marL="96520" marR="96520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cs-CZ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cs-CZ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p>
                                    <m:r>
                                      <a:rPr lang="cs-CZ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cs-CZ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cs-CZ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</m:acc>
                                <m:r>
                                  <a:rPr lang="cs-CZ" b="0" i="1" smtClean="0">
                                    <a:latin typeface="Cambria Math"/>
                                  </a:rPr>
                                  <m:t>=</m:t>
                                </m:r>
                                <m:sSup>
                                  <m:sSupPr>
                                    <m:ctrlPr>
                                      <a:rPr lang="cs-CZ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cs-CZ" b="0" i="1" smtClean="0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cs-CZ" b="0" i="1" smtClean="0"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cs-CZ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i="1" smtClean="0"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𝑐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=2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𝑎</m:t>
                                </m:r>
                              </m:oMath>
                            </m:oMathPara>
                          </a14:m>
                          <a:endParaRPr lang="cs-CZ" dirty="0"/>
                        </a:p>
                      </a:txBody>
                      <a:tcPr marL="96520" marR="96520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rad>
                                  <m:radPr>
                                    <m:degHide m:val="on"/>
                                    <m:ctrlPr>
                                      <a:rPr lang="cs-CZ" i="1" smtClean="0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cs-CZ" b="0" i="1" smtClean="0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acc>
                                  <m:accPr>
                                    <m:chr m:val="̅"/>
                                    <m:ctrlPr>
                                      <a:rPr lang="cs-CZ" i="1" smtClean="0">
                                        <a:latin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cs-CZ" b="0" i="1" smtClean="0">
                                        <a:latin typeface="Cambria Math"/>
                                      </a:rPr>
                                      <m:t>𝑐</m:t>
                                    </m:r>
                                  </m:e>
                                </m:acc>
                                <m:r>
                                  <a:rPr lang="cs-CZ" b="0" i="1" smtClean="0">
                                    <a:latin typeface="Cambria Math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cs-CZ" b="0" i="1" smtClean="0">
                                        <a:latin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acc>
                                      <m:accPr>
                                        <m:chr m:val="̅"/>
                                        <m:ctrlPr>
                                          <a:rPr lang="cs-CZ" b="0" i="1" smtClean="0">
                                            <a:latin typeface="Cambria Math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cs-CZ" b="0" i="1" smtClean="0">
                                            <a:latin typeface="Cambria Math"/>
                                          </a:rPr>
                                          <m:t>𝑎</m:t>
                                        </m:r>
                                      </m:e>
                                    </m:acc>
                                  </m:e>
                                </m:rad>
                              </m:oMath>
                            </m:oMathPara>
                          </a14:m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cs-CZ" i="1" smtClean="0"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𝑐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=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𝛿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𝑎</m:t>
                                </m:r>
                                <m:r>
                                  <a:rPr lang="cs-CZ" b="0" i="1" smtClean="0">
                                    <a:latin typeface="Cambria Math"/>
                                    <a:ea typeface="Cambria Math"/>
                                  </a:rPr>
                                  <m:t>/2</m:t>
                                </m:r>
                              </m:oMath>
                            </m:oMathPara>
                          </a14:m>
                          <a:endParaRPr lang="cs-CZ" dirty="0"/>
                        </a:p>
                      </a:txBody>
                      <a:tcPr marL="96520" marR="9652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Zástupný symbol pro obsah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xmlns="" xmlns:a14="http://schemas.microsoft.com/office/drawing/2010/main" val="1187143123"/>
                  </p:ext>
                </p:extLst>
              </p:nvPr>
            </p:nvGraphicFramePr>
            <p:xfrm>
              <a:off x="304800" y="1554163"/>
              <a:ext cx="8686800" cy="298901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2895600"/>
                    <a:gridCol w="2895600"/>
                    <a:gridCol w="2895600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cs-CZ" dirty="0" smtClean="0"/>
                            <a:t>Početní operace</a:t>
                          </a:r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r>
                            <a:rPr lang="cs-CZ" dirty="0" smtClean="0"/>
                            <a:t>Střední hodnota</a:t>
                          </a:r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r>
                            <a:rPr lang="cs-CZ" dirty="0" smtClean="0"/>
                            <a:t>Průměrná odchylka</a:t>
                          </a:r>
                          <a:endParaRPr lang="cs-CZ" dirty="0"/>
                        </a:p>
                      </a:txBody>
                      <a:tcPr marL="96520" marR="96520"/>
                    </a:tc>
                  </a:tr>
                  <a:tr h="371793">
                    <a:tc>
                      <a:txBody>
                        <a:bodyPr/>
                        <a:lstStyle/>
                        <a:p>
                          <a:r>
                            <a:rPr lang="cs-CZ" dirty="0" smtClean="0"/>
                            <a:t>a</a:t>
                          </a:r>
                          <a:r>
                            <a:rPr lang="cs-CZ" baseline="0" dirty="0" smtClean="0"/>
                            <a:t> + b</a:t>
                          </a:r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marL="96520" marR="96520">
                        <a:blipFill rotWithShape="1">
                          <a:blip r:embed="rId2"/>
                          <a:stretch>
                            <a:fillRect l="-100000" t="-108197" r="-100000" b="-6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marL="96520" marR="96520">
                        <a:blipFill rotWithShape="1">
                          <a:blip r:embed="rId2"/>
                          <a:stretch>
                            <a:fillRect l="-200000" t="-108197" b="-611475"/>
                          </a:stretch>
                        </a:blipFill>
                      </a:tcPr>
                    </a:tc>
                  </a:tr>
                  <a:tr h="371793">
                    <a:tc>
                      <a:txBody>
                        <a:bodyPr/>
                        <a:lstStyle/>
                        <a:p>
                          <a:r>
                            <a:rPr lang="cs-CZ" dirty="0" smtClean="0"/>
                            <a:t>a</a:t>
                          </a:r>
                          <a:r>
                            <a:rPr lang="cs-CZ" baseline="0" dirty="0" smtClean="0"/>
                            <a:t> - b</a:t>
                          </a:r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marL="96520" marR="96520">
                        <a:blipFill rotWithShape="1">
                          <a:blip r:embed="rId2"/>
                          <a:stretch>
                            <a:fillRect l="-100000" t="-208197" r="-100000" b="-5114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marL="96520" marR="96520">
                        <a:blipFill rotWithShape="1">
                          <a:blip r:embed="rId2"/>
                          <a:stretch>
                            <a:fillRect l="-200000" t="-208197" b="-511475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cs-CZ" dirty="0" smtClean="0"/>
                            <a:t>Početní operace</a:t>
                          </a:r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r>
                            <a:rPr lang="cs-CZ" dirty="0" smtClean="0"/>
                            <a:t>Střední hodnota</a:t>
                          </a:r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r>
                            <a:rPr lang="cs-CZ" dirty="0" smtClean="0"/>
                            <a:t>Relativní</a:t>
                          </a:r>
                          <a:r>
                            <a:rPr lang="cs-CZ" baseline="0" dirty="0" smtClean="0"/>
                            <a:t> odchylka</a:t>
                          </a:r>
                          <a:endParaRPr lang="cs-CZ" dirty="0"/>
                        </a:p>
                      </a:txBody>
                      <a:tcPr marL="96520" marR="96520"/>
                    </a:tc>
                  </a:tr>
                  <a:tr h="371793">
                    <a:tc>
                      <a:txBody>
                        <a:bodyPr/>
                        <a:lstStyle/>
                        <a:p>
                          <a:r>
                            <a:rPr lang="cs-CZ" dirty="0" smtClean="0"/>
                            <a:t>a</a:t>
                          </a:r>
                          <a:r>
                            <a:rPr lang="cs-CZ" baseline="0" dirty="0" smtClean="0"/>
                            <a:t> . b</a:t>
                          </a:r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marL="96520" marR="96520">
                        <a:blipFill rotWithShape="1">
                          <a:blip r:embed="rId2"/>
                          <a:stretch>
                            <a:fillRect l="-100000" t="-406557" r="-100000" b="-313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marL="96520" marR="96520">
                        <a:blipFill rotWithShape="1">
                          <a:blip r:embed="rId2"/>
                          <a:stretch>
                            <a:fillRect l="-200000" t="-406557" b="-313115"/>
                          </a:stretch>
                        </a:blipFill>
                      </a:tcPr>
                    </a:tc>
                  </a:tr>
                  <a:tr h="371793">
                    <a:tc>
                      <a:txBody>
                        <a:bodyPr/>
                        <a:lstStyle/>
                        <a:p>
                          <a:r>
                            <a:rPr lang="cs-CZ" dirty="0" smtClean="0"/>
                            <a:t>a/b</a:t>
                          </a:r>
                          <a:endParaRPr lang="cs-CZ" dirty="0"/>
                        </a:p>
                      </a:txBody>
                      <a:tcPr marL="96520" marR="96520"/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marL="96520" marR="96520">
                        <a:blipFill rotWithShape="1">
                          <a:blip r:embed="rId2"/>
                          <a:stretch>
                            <a:fillRect l="-100000" t="-506557" r="-100000" b="-213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marL="96520" marR="96520">
                        <a:blipFill rotWithShape="1">
                          <a:blip r:embed="rId2"/>
                          <a:stretch>
                            <a:fillRect l="-200000" t="-506557" b="-213115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marL="96520" marR="96520">
                        <a:blipFill rotWithShape="1">
                          <a:blip r:embed="rId2"/>
                          <a:stretch>
                            <a:fillRect t="-606557" r="-200000" b="-113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marL="96520" marR="96520">
                        <a:blipFill rotWithShape="1">
                          <a:blip r:embed="rId2"/>
                          <a:stretch>
                            <a:fillRect l="-100000" t="-606557" r="-100000" b="-113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marL="96520" marR="96520">
                        <a:blipFill rotWithShape="1">
                          <a:blip r:embed="rId2"/>
                          <a:stretch>
                            <a:fillRect l="-200000" t="-606557" b="-113115"/>
                          </a:stretch>
                        </a:blipFill>
                      </a:tcPr>
                    </a:tc>
                  </a:tr>
                  <a:tr h="389319"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marL="96520" marR="96520">
                        <a:blipFill rotWithShape="1">
                          <a:blip r:embed="rId2"/>
                          <a:stretch>
                            <a:fillRect t="-673438" r="-200000" b="-7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marL="96520" marR="96520">
                        <a:blipFill rotWithShape="1">
                          <a:blip r:embed="rId2"/>
                          <a:stretch>
                            <a:fillRect l="-100000" t="-673438" r="-100000" b="-78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cs-CZ"/>
                        </a:p>
                      </a:txBody>
                      <a:tcPr marL="96520" marR="96520">
                        <a:blipFill rotWithShape="1">
                          <a:blip r:embed="rId2"/>
                          <a:stretch>
                            <a:fillRect l="-200000" t="-673438" b="-781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11122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Základy fyzikálních měření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908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Metody měření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Přímé metody</a:t>
            </a:r>
          </a:p>
          <a:p>
            <a:pPr marL="0" indent="0">
              <a:buNone/>
            </a:pPr>
            <a:r>
              <a:rPr lang="cs-CZ" dirty="0" smtClean="0"/>
              <a:t>- odečtení hodnoty fyzikální veličiny přímo na stupnici měřidla (teplota, čas, délka, hmotnost)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 smtClean="0"/>
              <a:t>Nepřímé metody</a:t>
            </a:r>
          </a:p>
          <a:p>
            <a:pPr marL="0" indent="0">
              <a:buNone/>
            </a:pPr>
            <a:r>
              <a:rPr lang="cs-CZ" dirty="0" smtClean="0"/>
              <a:t>- výpočet fyzikální veličiny na základě definičního vztahu (teplo, hustota, rychlost)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586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Metody měření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Absolutní metody</a:t>
            </a:r>
          </a:p>
          <a:p>
            <a:pPr marL="0" indent="0">
              <a:buNone/>
            </a:pPr>
            <a:r>
              <a:rPr lang="cs-CZ" dirty="0" smtClean="0"/>
              <a:t>- stanovení hodnoty fyzikální veličiny přímo ze stupnice měřidla (hmotnost – digitální váha)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 smtClean="0"/>
              <a:t>Relativní metody (srovnávací)</a:t>
            </a:r>
          </a:p>
          <a:p>
            <a:pPr marL="0" indent="0">
              <a:buNone/>
            </a:pPr>
            <a:r>
              <a:rPr lang="cs-CZ" dirty="0" smtClean="0"/>
              <a:t>- porovnání hodnoty fyzikální veličiny s určeným normálem (hmotnost – rovnoramenné váhy)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2665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Etapy měření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cs-CZ" dirty="0" smtClean="0"/>
              <a:t>Příprava (stanovení metody, výběr pomůcek, podmínky a možné chyby měření)</a:t>
            </a:r>
          </a:p>
          <a:p>
            <a:pPr marL="514350" indent="-514350">
              <a:buAutoNum type="arabicPeriod"/>
            </a:pPr>
            <a:r>
              <a:rPr lang="cs-CZ" dirty="0" smtClean="0"/>
              <a:t>Vlastní měření (protokol – téma, úkol, pomůcky, pracovní postup, výsledky měření, závěr)</a:t>
            </a:r>
          </a:p>
          <a:p>
            <a:pPr marL="514350" indent="-514350">
              <a:buAutoNum type="arabicPeriod"/>
            </a:pPr>
            <a:r>
              <a:rPr lang="cs-CZ" dirty="0" smtClean="0"/>
              <a:t>Zpracování výsledků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770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Chyby měření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1. Hrubé chyby </a:t>
            </a:r>
          </a:p>
          <a:p>
            <a:pPr>
              <a:buFontTx/>
              <a:buChar char="-"/>
            </a:pPr>
            <a:r>
              <a:rPr lang="cs-CZ" dirty="0" smtClean="0"/>
              <a:t>Hodnota naměřené veličiny se nápadně liší od ostatních hodnot, lze odstranit.</a:t>
            </a:r>
          </a:p>
          <a:p>
            <a:pPr marL="0" indent="0">
              <a:buNone/>
            </a:pPr>
            <a:r>
              <a:rPr lang="cs-CZ" b="1" dirty="0" smtClean="0"/>
              <a:t>2. Systematické chyby</a:t>
            </a:r>
          </a:p>
          <a:p>
            <a:pPr marL="0" indent="0">
              <a:buNone/>
            </a:pPr>
            <a:r>
              <a:rPr lang="cs-CZ" dirty="0" smtClean="0"/>
              <a:t>-   Způsobené volbou špatného měřidla nebo   metody, vyskytují se pravidelně, opakovaně zvětšují, nebo zmenšují hodnotu výsledku, lze odstranit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5123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Chyby měření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3. Náhodné chyby</a:t>
            </a:r>
          </a:p>
          <a:p>
            <a:pPr marL="0" indent="0">
              <a:buNone/>
            </a:pPr>
            <a:r>
              <a:rPr lang="cs-CZ" dirty="0" smtClean="0"/>
              <a:t>- Výsledky měření se za stejných podmínek liší (jsou rozptýleny kolem střední hodnoty), nelze odstranit, lze je eliminovat opakovaným měřením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291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Přímá metoda - postup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cs-CZ" dirty="0" smtClean="0"/>
                  <a:t>1. Provést n měření – x</a:t>
                </a:r>
                <a:r>
                  <a:rPr lang="cs-CZ" baseline="-25000" dirty="0" smtClean="0"/>
                  <a:t>1</a:t>
                </a:r>
                <a:r>
                  <a:rPr lang="cs-CZ" dirty="0" smtClean="0"/>
                  <a:t>, x</a:t>
                </a:r>
                <a:r>
                  <a:rPr lang="cs-CZ" baseline="-25000" dirty="0" smtClean="0"/>
                  <a:t>2</a:t>
                </a:r>
                <a:r>
                  <a:rPr lang="cs-CZ" dirty="0" smtClean="0"/>
                  <a:t>,…,</a:t>
                </a:r>
                <a:r>
                  <a:rPr lang="cs-CZ" dirty="0" err="1" smtClean="0"/>
                  <a:t>x</a:t>
                </a:r>
                <a:r>
                  <a:rPr lang="cs-CZ" baseline="-25000" dirty="0" err="1" smtClean="0"/>
                  <a:t>n</a:t>
                </a:r>
                <a:endParaRPr lang="cs-CZ" dirty="0" smtClean="0"/>
              </a:p>
              <a:p>
                <a:pPr marL="0" indent="0">
                  <a:buNone/>
                </a:pPr>
                <a:r>
                  <a:rPr lang="cs-CZ" dirty="0" smtClean="0"/>
                  <a:t>2. Aritmetický průměr 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cs-CZ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cs-CZ" b="0" i="1" smtClean="0">
                            <a:latin typeface="Cambria Math"/>
                          </a:rPr>
                          <m:t>𝑥</m:t>
                        </m:r>
                      </m:e>
                    </m:acc>
                  </m:oMath>
                </a14:m>
                <a:r>
                  <a:rPr lang="cs-CZ" dirty="0" smtClean="0"/>
                  <a:t>)</a:t>
                </a:r>
              </a:p>
              <a:p>
                <a:pPr marL="0" indent="0">
                  <a:buNone/>
                </a:pPr>
                <a:r>
                  <a:rPr lang="cs-CZ" dirty="0" smtClean="0"/>
                  <a:t>	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cs-CZ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cs-CZ" b="0" i="1" smtClean="0">
                            <a:latin typeface="Cambria Math"/>
                          </a:rPr>
                          <m:t>𝑥</m:t>
                        </m:r>
                      </m:e>
                    </m:acc>
                  </m:oMath>
                </a14:m>
                <a:r>
                  <a:rPr lang="cs-CZ" dirty="0" smtClean="0"/>
                  <a:t>= (x</a:t>
                </a:r>
                <a:r>
                  <a:rPr lang="cs-CZ" baseline="-25000" dirty="0" smtClean="0"/>
                  <a:t>1</a:t>
                </a:r>
                <a:r>
                  <a:rPr lang="cs-CZ" dirty="0" smtClean="0"/>
                  <a:t>+x</a:t>
                </a:r>
                <a:r>
                  <a:rPr lang="cs-CZ" baseline="-25000" dirty="0" smtClean="0"/>
                  <a:t>2</a:t>
                </a:r>
                <a:r>
                  <a:rPr lang="cs-CZ" dirty="0" smtClean="0"/>
                  <a:t>+…+</a:t>
                </a:r>
                <a:r>
                  <a:rPr lang="cs-CZ" dirty="0" err="1" smtClean="0"/>
                  <a:t>x</a:t>
                </a:r>
                <a:r>
                  <a:rPr lang="cs-CZ" baseline="-25000" dirty="0" err="1" smtClean="0"/>
                  <a:t>n</a:t>
                </a:r>
                <a:r>
                  <a:rPr lang="cs-CZ" dirty="0" smtClean="0"/>
                  <a:t>)/n</a:t>
                </a:r>
              </a:p>
              <a:p>
                <a:pPr marL="0" indent="0">
                  <a:buNone/>
                </a:pPr>
                <a:r>
                  <a:rPr lang="cs-CZ" dirty="0" smtClean="0"/>
                  <a:t>3. Absolutní odchylky měření ( </a:t>
                </a:r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cs-CZ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b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cs-CZ" dirty="0" smtClean="0"/>
                  <a:t>)</a:t>
                </a:r>
              </a:p>
              <a:p>
                <a:pPr marL="0" indent="0">
                  <a:buNone/>
                </a:pPr>
                <a:r>
                  <a:rPr lang="cs-CZ" dirty="0"/>
                  <a:t>	</a:t>
                </a:r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cs-CZ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b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r>
                      <a:rPr lang="cs-CZ" b="0" i="1" smtClean="0">
                        <a:latin typeface="Cambria Math"/>
                        <a:ea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</m:acc>
                    <m:r>
                      <a:rPr lang="cs-CZ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b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cs-CZ" dirty="0" smtClean="0"/>
                  <a:t>…</a:t>
                </a:r>
                <a14:m>
                  <m:oMath xmlns:m="http://schemas.openxmlformats.org/officeDocument/2006/math">
                    <m:r>
                      <a:rPr lang="cs-CZ" i="1" dirty="0" smtClean="0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cs-CZ" i="1" dirty="0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b="0" i="1" dirty="0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b>
                        <m:r>
                          <a:rPr lang="cs-CZ" b="0" i="1" dirty="0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cs-CZ" b="0" i="1" dirty="0" smtClean="0">
                        <a:latin typeface="Cambria Math"/>
                        <a:ea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</m:acc>
                    <m:r>
                      <a:rPr lang="cs-CZ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b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</m:oMath>
                </a14:m>
                <a:endParaRPr lang="cs-CZ" dirty="0"/>
              </a:p>
              <a:p>
                <a:pPr marL="0" indent="0">
                  <a:buNone/>
                </a:pPr>
                <a:r>
                  <a:rPr lang="cs-CZ" dirty="0" smtClean="0"/>
                  <a:t>4. Průměrná odchylka měření</a:t>
                </a:r>
              </a:p>
              <a:p>
                <a:pPr marL="0" indent="0">
                  <a:buNone/>
                </a:pPr>
                <a:r>
                  <a:rPr lang="cs-CZ" dirty="0"/>
                  <a:t>	</a:t>
                </a:r>
                <a:r>
                  <a:rPr lang="cs-CZ" dirty="0" smtClean="0"/>
                  <a:t> </a:t>
                </a:r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=(|∆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|+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..+|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∆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𝑛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  <a:ea typeface="Cambria Math"/>
                      </a:rPr>
                      <m:t>|</m:t>
                    </m:r>
                    <m:r>
                      <a:rPr lang="cs-CZ" b="0" i="1" dirty="0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cs-CZ" dirty="0" smtClean="0"/>
                  <a:t>/n</a:t>
                </a:r>
              </a:p>
              <a:p>
                <a:pPr marL="0" indent="0">
                  <a:buNone/>
                </a:pPr>
                <a:r>
                  <a:rPr lang="cs-CZ" dirty="0" smtClean="0"/>
                  <a:t>- zaokrouhlit na 1 platnou číslici</a:t>
                </a: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754" t="-269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887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Přímá metoda - postup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cs-CZ" dirty="0" smtClean="0"/>
                  <a:t>5. Relativní odchylka měření</a:t>
                </a:r>
              </a:p>
              <a:p>
                <a:pPr marL="0" indent="0">
                  <a:buNone/>
                </a:pPr>
                <a:r>
                  <a:rPr lang="cs-CZ" dirty="0"/>
                  <a:t>	</a:t>
                </a:r>
                <a14:m>
                  <m:oMath xmlns:m="http://schemas.openxmlformats.org/officeDocument/2006/math">
                    <m:r>
                      <a:rPr lang="cs-CZ" i="1" smtClean="0">
                        <a:latin typeface="Cambria Math"/>
                        <a:ea typeface="Cambria Math"/>
                      </a:rPr>
                      <m:t>𝛿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cs-CZ" b="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cs-CZ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i="1" dirty="0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cs-CZ" b="0" i="1" dirty="0" smtClean="0">
                            <a:latin typeface="Cambria Math"/>
                            <a:ea typeface="Cambria Math"/>
                          </a:rPr>
                          <m:t>𝑥</m:t>
                        </m:r>
                      </m:num>
                      <m:den>
                        <m:acc>
                          <m:accPr>
                            <m:chr m:val="̅"/>
                            <m:ctrlPr>
                              <a:rPr lang="cs-CZ" i="1" dirty="0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cs-CZ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</m:den>
                    </m:f>
                    <m:r>
                      <a:rPr lang="cs-CZ" i="1" dirty="0">
                        <a:latin typeface="Cambria Math"/>
                        <a:ea typeface="Cambria Math"/>
                      </a:rPr>
                      <m:t>∙</m:t>
                    </m:r>
                    <m:r>
                      <a:rPr lang="cs-CZ" b="0" i="1" dirty="0" smtClean="0">
                        <a:latin typeface="Cambria Math"/>
                        <a:ea typeface="Cambria Math"/>
                      </a:rPr>
                      <m:t>100%</m:t>
                    </m:r>
                  </m:oMath>
                </a14:m>
                <a:endParaRPr lang="cs-CZ" b="0" dirty="0" smtClean="0">
                  <a:ea typeface="Cambria Math"/>
                </a:endParaRPr>
              </a:p>
              <a:p>
                <a:pPr marL="0" indent="0">
                  <a:buNone/>
                </a:pPr>
                <a:r>
                  <a:rPr lang="cs-CZ" dirty="0" smtClean="0"/>
                  <a:t>-vyjadřujeme v %</a:t>
                </a:r>
              </a:p>
              <a:p>
                <a:pPr marL="0" indent="0">
                  <a:buNone/>
                </a:pPr>
                <a:r>
                  <a:rPr lang="cs-CZ" dirty="0" smtClean="0"/>
                  <a:t>6. Zápis výsledku ve tvaru:</a:t>
                </a:r>
              </a:p>
              <a:p>
                <a:pPr marL="0" indent="0">
                  <a:buNone/>
                </a:pPr>
                <a:r>
                  <a:rPr lang="cs-CZ" dirty="0"/>
                  <a:t>	</a:t>
                </a:r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𝑥</m:t>
                    </m:r>
                    <m:r>
                      <a:rPr lang="cs-CZ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cs-CZ" b="0" i="1" smtClean="0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cs-CZ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𝑥</m:t>
                            </m:r>
                          </m:e>
                        </m:acc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±∆</m:t>
                        </m:r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cs-CZ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cs-CZ" b="0" i="1" smtClean="0">
                            <a:latin typeface="Cambria Math"/>
                            <a:ea typeface="Cambria Math"/>
                          </a:rPr>
                          <m:t>𝑗𝑒𝑑𝑛𝑜𝑡𝑘𝑦</m:t>
                        </m:r>
                      </m:e>
                    </m:d>
                  </m:oMath>
                </a14:m>
                <a:r>
                  <a:rPr lang="cs-CZ" dirty="0" smtClean="0"/>
                  <a:t>, </a:t>
                </a:r>
                <a:r>
                  <a:rPr lang="el-GR" dirty="0" smtClean="0"/>
                  <a:t>δ</a:t>
                </a:r>
                <a:r>
                  <a:rPr lang="cs-CZ" dirty="0" smtClean="0"/>
                  <a:t>x=…%</a:t>
                </a:r>
              </a:p>
              <a:p>
                <a:pPr marL="0" indent="0">
                  <a:buNone/>
                </a:pPr>
                <a:r>
                  <a:rPr lang="cs-CZ" dirty="0" smtClean="0"/>
                  <a:t>-čísla v závorce zaokrouhlit na stejný počet desetinných míst</a:t>
                </a:r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754" t="-1617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346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259</TotalTime>
  <Words>478</Words>
  <Application>Microsoft Office PowerPoint</Application>
  <PresentationFormat>Předvádění na obrazovce (4:3)</PresentationFormat>
  <Paragraphs>96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Cesta</vt:lpstr>
      <vt:lpstr>Prezentace aplikace PowerPoint</vt:lpstr>
      <vt:lpstr>Základy fyzikálních měření </vt:lpstr>
      <vt:lpstr>Metody měření</vt:lpstr>
      <vt:lpstr>Metody měření</vt:lpstr>
      <vt:lpstr>Etapy měření</vt:lpstr>
      <vt:lpstr>Chyby měření</vt:lpstr>
      <vt:lpstr>Chyby měření</vt:lpstr>
      <vt:lpstr>Přímá metoda - postup</vt:lpstr>
      <vt:lpstr>Přímá metoda - postup</vt:lpstr>
      <vt:lpstr>Nepřímá metoda - postup</vt:lpstr>
      <vt:lpstr>Tabulka početních operací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Základy fyzikálních měření </dc:title>
  <dc:creator>Martina Černá</dc:creator>
  <cp:lastModifiedBy>hchotovinska</cp:lastModifiedBy>
  <cp:revision>28</cp:revision>
  <dcterms:created xsi:type="dcterms:W3CDTF">2013-10-13T20:08:14Z</dcterms:created>
  <dcterms:modified xsi:type="dcterms:W3CDTF">2014-05-28T14:23:09Z</dcterms:modified>
</cp:coreProperties>
</file>