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05ED-5AF2-4933-BBA8-6A7BABD46F3F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BFAF5-FA32-4CB7-B9DF-99382134960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05ED-5AF2-4933-BBA8-6A7BABD46F3F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BFAF5-FA32-4CB7-B9DF-99382134960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05ED-5AF2-4933-BBA8-6A7BABD46F3F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BFAF5-FA32-4CB7-B9DF-99382134960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05ED-5AF2-4933-BBA8-6A7BABD46F3F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BFAF5-FA32-4CB7-B9DF-99382134960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05ED-5AF2-4933-BBA8-6A7BABD46F3F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BFAF5-FA32-4CB7-B9DF-99382134960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05ED-5AF2-4933-BBA8-6A7BABD46F3F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BFAF5-FA32-4CB7-B9DF-99382134960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05ED-5AF2-4933-BBA8-6A7BABD46F3F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BFAF5-FA32-4CB7-B9DF-99382134960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05ED-5AF2-4933-BBA8-6A7BABD46F3F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BFAF5-FA32-4CB7-B9DF-99382134960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05ED-5AF2-4933-BBA8-6A7BABD46F3F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BFAF5-FA32-4CB7-B9DF-99382134960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05ED-5AF2-4933-BBA8-6A7BABD46F3F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BFAF5-FA32-4CB7-B9DF-99382134960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05ED-5AF2-4933-BBA8-6A7BABD46F3F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25BFAF5-FA32-4CB7-B9DF-99382134960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6305ED-5AF2-4933-BBA8-6A7BABD46F3F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5BFAF5-FA32-4CB7-B9DF-99382134960E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 Inovace vybavení         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</a:t>
            </a:r>
            <a:r>
              <a:rPr lang="cs-CZ" sz="1100" smtClean="0">
                <a:solidFill>
                  <a:srgbClr val="000000"/>
                </a:solidFill>
                <a:latin typeface="Times New Roman - 16"/>
              </a:rPr>
              <a:t>:  </a:t>
            </a:r>
            <a:r>
              <a:rPr lang="cs-CZ" sz="110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Gymnázium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796136" y="1916832"/>
            <a:ext cx="158417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fyzika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796136" y="2204864"/>
            <a:ext cx="1234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226771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Fyzikální veličiny a jednotky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Martina Černá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524328" y="1916832"/>
            <a:ext cx="10801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ročník:  první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 _F_3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Martina Černá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6629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1.C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123728" y="2924944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>
                <a:latin typeface="Arial - 16"/>
              </a:rPr>
              <a:t>17.9.2013</a:t>
            </a:r>
            <a:endParaRPr lang="cs-CZ" sz="1100" dirty="0"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344147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Fyzikální veličiny a jednotky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847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Rozdělení fyzikálních veličin a jednotek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cs-CZ" b="1" dirty="0" smtClean="0"/>
              <a:t>Základní</a:t>
            </a:r>
          </a:p>
          <a:p>
            <a:pPr marL="0" indent="0">
              <a:buNone/>
            </a:pPr>
            <a:endParaRPr lang="cs-CZ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609635"/>
              </p:ext>
            </p:extLst>
          </p:nvPr>
        </p:nvGraphicFramePr>
        <p:xfrm>
          <a:off x="1619672" y="2564904"/>
          <a:ext cx="60960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Veličina                    Značka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="1" dirty="0" smtClean="0"/>
                        <a:t>Jednotka                   Značka</a:t>
                      </a:r>
                      <a:endParaRPr lang="cs-CZ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Délka                                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Metr                               m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Hmotnost                       m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Kilogram                         kg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Čas                                    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Sekunda                          s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El. proud                           I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Ampér                             A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Termod.teplota</a:t>
                      </a:r>
                      <a:r>
                        <a:rPr lang="cs-CZ" dirty="0" smtClean="0"/>
                        <a:t>               T  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Kelvin                              K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Látkové množství            n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Mol                                 </a:t>
                      </a:r>
                      <a:r>
                        <a:rPr lang="cs-CZ" dirty="0" err="1" smtClean="0"/>
                        <a:t>mol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Svítivost                             I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Kandela                           cd  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436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Rozdělení fyzikálních veličin a jednotek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2. Odvozené</a:t>
            </a:r>
          </a:p>
          <a:p>
            <a:pPr marL="0" indent="0">
              <a:buNone/>
            </a:pPr>
            <a:r>
              <a:rPr lang="cs-CZ" dirty="0" smtClean="0"/>
              <a:t>- odvozují se ze základních jednotek pomocí definičních       vztahů</a:t>
            </a:r>
          </a:p>
          <a:p>
            <a:pPr marL="0" indent="0">
              <a:buNone/>
            </a:pPr>
            <a:r>
              <a:rPr lang="cs-CZ" dirty="0" smtClean="0"/>
              <a:t>- např. rychlost: v=s/t….jednotka: m/s</a:t>
            </a:r>
          </a:p>
          <a:p>
            <a:pPr marL="0" indent="0">
              <a:buNone/>
            </a:pPr>
            <a:r>
              <a:rPr lang="cs-CZ" dirty="0" smtClean="0"/>
              <a:t>- patří sem také radián (rad) a steradián (</a:t>
            </a:r>
            <a:r>
              <a:rPr lang="cs-CZ" dirty="0" err="1" smtClean="0"/>
              <a:t>sr</a:t>
            </a:r>
            <a:r>
              <a:rPr lang="cs-CZ" dirty="0" smtClean="0"/>
              <a:t>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32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Odvoďte pomocí základních jednotek: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cs-CZ" dirty="0" smtClean="0"/>
              <a:t>Newton - N</a:t>
            </a:r>
          </a:p>
          <a:p>
            <a:pPr marL="514350" indent="-514350">
              <a:buAutoNum type="arabicPeriod"/>
            </a:pPr>
            <a:r>
              <a:rPr lang="cs-CZ" dirty="0" smtClean="0"/>
              <a:t>Joule - J</a:t>
            </a:r>
          </a:p>
          <a:p>
            <a:pPr marL="514350" indent="-514350">
              <a:buAutoNum type="arabicPeriod"/>
            </a:pPr>
            <a:r>
              <a:rPr lang="cs-CZ" dirty="0" smtClean="0"/>
              <a:t>Watt - W</a:t>
            </a:r>
          </a:p>
          <a:p>
            <a:pPr marL="514350" indent="-514350">
              <a:buAutoNum type="arabicPeriod"/>
            </a:pPr>
            <a:r>
              <a:rPr lang="cs-CZ" dirty="0" smtClean="0"/>
              <a:t>Pascal – Pa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Definiční vztahy:</a:t>
            </a:r>
          </a:p>
          <a:p>
            <a:pPr marL="0" indent="0">
              <a:buNone/>
            </a:pPr>
            <a:r>
              <a:rPr lang="cs-CZ" dirty="0" smtClean="0"/>
              <a:t>F=</a:t>
            </a:r>
            <a:r>
              <a:rPr lang="cs-CZ" dirty="0" err="1" smtClean="0"/>
              <a:t>m.a</a:t>
            </a:r>
            <a:r>
              <a:rPr lang="cs-CZ" dirty="0" smtClean="0"/>
              <a:t>, a=v/t, W=</a:t>
            </a:r>
            <a:r>
              <a:rPr lang="cs-CZ" dirty="0" err="1" smtClean="0"/>
              <a:t>F.s</a:t>
            </a:r>
            <a:r>
              <a:rPr lang="cs-CZ" dirty="0" smtClean="0"/>
              <a:t>, P=W/t, p=F/S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384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Předpony označující násobky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9723690"/>
              </p:ext>
            </p:extLst>
          </p:nvPr>
        </p:nvGraphicFramePr>
        <p:xfrm>
          <a:off x="457200" y="1935163"/>
          <a:ext cx="822960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Název</a:t>
                      </a:r>
                      <a:r>
                        <a:rPr lang="cs-CZ" b="1" baseline="0" dirty="0" smtClean="0"/>
                        <a:t> předpony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="1" dirty="0" smtClean="0"/>
                        <a:t>Značka předpony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="1" dirty="0" smtClean="0"/>
                        <a:t>Násobek</a:t>
                      </a:r>
                      <a:endParaRPr lang="cs-CZ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Hekto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h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100  (10</a:t>
                      </a:r>
                      <a:r>
                        <a:rPr lang="cs-CZ" baseline="30000" dirty="0" smtClean="0"/>
                        <a:t>2</a:t>
                      </a:r>
                      <a:r>
                        <a:rPr lang="cs-CZ" baseline="0" dirty="0" smtClean="0"/>
                        <a:t>)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Kilo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1 000  (10</a:t>
                      </a:r>
                      <a:r>
                        <a:rPr lang="cs-CZ" baseline="30000" dirty="0" smtClean="0"/>
                        <a:t>3</a:t>
                      </a:r>
                      <a:r>
                        <a:rPr lang="cs-CZ" baseline="0" dirty="0" smtClean="0"/>
                        <a:t>)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Mega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1 000 000  (10</a:t>
                      </a:r>
                      <a:r>
                        <a:rPr lang="cs-CZ" baseline="30000" dirty="0" smtClean="0"/>
                        <a:t>6</a:t>
                      </a:r>
                      <a:r>
                        <a:rPr lang="cs-CZ" baseline="0" dirty="0" smtClean="0"/>
                        <a:t>)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Giga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G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1 000 000 000  (10</a:t>
                      </a:r>
                      <a:r>
                        <a:rPr lang="cs-CZ" baseline="30000" dirty="0" smtClean="0"/>
                        <a:t>9</a:t>
                      </a:r>
                      <a:r>
                        <a:rPr lang="cs-CZ" baseline="0" dirty="0" smtClean="0"/>
                        <a:t>)</a:t>
                      </a:r>
                      <a:endParaRPr lang="cs-CZ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Tera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1 000 000 000 000  (10</a:t>
                      </a:r>
                      <a:r>
                        <a:rPr lang="cs-CZ" baseline="30000" dirty="0" smtClean="0"/>
                        <a:t>12</a:t>
                      </a:r>
                      <a:r>
                        <a:rPr lang="cs-CZ" baseline="0" dirty="0" smtClean="0"/>
                        <a:t>)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397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Předpony označující díly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0457149"/>
              </p:ext>
            </p:extLst>
          </p:nvPr>
        </p:nvGraphicFramePr>
        <p:xfrm>
          <a:off x="457200" y="1935163"/>
          <a:ext cx="822960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Název předpony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="1" dirty="0" smtClean="0"/>
                        <a:t>Značka předpony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="1" dirty="0" smtClean="0"/>
                        <a:t>Díl</a:t>
                      </a:r>
                      <a:endParaRPr lang="cs-CZ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Deci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0,1  (10</a:t>
                      </a:r>
                      <a:r>
                        <a:rPr lang="cs-CZ" baseline="30000" dirty="0" smtClean="0"/>
                        <a:t>-1</a:t>
                      </a:r>
                      <a:r>
                        <a:rPr lang="cs-CZ" baseline="0" dirty="0" smtClean="0"/>
                        <a:t>)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Centi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c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0,01  (10</a:t>
                      </a:r>
                      <a:r>
                        <a:rPr lang="cs-CZ" baseline="30000" dirty="0" smtClean="0"/>
                        <a:t>-2</a:t>
                      </a:r>
                      <a:r>
                        <a:rPr lang="cs-CZ" baseline="0" dirty="0" smtClean="0"/>
                        <a:t>)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Mili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0,001  (10</a:t>
                      </a:r>
                      <a:r>
                        <a:rPr lang="cs-CZ" baseline="30000" dirty="0" smtClean="0"/>
                        <a:t>-3</a:t>
                      </a:r>
                      <a:r>
                        <a:rPr lang="cs-CZ" baseline="0" dirty="0" smtClean="0"/>
                        <a:t>)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Mikro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μ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0,000 0001  (10</a:t>
                      </a:r>
                      <a:r>
                        <a:rPr lang="cs-CZ" baseline="30000" dirty="0" smtClean="0"/>
                        <a:t>-6</a:t>
                      </a:r>
                      <a:r>
                        <a:rPr lang="cs-CZ" baseline="0" dirty="0" smtClean="0"/>
                        <a:t>)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Nano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n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0,000 000 001  (10</a:t>
                      </a:r>
                      <a:r>
                        <a:rPr lang="cs-CZ" baseline="30000" dirty="0" smtClean="0"/>
                        <a:t>-9</a:t>
                      </a:r>
                      <a:r>
                        <a:rPr lang="cs-CZ" baseline="0" dirty="0" smtClean="0"/>
                        <a:t>)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Piko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0,000 000 000 001  (10</a:t>
                      </a:r>
                      <a:r>
                        <a:rPr lang="cs-CZ" baseline="30000" dirty="0" smtClean="0"/>
                        <a:t>-12</a:t>
                      </a:r>
                      <a:r>
                        <a:rPr lang="cs-CZ" baseline="0" dirty="0" smtClean="0"/>
                        <a:t>)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20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používané jednotky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r>
              <a:rPr lang="cs-CZ" b="1" dirty="0" smtClean="0"/>
              <a:t>Jednotky objemu:</a:t>
            </a:r>
          </a:p>
          <a:p>
            <a:pPr marL="0" indent="0">
              <a:buNone/>
            </a:pPr>
            <a:r>
              <a:rPr lang="cs-CZ" dirty="0" smtClean="0"/>
              <a:t>Litr		l	1 l = 1 dm</a:t>
            </a:r>
            <a:r>
              <a:rPr lang="cs-CZ" baseline="30000" dirty="0" smtClean="0"/>
              <a:t>3</a:t>
            </a:r>
            <a:r>
              <a:rPr lang="cs-CZ" dirty="0" smtClean="0"/>
              <a:t> = 0,001 m</a:t>
            </a:r>
            <a:r>
              <a:rPr lang="cs-CZ" baseline="30000" dirty="0" smtClean="0"/>
              <a:t>3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Hektolitr	hl	1 hl = 100 dm</a:t>
            </a:r>
            <a:r>
              <a:rPr lang="cs-CZ" baseline="30000" dirty="0" smtClean="0"/>
              <a:t>3</a:t>
            </a:r>
            <a:r>
              <a:rPr lang="cs-CZ" dirty="0" smtClean="0"/>
              <a:t> = 0,1 m</a:t>
            </a:r>
            <a:r>
              <a:rPr lang="cs-CZ" baseline="30000" dirty="0" smtClean="0"/>
              <a:t>3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Mililitr	ml	1 ml = 0,001 dm</a:t>
            </a:r>
            <a:r>
              <a:rPr lang="cs-CZ" baseline="30000" dirty="0" smtClean="0"/>
              <a:t>3</a:t>
            </a:r>
            <a:r>
              <a:rPr lang="cs-CZ" dirty="0" smtClean="0"/>
              <a:t> = 0,000 001m</a:t>
            </a:r>
            <a:r>
              <a:rPr lang="cs-CZ" baseline="30000" dirty="0" smtClean="0"/>
              <a:t>3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 smtClean="0"/>
              <a:t>Jednotky hmotnosti:</a:t>
            </a:r>
          </a:p>
          <a:p>
            <a:pPr marL="0" indent="0">
              <a:buNone/>
            </a:pPr>
            <a:r>
              <a:rPr lang="cs-CZ" dirty="0" smtClean="0"/>
              <a:t>Dekagram	dkg (dag)	1 dkg = 0,01 kg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200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Odvození fyzikálních jednotek: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cs-CZ" b="1" dirty="0" smtClean="0"/>
                  <a:t>Rychlosti</a:t>
                </a:r>
              </a:p>
              <a:p>
                <a:pPr marL="0" indent="0">
                  <a:buNone/>
                </a:pPr>
                <a:endParaRPr lang="cs-CZ" dirty="0"/>
              </a:p>
              <a:p>
                <a:pPr marL="0" indent="0">
                  <a:buNone/>
                </a:pPr>
                <a:r>
                  <a:rPr lang="cs-CZ" dirty="0" smtClean="0"/>
                  <a:t>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𝑠</m:t>
                        </m:r>
                      </m:den>
                    </m:f>
                  </m:oMath>
                </a14:m>
                <a:r>
                  <a:rPr lang="cs-CZ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0,001 </m:t>
                        </m:r>
                        <m:r>
                          <a:rPr lang="cs-CZ" b="0" i="1" smtClean="0">
                            <a:latin typeface="Cambria Math"/>
                          </a:rPr>
                          <m:t>𝑘𝑚</m:t>
                        </m:r>
                      </m:num>
                      <m:den>
                        <m:f>
                          <m:f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cs-CZ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cs-CZ" b="0" i="1" smtClean="0">
                                <a:latin typeface="Cambria Math"/>
                              </a:rPr>
                              <m:t>3600</m:t>
                            </m:r>
                          </m:den>
                        </m:f>
                        <m:r>
                          <a:rPr lang="cs-CZ" b="0" i="1" smtClean="0">
                            <a:latin typeface="Cambria Math"/>
                          </a:rPr>
                          <m:t>h</m:t>
                        </m:r>
                      </m:den>
                    </m:f>
                  </m:oMath>
                </a14:m>
                <a:r>
                  <a:rPr lang="cs-CZ" dirty="0" smtClean="0"/>
                  <a:t> = 3,6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𝑘𝑚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h</m:t>
                        </m:r>
                      </m:den>
                    </m:f>
                  </m:oMath>
                </a14:m>
                <a:r>
                  <a:rPr lang="cs-CZ" dirty="0" smtClean="0"/>
                  <a:t> </a:t>
                </a:r>
              </a:p>
              <a:p>
                <a:pPr marL="0" indent="0">
                  <a:buNone/>
                </a:pPr>
                <a:endParaRPr lang="cs-CZ" dirty="0"/>
              </a:p>
              <a:p>
                <a:pPr marL="0" indent="0">
                  <a:buNone/>
                </a:pPr>
                <a:r>
                  <a:rPr lang="cs-CZ" dirty="0" smtClean="0"/>
                  <a:t>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𝑘𝑚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h</m:t>
                        </m:r>
                      </m:den>
                    </m:f>
                  </m:oMath>
                </a14:m>
                <a:r>
                  <a:rPr lang="cs-CZ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1000 </m:t>
                        </m:r>
                        <m:r>
                          <a:rPr lang="cs-CZ" b="0" i="1" smtClean="0"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3600 </m:t>
                        </m:r>
                        <m:r>
                          <a:rPr lang="cs-CZ" b="0" i="1" smtClean="0">
                            <a:latin typeface="Cambria Math"/>
                          </a:rPr>
                          <m:t>𝑠</m:t>
                        </m:r>
                      </m:den>
                    </m:f>
                  </m:oMath>
                </a14:m>
                <a:r>
                  <a:rPr lang="cs-CZ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3,6</m:t>
                        </m:r>
                      </m:den>
                    </m:f>
                  </m:oMath>
                </a14:m>
                <a:r>
                  <a:rPr lang="cs-CZ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dirty="0" smtClean="0"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cs-CZ" b="0" i="1" dirty="0" smtClean="0">
                            <a:latin typeface="Cambria Math"/>
                          </a:rPr>
                          <m:t>𝑠</m:t>
                        </m:r>
                      </m:den>
                    </m:f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2" cstate="print"/>
                <a:stretch>
                  <a:fillRect l="-2564" t="-11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ástupný symbol pro obsah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355976" y="1920085"/>
                <a:ext cx="4330824" cy="4434840"/>
              </a:xfrm>
            </p:spPr>
            <p:txBody>
              <a:bodyPr/>
              <a:lstStyle/>
              <a:p>
                <a:r>
                  <a:rPr lang="cs-CZ" b="1" dirty="0" smtClean="0"/>
                  <a:t>Hustoty</a:t>
                </a:r>
              </a:p>
              <a:p>
                <a:endParaRPr lang="cs-CZ" dirty="0"/>
              </a:p>
              <a:p>
                <a:pPr marL="0" indent="0">
                  <a:buNone/>
                </a:pPr>
                <a:r>
                  <a:rPr lang="cs-CZ" dirty="0" smtClean="0"/>
                  <a:t>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𝑔</m:t>
                        </m:r>
                      </m:num>
                      <m:den>
                        <m:sSup>
                          <m:sSupPr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𝑐𝑚</m:t>
                            </m:r>
                          </m:e>
                          <m:sup>
                            <m:r>
                              <a:rPr lang="cs-CZ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cs-CZ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0,001 </m:t>
                        </m:r>
                        <m:r>
                          <a:rPr lang="cs-CZ" b="0" i="1" smtClean="0">
                            <a:latin typeface="Cambria Math"/>
                          </a:rPr>
                          <m:t>𝑘𝑔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0,000 001 </m:t>
                        </m:r>
                        <m:sSup>
                          <m:sSup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cs-CZ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cs-CZ" dirty="0" smtClean="0"/>
                  <a:t> =  1000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𝑘𝑔</m:t>
                        </m:r>
                      </m:num>
                      <m:den>
                        <m:sSup>
                          <m:sSupPr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cs-CZ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cs-CZ" dirty="0" smtClean="0"/>
                  <a:t> </a:t>
                </a:r>
              </a:p>
              <a:p>
                <a:pPr marL="0" indent="0">
                  <a:buNone/>
                </a:pPr>
                <a:endParaRPr lang="cs-CZ" dirty="0"/>
              </a:p>
              <a:p>
                <a:pPr marL="0" indent="0">
                  <a:buNone/>
                </a:pPr>
                <a:r>
                  <a:rPr lang="cs-CZ" dirty="0" smtClean="0"/>
                  <a:t>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𝑘𝑔</m:t>
                        </m:r>
                      </m:num>
                      <m:den>
                        <m:sSup>
                          <m:sSupPr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cs-CZ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cs-CZ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1000 </m:t>
                        </m:r>
                        <m:r>
                          <a:rPr lang="cs-CZ" b="0" i="1" smtClean="0">
                            <a:latin typeface="Cambria Math"/>
                          </a:rPr>
                          <m:t>𝑔</m:t>
                        </m:r>
                      </m:num>
                      <m:den>
                        <m:r>
                          <a:rPr lang="cs-CZ" b="0" i="1" smtClean="0">
                            <a:latin typeface="Cambria Math"/>
                          </a:rPr>
                          <m:t>1000 000 </m:t>
                        </m:r>
                        <m:sSup>
                          <m:sSup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𝑐𝑚</m:t>
                            </m:r>
                          </m:e>
                          <m:sup>
                            <m:r>
                              <a:rPr lang="cs-CZ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cs-CZ" dirty="0" smtClean="0"/>
                  <a:t> = 0,001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</a:rPr>
                          <m:t>𝑔</m:t>
                        </m:r>
                      </m:num>
                      <m:den>
                        <m:sSup>
                          <m:sSupPr>
                            <m:ctrlPr>
                              <a:rPr lang="cs-CZ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cs-CZ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 xmlns="">
          <p:sp>
            <p:nvSpPr>
              <p:cNvPr id="4" name="Zástupný symbol pro obsah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355976" y="1920085"/>
                <a:ext cx="4330824" cy="4434840"/>
              </a:xfrm>
              <a:blipFill rotWithShape="1">
                <a:blip r:embed="rId3" cstate="print"/>
                <a:stretch>
                  <a:fillRect l="-2535" t="-11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21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</TotalTime>
  <Words>458</Words>
  <Application>Microsoft Office PowerPoint</Application>
  <PresentationFormat>Předvádění na obrazovce (4:3)</PresentationFormat>
  <Paragraphs>117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Tok</vt:lpstr>
      <vt:lpstr>Prezentace aplikace PowerPoint</vt:lpstr>
      <vt:lpstr>Fyzikální veličiny a jednotky</vt:lpstr>
      <vt:lpstr>Rozdělení fyzikálních veličin a jednotek</vt:lpstr>
      <vt:lpstr>Rozdělení fyzikálních veličin a jednotek</vt:lpstr>
      <vt:lpstr>Odvoďte pomocí základních jednotek:</vt:lpstr>
      <vt:lpstr>Předpony označující násobky</vt:lpstr>
      <vt:lpstr>Předpony označující díly</vt:lpstr>
      <vt:lpstr>Další používané jednotky</vt:lpstr>
      <vt:lpstr>Odvození fyzikálních jednotek: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Martina Černá</dc:creator>
  <cp:lastModifiedBy>doma</cp:lastModifiedBy>
  <cp:revision>10</cp:revision>
  <dcterms:created xsi:type="dcterms:W3CDTF">2013-10-20T20:18:31Z</dcterms:created>
  <dcterms:modified xsi:type="dcterms:W3CDTF">2014-05-05T21:33:51Z</dcterms:modified>
</cp:coreProperties>
</file>