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68" r:id="rId1"/>
  </p:sldMasterIdLst>
  <p:notesMasterIdLst>
    <p:notesMasterId r:id="rId13"/>
  </p:notesMasterIdLst>
  <p:handoutMasterIdLst>
    <p:handoutMasterId r:id="rId14"/>
  </p:handout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</p:sldIdLst>
  <p:sldSz cx="10080625" cy="7559675"/>
  <p:notesSz cx="7559675" cy="10691813"/>
  <p:defaultTextStyle>
    <a:defPPr>
      <a:defRPr lang="cs-CZ"/>
    </a:defPPr>
    <a:lvl1pPr marL="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105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315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420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2632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199737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6842" algn="l" defTabSz="91421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382" autoAdjust="0"/>
    <p:restoredTop sz="94660"/>
  </p:normalViewPr>
  <p:slideViewPr>
    <p:cSldViewPr>
      <p:cViewPr varScale="1">
        <p:scale>
          <a:sx n="45" d="100"/>
          <a:sy n="45" d="100"/>
        </p:scale>
        <p:origin x="-1339" y="-86"/>
      </p:cViewPr>
      <p:guideLst>
        <p:guide orient="horz" pos="2381"/>
        <p:guide pos="3175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noFill/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131608878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/>
          </p:cNvSpPr>
          <p:nvPr>
            <p:ph type="sldImg" idx="2"/>
          </p:nvPr>
        </p:nvSpPr>
        <p:spPr>
          <a:xfrm>
            <a:off x="1312863" y="1027113"/>
            <a:ext cx="4933950" cy="3700462"/>
          </a:xfrm>
          <a:prstGeom prst="rect">
            <a:avLst/>
          </a:prstGeom>
          <a:noFill/>
          <a:ln>
            <a:noFill/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3"/>
          </p:nvPr>
        </p:nvSpPr>
        <p:spPr>
          <a:xfrm>
            <a:off x="1169640" y="5086800"/>
            <a:ext cx="5226120" cy="4107240"/>
          </a:xfrm>
          <a:prstGeom prst="rect">
            <a:avLst/>
          </a:prstGeom>
          <a:noFill/>
          <a:ln>
            <a:noFill/>
          </a:ln>
        </p:spPr>
        <p:txBody>
          <a:bodyPr lIns="0" tIns="0" rIns="0" bIns="0"/>
          <a:lstStyle/>
          <a:p>
            <a:endParaRPr lang="cs-CZ"/>
          </a:p>
        </p:txBody>
      </p:sp>
    </p:spTree>
    <p:extLst>
      <p:ext uri="{BB962C8B-B14F-4D97-AF65-F5344CB8AC3E}">
        <p14:creationId xmlns:p14="http://schemas.microsoft.com/office/powerpoint/2010/main" val="305448798"/>
      </p:ext>
    </p:extLst>
  </p:cSld>
  <p:clrMap bg1="lt1" tx1="dk1" bg2="lt2" tx2="dk2" accent1="accent1" accent2="accent2" accent3="accent3" accent4="accent4" accent5="accent5" accent6="accent6" hlink="hlink" folHlink="folHlink"/>
  <p:notesStyle>
    <a:lvl1pPr rtl="0" hangingPunct="0">
      <a:tabLst/>
      <a:defRPr lang="cs-CZ" sz="2400" b="0" i="0" u="none" strike="noStrike">
        <a:ln>
          <a:noFill/>
        </a:ln>
        <a:solidFill>
          <a:srgbClr val="000000"/>
        </a:solidFill>
        <a:latin typeface="Thorndale" pitchFamily="18"/>
        <a:cs typeface="Arial Unicode MS" pitchFamily="2"/>
      </a:defRPr>
    </a:lvl1pPr>
    <a:lvl2pPr marL="457105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21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315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420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5526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2632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199737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6842" algn="l" defTabSz="91421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106488" y="812800"/>
            <a:ext cx="5345112" cy="4008438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6000" y="5078520"/>
            <a:ext cx="6047640" cy="4811400"/>
          </a:xfrm>
        </p:spPr>
        <p:txBody>
          <a:bodyPr/>
          <a:lstStyle/>
          <a:p>
            <a:pPr marL="216000" indent="-216000"/>
            <a:endParaRPr lang="cs-CZ" sz="2000" kern="1200">
              <a:latin typeface="Arial" pitchFamily="18"/>
              <a:cs typeface="Mangal" pitchFamily="2"/>
            </a:endParaRPr>
          </a:p>
        </p:txBody>
      </p:sp>
    </p:spTree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755280" y="5078520"/>
            <a:ext cx="6044400" cy="472104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>
            <a:spAutoFit/>
          </a:bodyPr>
          <a:lstStyle/>
          <a:p>
            <a:endParaRPr lang="cs-CZ"/>
          </a:p>
        </p:txBody>
      </p:sp>
    </p:spTree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Zástupný symbol pro obrázek snímku 1"/>
          <p:cNvSpPr>
            <a:spLocks noGrp="1" noRot="1" noChangeAspect="1" noResize="1"/>
          </p:cNvSpPr>
          <p:nvPr>
            <p:ph type="sldImg"/>
          </p:nvPr>
        </p:nvSpPr>
        <p:spPr>
          <a:xfrm>
            <a:off x="1312863" y="1027113"/>
            <a:ext cx="4933950" cy="3700462"/>
          </a:xfrm>
          <a:solidFill>
            <a:schemeClr val="accent1"/>
          </a:solidFill>
          <a:ln w="25400">
            <a:solidFill>
              <a:schemeClr val="accent1">
                <a:shade val="50000"/>
              </a:schemeClr>
            </a:solidFill>
            <a:prstDash val="solid"/>
          </a:ln>
        </p:spPr>
      </p:sp>
      <p:sp>
        <p:nvSpPr>
          <p:cNvPr id="3" name="Zástupný symbol pro poznámky 2"/>
          <p:cNvSpPr txBox="1">
            <a:spLocks noGrp="1"/>
          </p:cNvSpPr>
          <p:nvPr>
            <p:ph type="body" sz="quarter" idx="1"/>
          </p:nvPr>
        </p:nvSpPr>
        <p:spPr>
          <a:xfrm>
            <a:off x="1169640" y="5086800"/>
            <a:ext cx="5226480" cy="4107960"/>
          </a:xfrm>
        </p:spPr>
        <p:txBody>
          <a:bodyPr/>
          <a:lstStyle/>
          <a:p>
            <a:endParaRPr lang="cs-CZ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Úvodní sním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0" name="Zaoblený obdélník 9"/>
          <p:cNvSpPr/>
          <p:nvPr/>
        </p:nvSpPr>
        <p:spPr>
          <a:xfrm>
            <a:off x="461474" y="478583"/>
            <a:ext cx="9157680" cy="3427053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5" name="Nadpis 4"/>
          <p:cNvSpPr>
            <a:spLocks noGrp="1"/>
          </p:cNvSpPr>
          <p:nvPr>
            <p:ph type="ctrTitle"/>
          </p:nvPr>
        </p:nvSpPr>
        <p:spPr>
          <a:xfrm>
            <a:off x="796370" y="2006440"/>
            <a:ext cx="8568531" cy="2015913"/>
          </a:xfrm>
        </p:spPr>
        <p:txBody>
          <a:bodyPr lIns="50397" rIns="50397" bIns="50397"/>
          <a:lstStyle>
            <a:lvl1pPr algn="r">
              <a:defRPr sz="50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20" name="Podnadpis 19"/>
          <p:cNvSpPr>
            <a:spLocks noGrp="1"/>
          </p:cNvSpPr>
          <p:nvPr>
            <p:ph type="subTitle" idx="1"/>
          </p:nvPr>
        </p:nvSpPr>
        <p:spPr>
          <a:xfrm>
            <a:off x="796370" y="4062065"/>
            <a:ext cx="8568531" cy="1007957"/>
          </a:xfrm>
        </p:spPr>
        <p:txBody>
          <a:bodyPr lIns="201589" tIns="0"/>
          <a:lstStyle>
            <a:lvl1pPr marL="40318" indent="0" algn="r">
              <a:spcBef>
                <a:spcPts val="0"/>
              </a:spcBef>
              <a:buNone/>
              <a:defRPr sz="2200">
                <a:solidFill>
                  <a:schemeClr val="bg2">
                    <a:shade val="25000"/>
                  </a:schemeClr>
                </a:solidFill>
              </a:defRPr>
            </a:lvl1pPr>
            <a:lvl2pPr marL="503972" indent="0" algn="ctr">
              <a:buNone/>
            </a:lvl2pPr>
            <a:lvl3pPr marL="1007943" indent="0" algn="ctr">
              <a:buNone/>
            </a:lvl3pPr>
            <a:lvl4pPr marL="1511915" indent="0" algn="ctr">
              <a:buNone/>
            </a:lvl4pPr>
            <a:lvl5pPr marL="2015886" indent="0" algn="ctr">
              <a:buNone/>
            </a:lvl5pPr>
            <a:lvl6pPr marL="2519858" indent="0" algn="ctr">
              <a:buNone/>
            </a:lvl6pPr>
            <a:lvl7pPr marL="3023829" indent="0" algn="ctr">
              <a:buNone/>
            </a:lvl7pPr>
            <a:lvl8pPr marL="3527801" indent="0" algn="ctr">
              <a:buNone/>
            </a:lvl8pPr>
            <a:lvl9pPr marL="4031772" indent="0" algn="ctr">
              <a:buNone/>
            </a:lvl9pPr>
            <a:extLst/>
          </a:lstStyle>
          <a:p>
            <a:r>
              <a:rPr kumimoji="0" lang="cs-CZ" smtClean="0"/>
              <a:t>Klepnutím lze upravit styl předlohy podnadpisů.</a:t>
            </a:r>
            <a:endParaRPr kumimoji="0" lang="en-US"/>
          </a:p>
        </p:txBody>
      </p:sp>
      <p:sp>
        <p:nvSpPr>
          <p:cNvPr id="19" name="Zástupný symbol pro datum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11" name="Zástupný symbol pro číslo snímku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Nadpis a svislý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54435" y="584615"/>
            <a:ext cx="9022159" cy="461644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Svislý nadpis a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vislý nadpis 1"/>
          <p:cNvSpPr>
            <a:spLocks noGrp="1"/>
          </p:cNvSpPr>
          <p:nvPr>
            <p:ph type="title" orient="vert"/>
          </p:nvPr>
        </p:nvSpPr>
        <p:spPr>
          <a:xfrm>
            <a:off x="7308453" y="587980"/>
            <a:ext cx="2184135" cy="5795750"/>
          </a:xfrm>
        </p:spPr>
        <p:txBody>
          <a:bodyPr vert="eaVert"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svislý text 2"/>
          <p:cNvSpPr>
            <a:spLocks noGrp="1"/>
          </p:cNvSpPr>
          <p:nvPr>
            <p:ph type="body" orient="vert" idx="1"/>
          </p:nvPr>
        </p:nvSpPr>
        <p:spPr>
          <a:xfrm>
            <a:off x="588037" y="587977"/>
            <a:ext cx="6552406" cy="57957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Nadpis a obsah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idx="1"/>
          </p:nvPr>
        </p:nvSpPr>
        <p:spPr>
          <a:xfrm>
            <a:off x="554435" y="584615"/>
            <a:ext cx="9022159" cy="461644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Záhlaví části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Zaoblený obdélník 13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Zaoblený obdélník 10"/>
          <p:cNvSpPr/>
          <p:nvPr/>
        </p:nvSpPr>
        <p:spPr>
          <a:xfrm>
            <a:off x="461474" y="478584"/>
            <a:ext cx="9157680" cy="4785511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16317" y="5432886"/>
            <a:ext cx="9022159" cy="745888"/>
          </a:xfrm>
        </p:spPr>
        <p:txBody>
          <a:bodyPr lIns="100794" bIns="0" anchor="b"/>
          <a:lstStyle>
            <a:lvl1pPr algn="l">
              <a:buNone/>
              <a:defRPr sz="40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516317" y="6199952"/>
            <a:ext cx="9022159" cy="463660"/>
          </a:xfrm>
        </p:spPr>
        <p:txBody>
          <a:bodyPr lIns="131033" tIns="0" anchor="t"/>
          <a:lstStyle>
            <a:lvl1pPr marL="0" marR="40318" indent="0" algn="l">
              <a:spcBef>
                <a:spcPts val="0"/>
              </a:spcBef>
              <a:spcAft>
                <a:spcPts val="0"/>
              </a:spcAft>
              <a:buNone/>
              <a:defRPr sz="20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datum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5" name="Zástupný symbol pro zápatí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6" name="Zástupný symbol pro číslo snímku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va obsah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obsah 2"/>
          <p:cNvSpPr>
            <a:spLocks noGrp="1"/>
          </p:cNvSpPr>
          <p:nvPr>
            <p:ph sz="half" idx="1"/>
          </p:nvPr>
        </p:nvSpPr>
        <p:spPr>
          <a:xfrm>
            <a:off x="567037" y="584615"/>
            <a:ext cx="4334669" cy="483819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2"/>
          </p:nvPr>
        </p:nvSpPr>
        <p:spPr>
          <a:xfrm>
            <a:off x="5242454" y="584615"/>
            <a:ext cx="4334669" cy="4838192"/>
          </a:xfrm>
        </p:spPr>
        <p:txBody>
          <a:bodyPr/>
          <a:lstStyle>
            <a:lvl1pPr>
              <a:defRPr sz="2900"/>
            </a:lvl1pPr>
            <a:lvl2pPr>
              <a:defRPr sz="2400"/>
            </a:lvl2pPr>
            <a:lvl3pPr>
              <a:defRPr sz="2200"/>
            </a:lvl3pPr>
            <a:lvl4pPr>
              <a:defRPr sz="2000"/>
            </a:lvl4pPr>
            <a:lvl5pPr>
              <a:defRPr sz="20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Porovnání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54435" y="5493364"/>
            <a:ext cx="9022159" cy="115915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1"/>
          </p:nvPr>
        </p:nvSpPr>
        <p:spPr>
          <a:xfrm>
            <a:off x="669422" y="638723"/>
            <a:ext cx="4334669" cy="873212"/>
          </a:xfrm>
        </p:spPr>
        <p:txBody>
          <a:bodyPr lIns="161271" anchor="ctr"/>
          <a:lstStyle>
            <a:lvl1pPr marL="0" indent="0" algn="l">
              <a:buNone/>
              <a:defRPr sz="2600" b="1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3"/>
          </p:nvPr>
        </p:nvSpPr>
        <p:spPr>
          <a:xfrm>
            <a:off x="5128693" y="638723"/>
            <a:ext cx="4334669" cy="873212"/>
          </a:xfrm>
        </p:spPr>
        <p:txBody>
          <a:bodyPr lIns="151191" anchor="ctr"/>
          <a:lstStyle>
            <a:lvl1pPr marL="0" indent="0" algn="l">
              <a:buNone/>
              <a:defRPr sz="2600" b="1">
                <a:solidFill>
                  <a:schemeClr val="tx1"/>
                </a:solidFill>
              </a:defRPr>
            </a:lvl1pPr>
            <a:lvl2pPr>
              <a:buNone/>
              <a:defRPr sz="2200" b="1"/>
            </a:lvl2pPr>
            <a:lvl3pPr>
              <a:buNone/>
              <a:defRPr sz="2000" b="1"/>
            </a:lvl3pPr>
            <a:lvl4pPr>
              <a:buNone/>
              <a:defRPr sz="1800" b="1"/>
            </a:lvl4pPr>
            <a:lvl5pPr>
              <a:buNone/>
              <a:defRPr sz="1800" b="1"/>
            </a:lvl5pPr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</p:txBody>
      </p:sp>
      <p:sp>
        <p:nvSpPr>
          <p:cNvPr id="5" name="Zástupný symbol pro obsah 4"/>
          <p:cNvSpPr>
            <a:spLocks noGrp="1"/>
          </p:cNvSpPr>
          <p:nvPr>
            <p:ph sz="quarter" idx="2"/>
          </p:nvPr>
        </p:nvSpPr>
        <p:spPr>
          <a:xfrm>
            <a:off x="669422" y="1595931"/>
            <a:ext cx="4334669" cy="3847035"/>
          </a:xfrm>
        </p:spPr>
        <p:txBody>
          <a:bodyPr anchor="t"/>
          <a:lstStyle>
            <a:lvl1pPr algn="l">
              <a:defRPr sz="2600"/>
            </a:lvl1pPr>
            <a:lvl2pPr algn="l">
              <a:defRPr sz="22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6" name="Zástupný symbol pro obsah 5"/>
          <p:cNvSpPr>
            <a:spLocks noGrp="1"/>
          </p:cNvSpPr>
          <p:nvPr>
            <p:ph sz="quarter" idx="4"/>
          </p:nvPr>
        </p:nvSpPr>
        <p:spPr>
          <a:xfrm>
            <a:off x="5128693" y="1595931"/>
            <a:ext cx="4334669" cy="3847035"/>
          </a:xfrm>
        </p:spPr>
        <p:txBody>
          <a:bodyPr anchor="t"/>
          <a:lstStyle>
            <a:lvl1pPr algn="l">
              <a:defRPr sz="2600"/>
            </a:lvl1pPr>
            <a:lvl2pPr algn="l">
              <a:defRPr sz="2200"/>
            </a:lvl2pPr>
            <a:lvl3pPr algn="l">
              <a:defRPr sz="2000"/>
            </a:lvl3pPr>
            <a:lvl4pPr algn="l">
              <a:defRPr sz="1800"/>
            </a:lvl4pPr>
            <a:lvl5pPr algn="l">
              <a:defRPr sz="1800"/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7" name="Zástupný symbol pro datum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8" name="Zástupný symbol pro zápatí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9" name="Zástupný symbol pro číslo snímku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Pouze nadpi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datum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4" name="Zástupný symbol pro zápatí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Prázdn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Zástupný symbol pro datum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3" name="Zástupný symbol pro zápatí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4" name="Zástupný symbol pro číslo snímku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  <p:hf sldNum="0" hdr="0" ftr="0" dt="0"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Obsah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6106125" y="587975"/>
            <a:ext cx="3276203" cy="1007957"/>
          </a:xfrm>
        </p:spPr>
        <p:txBody>
          <a:bodyPr anchor="b"/>
          <a:lstStyle>
            <a:lvl1pPr algn="l">
              <a:buNone/>
              <a:defRPr sz="24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3" name="Zástupný symbol pro text 2"/>
          <p:cNvSpPr>
            <a:spLocks noGrp="1"/>
          </p:cNvSpPr>
          <p:nvPr>
            <p:ph type="body" idx="2"/>
          </p:nvPr>
        </p:nvSpPr>
        <p:spPr>
          <a:xfrm>
            <a:off x="6106194" y="1595933"/>
            <a:ext cx="3276203" cy="4636460"/>
          </a:xfrm>
        </p:spPr>
        <p:txBody>
          <a:bodyPr lIns="100794"/>
          <a:lstStyle>
            <a:lvl1pPr marL="20159" marR="20159" indent="0">
              <a:spcBef>
                <a:spcPts val="0"/>
              </a:spcBef>
              <a:buNone/>
              <a:defRPr sz="1500">
                <a:solidFill>
                  <a:schemeClr val="tx1"/>
                </a:solidFill>
              </a:defRPr>
            </a:lvl1pPr>
            <a:lvl2pPr>
              <a:buNone/>
              <a:defRPr sz="1300">
                <a:solidFill>
                  <a:schemeClr val="tx1"/>
                </a:solidFill>
              </a:defRPr>
            </a:lvl2pPr>
            <a:lvl3pPr>
              <a:buNone/>
              <a:defRPr sz="1100">
                <a:solidFill>
                  <a:schemeClr val="tx1"/>
                </a:solidFill>
              </a:defRPr>
            </a:lvl3pPr>
            <a:lvl4pPr>
              <a:buNone/>
              <a:defRPr sz="1000">
                <a:solidFill>
                  <a:schemeClr val="tx1"/>
                </a:solidFill>
              </a:defRPr>
            </a:lvl4pPr>
            <a:lvl5pPr>
              <a:buNone/>
              <a:defRPr sz="10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4" name="Zástupný symbol pro obsah 3"/>
          <p:cNvSpPr>
            <a:spLocks noGrp="1"/>
          </p:cNvSpPr>
          <p:nvPr>
            <p:ph sz="half" idx="1"/>
          </p:nvPr>
        </p:nvSpPr>
        <p:spPr>
          <a:xfrm>
            <a:off x="839360" y="1025312"/>
            <a:ext cx="5100019" cy="5207778"/>
          </a:xfrm>
        </p:spPr>
        <p:txBody>
          <a:bodyPr/>
          <a:lstStyle>
            <a:lvl1pPr>
              <a:defRPr sz="3100">
                <a:solidFill>
                  <a:schemeClr val="tx1"/>
                </a:solidFill>
              </a:defRPr>
            </a:lvl1pPr>
            <a:lvl2pPr>
              <a:defRPr sz="2900">
                <a:solidFill>
                  <a:schemeClr val="tx1"/>
                </a:solidFill>
              </a:defRPr>
            </a:lvl2pPr>
            <a:lvl3pPr>
              <a:defRPr sz="2600">
                <a:solidFill>
                  <a:schemeClr val="tx1"/>
                </a:solidFill>
              </a:defRPr>
            </a:lvl3pPr>
            <a:lvl4pPr>
              <a:defRPr sz="2200">
                <a:solidFill>
                  <a:schemeClr val="tx1"/>
                </a:solidFill>
              </a:defRPr>
            </a:lvl4pPr>
            <a:lvl5pPr>
              <a:defRPr sz="22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 dirty="0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Obrázek s titulkem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Zaoblený obdélník 14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1" name="Obdélník s jedním zakulaceným rohem 10"/>
          <p:cNvSpPr/>
          <p:nvPr/>
        </p:nvSpPr>
        <p:spPr>
          <a:xfrm>
            <a:off x="7056438" y="478583"/>
            <a:ext cx="2562716" cy="4787794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2" name="Nadpis 1"/>
          <p:cNvSpPr>
            <a:spLocks noGrp="1"/>
          </p:cNvSpPr>
          <p:nvPr>
            <p:ph type="title"/>
          </p:nvPr>
        </p:nvSpPr>
        <p:spPr>
          <a:xfrm>
            <a:off x="504031" y="5524864"/>
            <a:ext cx="9072563" cy="1159150"/>
          </a:xfrm>
        </p:spPr>
        <p:txBody>
          <a:bodyPr anchor="t"/>
          <a:lstStyle>
            <a:lvl1pPr algn="l">
              <a:buNone/>
              <a:defRPr sz="40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sz="half" idx="2"/>
          </p:nvPr>
        </p:nvSpPr>
        <p:spPr bwMode="grayWhite">
          <a:xfrm>
            <a:off x="7124691" y="587975"/>
            <a:ext cx="2469753" cy="4642377"/>
          </a:xfrm>
        </p:spPr>
        <p:txBody>
          <a:bodyPr lIns="100794"/>
          <a:lstStyle>
            <a:lvl1pPr marL="50397" indent="0" algn="l">
              <a:spcBef>
                <a:spcPts val="0"/>
              </a:spcBef>
              <a:buNone/>
              <a:defRPr sz="1500">
                <a:solidFill>
                  <a:srgbClr val="FFFFFF"/>
                </a:solidFill>
              </a:defRPr>
            </a:lvl1pPr>
            <a:lvl2pPr>
              <a:defRPr sz="1300">
                <a:solidFill>
                  <a:srgbClr val="FFFFFF"/>
                </a:solidFill>
              </a:defRPr>
            </a:lvl2pPr>
            <a:lvl3pPr>
              <a:defRPr sz="1100">
                <a:solidFill>
                  <a:srgbClr val="FFFFFF"/>
                </a:solidFill>
              </a:defRPr>
            </a:lvl3pPr>
            <a:lvl4pPr>
              <a:defRPr sz="1000">
                <a:solidFill>
                  <a:srgbClr val="FFFFFF"/>
                </a:solidFill>
              </a:defRPr>
            </a:lvl4pPr>
            <a:lvl5pPr>
              <a:defRPr sz="10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cs-CZ" smtClean="0"/>
              <a:t>Klepnutím lze upravit styly předlohy textu.</a:t>
            </a:r>
          </a:p>
          <a:p>
            <a:pPr lvl="1" eaLnBrk="1" latinLnBrk="0" hangingPunct="1"/>
            <a:r>
              <a:rPr lang="cs-CZ" smtClean="0"/>
              <a:t>Druhá úroveň</a:t>
            </a:r>
          </a:p>
          <a:p>
            <a:pPr lvl="2" eaLnBrk="1" latinLnBrk="0" hangingPunct="1"/>
            <a:r>
              <a:rPr lang="cs-CZ" smtClean="0"/>
              <a:t>Třetí úroveň</a:t>
            </a:r>
          </a:p>
          <a:p>
            <a:pPr lvl="3" eaLnBrk="1" latinLnBrk="0" hangingPunct="1"/>
            <a:r>
              <a:rPr lang="cs-CZ" smtClean="0"/>
              <a:t>Čtvrtá úroveň</a:t>
            </a:r>
          </a:p>
          <a:p>
            <a:pPr lvl="4" eaLnBrk="1" latinLnBrk="0" hangingPunct="1"/>
            <a:r>
              <a:rPr lang="cs-CZ" smtClean="0"/>
              <a:t>Pátá úroveň</a:t>
            </a:r>
            <a:endParaRPr kumimoji="0" lang="en-US"/>
          </a:p>
        </p:txBody>
      </p:sp>
      <p:sp>
        <p:nvSpPr>
          <p:cNvPr id="5" name="Zástupný symbol pro datum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74CBEAF9-9E58-4CC8-A6FF-6DD8A58DEEA4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6" name="Zástupný symbol pro zápatí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kumimoji="0" lang="en-US"/>
          </a:p>
        </p:txBody>
      </p:sp>
      <p:sp>
        <p:nvSpPr>
          <p:cNvPr id="7" name="Zástupný symbol pro číslo snímku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CA15C064-DD44-4CAC-873E-2D1F54821676}" type="slidenum">
              <a:rPr kumimoji="0" lang="en-US" smtClean="0"/>
              <a:pPr/>
              <a:t>‹#›</a:t>
            </a:fld>
            <a:endParaRPr kumimoji="0" lang="en-US"/>
          </a:p>
        </p:txBody>
      </p:sp>
      <p:sp>
        <p:nvSpPr>
          <p:cNvPr id="3" name="Zástupný symbol pro obrázek 2"/>
          <p:cNvSpPr>
            <a:spLocks noGrp="1"/>
          </p:cNvSpPr>
          <p:nvPr>
            <p:ph type="pic" idx="1"/>
          </p:nvPr>
        </p:nvSpPr>
        <p:spPr>
          <a:xfrm>
            <a:off x="464652" y="480354"/>
            <a:ext cx="6532245" cy="4787794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500"/>
            </a:lvl1pPr>
            <a:extLst/>
          </a:lstStyle>
          <a:p>
            <a:r>
              <a:rPr kumimoji="0" lang="cs-CZ" smtClean="0"/>
              <a:t>Klepnutím na ikonu přidáte obrázek.</a:t>
            </a:r>
            <a:endParaRPr kumimoji="0"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Zaoblený obdélník 6"/>
          <p:cNvSpPr/>
          <p:nvPr/>
        </p:nvSpPr>
        <p:spPr>
          <a:xfrm>
            <a:off x="336021" y="362865"/>
            <a:ext cx="9405998" cy="6830845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9" name="Zaoblený obdélník 8"/>
          <p:cNvSpPr/>
          <p:nvPr/>
        </p:nvSpPr>
        <p:spPr>
          <a:xfrm>
            <a:off x="461474" y="478583"/>
            <a:ext cx="9157680" cy="604774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lIns="100794" tIns="50397" rIns="100794" bIns="50397" anchor="ctr"/>
          <a:lstStyle>
            <a:extLst/>
          </a:lstStyle>
          <a:p>
            <a:pPr algn="ctr" eaLnBrk="1" latinLnBrk="0" hangingPunct="1"/>
            <a:endParaRPr kumimoji="0" lang="en-US"/>
          </a:p>
        </p:txBody>
      </p:sp>
      <p:sp>
        <p:nvSpPr>
          <p:cNvPr id="13" name="Zástupný symbol pro nadpis 12"/>
          <p:cNvSpPr>
            <a:spLocks noGrp="1"/>
          </p:cNvSpPr>
          <p:nvPr>
            <p:ph type="title"/>
          </p:nvPr>
        </p:nvSpPr>
        <p:spPr>
          <a:xfrm>
            <a:off x="554435" y="5495690"/>
            <a:ext cx="9022159" cy="1159150"/>
          </a:xfrm>
          <a:prstGeom prst="rect">
            <a:avLst/>
          </a:prstGeom>
        </p:spPr>
        <p:txBody>
          <a:bodyPr vert="horz" lIns="100794" tIns="50397" rIns="100794" bIns="50397" anchor="b">
            <a:normAutofit/>
          </a:bodyPr>
          <a:lstStyle>
            <a:extLst/>
          </a:lstStyle>
          <a:p>
            <a:r>
              <a:rPr kumimoji="0" lang="cs-CZ" smtClean="0"/>
              <a:t>Klepnutím lze upravit styl předlohy nadpisů.</a:t>
            </a:r>
            <a:endParaRPr kumimoji="0" lang="en-US"/>
          </a:p>
        </p:txBody>
      </p:sp>
      <p:sp>
        <p:nvSpPr>
          <p:cNvPr id="4" name="Zástupný symbol pro text 3"/>
          <p:cNvSpPr>
            <a:spLocks noGrp="1"/>
          </p:cNvSpPr>
          <p:nvPr>
            <p:ph type="body" idx="1"/>
          </p:nvPr>
        </p:nvSpPr>
        <p:spPr>
          <a:xfrm>
            <a:off x="554435" y="584615"/>
            <a:ext cx="9022159" cy="4616442"/>
          </a:xfrm>
          <a:prstGeom prst="rect">
            <a:avLst/>
          </a:prstGeom>
        </p:spPr>
        <p:txBody>
          <a:bodyPr vert="horz" lIns="201589" tIns="100794" rIns="100794" bIns="50397">
            <a:normAutofit/>
          </a:bodyPr>
          <a:lstStyle>
            <a:extLst/>
          </a:lstStyle>
          <a:p>
            <a:pPr lvl="0" eaLnBrk="1" latinLnBrk="0" hangingPunct="1"/>
            <a:r>
              <a:rPr kumimoji="0" lang="cs-CZ" smtClean="0"/>
              <a:t>Klepnutím lze upravit styly předlohy textu.</a:t>
            </a:r>
          </a:p>
          <a:p>
            <a:pPr lvl="1" eaLnBrk="1" latinLnBrk="0" hangingPunct="1"/>
            <a:r>
              <a:rPr kumimoji="0" lang="cs-CZ" smtClean="0"/>
              <a:t>Druhá úroveň</a:t>
            </a:r>
          </a:p>
          <a:p>
            <a:pPr lvl="2" eaLnBrk="1" latinLnBrk="0" hangingPunct="1"/>
            <a:r>
              <a:rPr kumimoji="0" lang="cs-CZ" smtClean="0"/>
              <a:t>Třetí úroveň</a:t>
            </a:r>
          </a:p>
          <a:p>
            <a:pPr lvl="3" eaLnBrk="1" latinLnBrk="0" hangingPunct="1"/>
            <a:r>
              <a:rPr kumimoji="0" lang="cs-CZ" smtClean="0"/>
              <a:t>Čtvrtá úroveň</a:t>
            </a:r>
          </a:p>
          <a:p>
            <a:pPr lvl="4" eaLnBrk="1" latinLnBrk="0" hangingPunct="1"/>
            <a:r>
              <a:rPr kumimoji="0" lang="cs-CZ" smtClean="0"/>
              <a:t>Pátá úroveň</a:t>
            </a:r>
            <a:endParaRPr kumimoji="0" lang="en-US"/>
          </a:p>
        </p:txBody>
      </p:sp>
      <p:sp>
        <p:nvSpPr>
          <p:cNvPr id="25" name="Zástupný symbol pro datum 24"/>
          <p:cNvSpPr>
            <a:spLocks noGrp="1"/>
          </p:cNvSpPr>
          <p:nvPr>
            <p:ph type="dt" sz="half" idx="2"/>
          </p:nvPr>
        </p:nvSpPr>
        <p:spPr>
          <a:xfrm>
            <a:off x="4163140" y="6737211"/>
            <a:ext cx="2520156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C699CB88-5E1A-4FAC-892A-60949ACB1F6F}" type="datetimeFigureOut">
              <a:rPr lang="en-US" smtClean="0"/>
              <a:pPr/>
              <a:t>6/9/2014</a:t>
            </a:fld>
            <a:endParaRPr lang="en-US"/>
          </a:p>
        </p:txBody>
      </p:sp>
      <p:sp>
        <p:nvSpPr>
          <p:cNvPr id="18" name="Zástupný symbol pro zápatí 17"/>
          <p:cNvSpPr>
            <a:spLocks noGrp="1"/>
          </p:cNvSpPr>
          <p:nvPr>
            <p:ph type="ftr" sz="quarter" idx="3"/>
          </p:nvPr>
        </p:nvSpPr>
        <p:spPr>
          <a:xfrm>
            <a:off x="6683296" y="6737211"/>
            <a:ext cx="2520156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l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kumimoji="0" lang="en-US"/>
          </a:p>
        </p:txBody>
      </p:sp>
      <p:sp>
        <p:nvSpPr>
          <p:cNvPr id="5" name="Zástupný symbol pro číslo snímku 4"/>
          <p:cNvSpPr>
            <a:spLocks noGrp="1"/>
          </p:cNvSpPr>
          <p:nvPr>
            <p:ph type="sldNum" sz="quarter" idx="4"/>
          </p:nvPr>
        </p:nvSpPr>
        <p:spPr>
          <a:xfrm>
            <a:off x="9203452" y="6737211"/>
            <a:ext cx="504031" cy="402483"/>
          </a:xfrm>
          <a:prstGeom prst="rect">
            <a:avLst/>
          </a:prstGeom>
        </p:spPr>
        <p:txBody>
          <a:bodyPr vert="horz" lIns="100794" tIns="50397" rIns="100794" bIns="50397" anchor="b"/>
          <a:lstStyle>
            <a:lvl1pPr algn="r" eaLnBrk="1" latinLnBrk="0" hangingPunct="1">
              <a:defRPr kumimoji="0" sz="11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91974DF9-AD47-4691-BA21-BBFCE3637A9A}" type="slidenum">
              <a:rPr kumimoji="0" lang="en-US" smtClean="0"/>
              <a:pPr/>
              <a:t>‹#›</a:t>
            </a:fld>
            <a:endParaRPr kumimoji="0"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69" r:id="rId1"/>
    <p:sldLayoutId id="2147483770" r:id="rId2"/>
    <p:sldLayoutId id="2147483771" r:id="rId3"/>
    <p:sldLayoutId id="2147483772" r:id="rId4"/>
    <p:sldLayoutId id="2147483773" r:id="rId5"/>
    <p:sldLayoutId id="2147483774" r:id="rId6"/>
    <p:sldLayoutId id="2147483775" r:id="rId7"/>
    <p:sldLayoutId id="2147483776" r:id="rId8"/>
    <p:sldLayoutId id="2147483777" r:id="rId9"/>
    <p:sldLayoutId id="2147483778" r:id="rId10"/>
    <p:sldLayoutId id="2147483779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92304" indent="-292304" algn="l" rtl="0" eaLnBrk="1" latinLnBrk="0" hangingPunct="1">
        <a:spcBef>
          <a:spcPts val="276"/>
        </a:spcBef>
        <a:buClr>
          <a:schemeClr val="accent1"/>
        </a:buClr>
        <a:buSzPct val="80000"/>
        <a:buFont typeface="Wingdings 2"/>
        <a:buChar char=""/>
        <a:defRPr kumimoji="0" sz="31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604766" indent="-221747" algn="l" rtl="0" eaLnBrk="1" latinLnBrk="0" hangingPunct="1">
        <a:spcBef>
          <a:spcPts val="276"/>
        </a:spcBef>
        <a:buClr>
          <a:schemeClr val="accent1"/>
        </a:buClr>
        <a:buSzPct val="100000"/>
        <a:buFont typeface="Verdana"/>
        <a:buChar char="◦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2pPr>
      <a:lvl3pPr marL="866831" indent="-201589" algn="l" rtl="0" eaLnBrk="1" latinLnBrk="0" hangingPunct="1">
        <a:spcBef>
          <a:spcPts val="276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128896" indent="-201589" algn="l" rtl="0" eaLnBrk="1" latinLnBrk="0" hangingPunct="1">
        <a:spcBef>
          <a:spcPts val="254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4pPr>
      <a:lvl5pPr marL="1411120" indent="-201589" algn="l" rtl="0" eaLnBrk="1" latinLnBrk="0" hangingPunct="1">
        <a:spcBef>
          <a:spcPts val="276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2947" indent="-201589" algn="l" rtl="0" eaLnBrk="1" latinLnBrk="0" hangingPunct="1">
        <a:spcBef>
          <a:spcPts val="276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9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874774" indent="-201589" algn="l" rtl="0" eaLnBrk="1" latinLnBrk="0" hangingPunct="1">
        <a:spcBef>
          <a:spcPts val="28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7pPr>
      <a:lvl8pPr marL="2116681" indent="-201589" algn="l" rtl="0" eaLnBrk="1" latinLnBrk="0" hangingPunct="1">
        <a:spcBef>
          <a:spcPts val="283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368666" indent="-201589" algn="l" rtl="0" eaLnBrk="1" latinLnBrk="0" hangingPunct="1">
        <a:spcBef>
          <a:spcPts val="281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7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5039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1007943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511915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2015886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519858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3023829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527801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4031772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hyperlink" Target="M_01_12_licho2.ggb" TargetMode="External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hyperlink" Target="http://www.geogebra.org/" TargetMode="External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hyperlink" Target="M_01_12_licho1.ggb" TargetMode="External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ovéPole 1"/>
          <p:cNvSpPr/>
          <p:nvPr/>
        </p:nvSpPr>
        <p:spPr>
          <a:xfrm>
            <a:off x="1727944" y="507471"/>
            <a:ext cx="6735242" cy="315506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Projekt: Inovace 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vybavení 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  Registrační 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číslo</a:t>
            </a:r>
            <a:r>
              <a:rPr lang="cs-CZ" sz="1200" dirty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projektu:  </a:t>
            </a:r>
            <a:r>
              <a:rPr lang="cs-CZ" sz="1200" dirty="0" smtClean="0">
                <a:solidFill>
                  <a:srgbClr val="000000"/>
                </a:solidFill>
                <a:latin typeface="Times New Roman - 16" pitchFamily="34"/>
                <a:ea typeface="HG Mincho Light J" pitchFamily="2"/>
                <a:cs typeface="Arial Unicode MS" pitchFamily="2"/>
              </a:rPr>
              <a:t>CZ.1.07/1.5.00/34.0325</a:t>
            </a:r>
            <a:endParaRPr lang="cs-CZ" sz="1200" dirty="0">
              <a:solidFill>
                <a:srgbClr val="000000"/>
              </a:solidFill>
              <a:latin typeface="Times New Roman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3" name="TextovéPole 2"/>
          <p:cNvSpPr/>
          <p:nvPr/>
        </p:nvSpPr>
        <p:spPr>
          <a:xfrm>
            <a:off x="787320" y="726238"/>
            <a:ext cx="8584920" cy="31729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2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Příjemce: 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  <a:ea typeface="HG Mincho Light J" pitchFamily="2"/>
                <a:cs typeface="Arial Unicode MS" pitchFamily="2"/>
              </a:rPr>
              <a:t>, Tábor, Náměstí Františka Křižíka 860, 390 01 Tábor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595520" y="5880240"/>
            <a:ext cx="6968880" cy="1342800"/>
          </a:xfrm>
          <a:prstGeom prst="rect">
            <a:avLst/>
          </a:prstGeom>
          <a:solidFill>
            <a:srgbClr val="000000">
              <a:alpha val="0"/>
            </a:srgbClr>
          </a:solidFill>
          <a:ln>
            <a:noFill/>
          </a:ln>
        </p:spPr>
      </p:pic>
      <p:sp>
        <p:nvSpPr>
          <p:cNvPr id="5" name="TextovéPole 4"/>
          <p:cNvSpPr/>
          <p:nvPr/>
        </p:nvSpPr>
        <p:spPr>
          <a:xfrm>
            <a:off x="876240" y="5410081"/>
            <a:ext cx="8407080" cy="289800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000" b="1" dirty="0">
                <a:solidFill>
                  <a:srgbClr val="00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Tento výukový materiál vznikl v rámci Operačního programu Vzdělání pro konkurenceschopnost.</a:t>
            </a:r>
          </a:p>
        </p:txBody>
      </p:sp>
      <p:sp>
        <p:nvSpPr>
          <p:cNvPr id="6" name="TextovéPole 5"/>
          <p:cNvSpPr/>
          <p:nvPr/>
        </p:nvSpPr>
        <p:spPr>
          <a:xfrm>
            <a:off x="0" y="4838760"/>
            <a:ext cx="10337400" cy="433423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algn="ctr">
              <a:buNone/>
            </a:pPr>
            <a:r>
              <a:rPr lang="cs-CZ" sz="1000" b="1" dirty="0">
                <a:latin typeface="Times New Roman - 14" pitchFamily="34"/>
                <a:ea typeface="HG Mincho Light J" pitchFamily="2"/>
                <a:cs typeface="Arial Unicode MS" pitchFamily="2"/>
              </a:rPr>
              <a:t>Materiál je určen k bezplatnému používání pro potřeby výuky a vzdělávání na všech typech škol a školských zařízení.</a:t>
            </a:r>
          </a:p>
          <a:p>
            <a:pPr algn="ctr">
              <a:buNone/>
            </a:pPr>
            <a:r>
              <a:rPr lang="cs-CZ" sz="1000" b="1" dirty="0">
                <a:latin typeface="Times New Roman - 14" pitchFamily="34"/>
                <a:ea typeface="HG Mincho Light J" pitchFamily="2"/>
                <a:cs typeface="Arial Unicode MS" pitchFamily="2"/>
              </a:rPr>
              <a:t>Jakékoliv další používání podléhá autorskému zákonu</a:t>
            </a:r>
            <a:r>
              <a:rPr lang="cs-CZ" sz="1000" b="1" dirty="0">
                <a:solidFill>
                  <a:srgbClr val="FF0000"/>
                </a:solidFill>
                <a:latin typeface="Times New Roman - 14" pitchFamily="34"/>
                <a:ea typeface="HG Mincho Light J" pitchFamily="2"/>
                <a:cs typeface="Arial Unicode MS" pitchFamily="2"/>
              </a:rPr>
              <a:t>.</a:t>
            </a:r>
          </a:p>
        </p:txBody>
      </p:sp>
      <p:sp>
        <p:nvSpPr>
          <p:cNvPr id="7" name="TextovéPole 6"/>
          <p:cNvSpPr/>
          <p:nvPr/>
        </p:nvSpPr>
        <p:spPr>
          <a:xfrm>
            <a:off x="355680" y="1295282"/>
            <a:ext cx="190476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cs-CZ" sz="1200" b="1" dirty="0" smtClean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  <a:p>
            <a:pPr>
              <a:buNone/>
            </a:pPr>
            <a:r>
              <a:rPr lang="cs-CZ" sz="1200" b="1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Autor </a:t>
            </a: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materiálu:</a:t>
            </a:r>
          </a:p>
        </p:txBody>
      </p:sp>
      <p:sp>
        <p:nvSpPr>
          <p:cNvPr id="8" name="TextovéPole 7"/>
          <p:cNvSpPr/>
          <p:nvPr/>
        </p:nvSpPr>
        <p:spPr>
          <a:xfrm>
            <a:off x="368281" y="1003322"/>
            <a:ext cx="215856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cs-CZ" sz="1200" b="1" dirty="0" smtClean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  <a:p>
            <a:pPr>
              <a:buNone/>
            </a:pPr>
            <a:r>
              <a:rPr lang="cs-CZ" sz="1200" b="1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Název materiálu</a:t>
            </a: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:	</a:t>
            </a:r>
          </a:p>
        </p:txBody>
      </p:sp>
      <p:sp>
        <p:nvSpPr>
          <p:cNvPr id="9" name="TextovéPole 8"/>
          <p:cNvSpPr/>
          <p:nvPr/>
        </p:nvSpPr>
        <p:spPr>
          <a:xfrm>
            <a:off x="355682" y="2413082"/>
            <a:ext cx="86327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Sada:</a:t>
            </a:r>
          </a:p>
        </p:txBody>
      </p:sp>
      <p:sp>
        <p:nvSpPr>
          <p:cNvPr id="10" name="TextovéPole 9"/>
          <p:cNvSpPr/>
          <p:nvPr/>
        </p:nvSpPr>
        <p:spPr>
          <a:xfrm>
            <a:off x="6603842" y="2120760"/>
            <a:ext cx="116820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Předmět:</a:t>
            </a:r>
          </a:p>
        </p:txBody>
      </p:sp>
      <p:sp>
        <p:nvSpPr>
          <p:cNvPr id="11" name="TextovéPole 10"/>
          <p:cNvSpPr/>
          <p:nvPr/>
        </p:nvSpPr>
        <p:spPr>
          <a:xfrm>
            <a:off x="355680" y="1828800"/>
            <a:ext cx="22093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Zařazení materiálu:</a:t>
            </a:r>
          </a:p>
        </p:txBody>
      </p:sp>
      <p:sp>
        <p:nvSpPr>
          <p:cNvPr id="12" name="TextovéPole 11"/>
          <p:cNvSpPr/>
          <p:nvPr/>
        </p:nvSpPr>
        <p:spPr>
          <a:xfrm>
            <a:off x="355682" y="2120760"/>
            <a:ext cx="114264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Šablona:</a:t>
            </a:r>
          </a:p>
        </p:txBody>
      </p:sp>
      <p:sp>
        <p:nvSpPr>
          <p:cNvPr id="13" name="TextovéPole 12"/>
          <p:cNvSpPr/>
          <p:nvPr/>
        </p:nvSpPr>
        <p:spPr>
          <a:xfrm>
            <a:off x="6603840" y="2425680"/>
            <a:ext cx="293616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Číslo DUM:                </a:t>
            </a: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12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14" name="TextovéPole 13"/>
          <p:cNvSpPr/>
          <p:nvPr/>
        </p:nvSpPr>
        <p:spPr>
          <a:xfrm>
            <a:off x="355681" y="2946241"/>
            <a:ext cx="307296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b="1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Ověření materiálu ve výuce:</a:t>
            </a:r>
          </a:p>
        </p:txBody>
      </p:sp>
      <p:sp>
        <p:nvSpPr>
          <p:cNvPr id="15" name="TextovéPole 14"/>
          <p:cNvSpPr/>
          <p:nvPr/>
        </p:nvSpPr>
        <p:spPr>
          <a:xfrm>
            <a:off x="355680" y="3238560"/>
            <a:ext cx="17269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Datum ověření:</a:t>
            </a:r>
          </a:p>
        </p:txBody>
      </p:sp>
      <p:sp>
        <p:nvSpPr>
          <p:cNvPr id="16" name="TextovéPole 15"/>
          <p:cNvSpPr/>
          <p:nvPr/>
        </p:nvSpPr>
        <p:spPr>
          <a:xfrm>
            <a:off x="355682" y="3809880"/>
            <a:ext cx="86327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Třída:</a:t>
            </a:r>
          </a:p>
        </p:txBody>
      </p:sp>
      <p:sp>
        <p:nvSpPr>
          <p:cNvPr id="17" name="TextovéPole 16"/>
          <p:cNvSpPr/>
          <p:nvPr/>
        </p:nvSpPr>
        <p:spPr>
          <a:xfrm>
            <a:off x="355682" y="3530522"/>
            <a:ext cx="1752119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Ověřující učitel:</a:t>
            </a:r>
          </a:p>
        </p:txBody>
      </p:sp>
      <p:sp>
        <p:nvSpPr>
          <p:cNvPr id="18" name="TextovéPole 17"/>
          <p:cNvSpPr/>
          <p:nvPr/>
        </p:nvSpPr>
        <p:spPr>
          <a:xfrm>
            <a:off x="2400479" y="1003322"/>
            <a:ext cx="425952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cs-CZ" sz="1200" dirty="0" smtClean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Konstrukce </a:t>
            </a: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lichoběžníků</a:t>
            </a:r>
          </a:p>
        </p:txBody>
      </p:sp>
      <p:sp>
        <p:nvSpPr>
          <p:cNvPr id="19" name="TextovéPole 18"/>
          <p:cNvSpPr/>
          <p:nvPr/>
        </p:nvSpPr>
        <p:spPr>
          <a:xfrm>
            <a:off x="2400479" y="1295281"/>
            <a:ext cx="177768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cs-CZ" sz="1200" dirty="0" smtClean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</a:t>
            </a: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. Jana </a:t>
            </a:r>
            <a:r>
              <a:rPr lang="cs-CZ" sz="1200" dirty="0" err="1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0" name="TextovéPole 19"/>
          <p:cNvSpPr/>
          <p:nvPr/>
        </p:nvSpPr>
        <p:spPr>
          <a:xfrm>
            <a:off x="1244520" y="2120760"/>
            <a:ext cx="518112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Inovace a zkvalitnění výuky prostřednictvím ICT (III/2)</a:t>
            </a:r>
          </a:p>
        </p:txBody>
      </p:sp>
      <p:sp>
        <p:nvSpPr>
          <p:cNvPr id="21" name="TextovéPole 20"/>
          <p:cNvSpPr/>
          <p:nvPr/>
        </p:nvSpPr>
        <p:spPr>
          <a:xfrm>
            <a:off x="7416576" y="2120760"/>
            <a:ext cx="2438064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</a:t>
            </a: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atematika  ročník: druhý</a:t>
            </a: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2" name="TextovéPole 21"/>
          <p:cNvSpPr/>
          <p:nvPr/>
        </p:nvSpPr>
        <p:spPr>
          <a:xfrm>
            <a:off x="1244520" y="2413082"/>
            <a:ext cx="268308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32_M_1</a:t>
            </a:r>
          </a:p>
          <a:p>
            <a:pPr>
              <a:buNone/>
            </a:pP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3" name="TextovéPole 22"/>
          <p:cNvSpPr/>
          <p:nvPr/>
        </p:nvSpPr>
        <p:spPr>
          <a:xfrm>
            <a:off x="8051760" y="2387521"/>
            <a:ext cx="1320480" cy="492541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  <a:p>
            <a:pPr>
              <a:buNone/>
            </a:pPr>
            <a:endParaRPr lang="cs-CZ" sz="1200" dirty="0">
              <a:solidFill>
                <a:srgbClr val="000000"/>
              </a:solidFill>
              <a:latin typeface="Arial - 16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24" name="TextovéPole 23"/>
          <p:cNvSpPr/>
          <p:nvPr/>
        </p:nvSpPr>
        <p:spPr>
          <a:xfrm>
            <a:off x="2400479" y="3517920"/>
            <a:ext cx="1777680" cy="317295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 smtClean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Mgr. Jana </a:t>
            </a: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Vítečková</a:t>
            </a:r>
          </a:p>
        </p:txBody>
      </p:sp>
      <p:sp>
        <p:nvSpPr>
          <p:cNvPr id="25" name="TextovéPole 24"/>
          <p:cNvSpPr/>
          <p:nvPr/>
        </p:nvSpPr>
        <p:spPr>
          <a:xfrm>
            <a:off x="2400479" y="3809880"/>
            <a:ext cx="736200" cy="32003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2.B</a:t>
            </a:r>
          </a:p>
        </p:txBody>
      </p:sp>
      <p:sp>
        <p:nvSpPr>
          <p:cNvPr id="26" name="TextovéPole 25"/>
          <p:cNvSpPr/>
          <p:nvPr/>
        </p:nvSpPr>
        <p:spPr>
          <a:xfrm>
            <a:off x="2400481" y="3238562"/>
            <a:ext cx="1199519" cy="317309"/>
          </a:xfrm>
          <a:custGeom>
            <a:avLst/>
            <a:gdLst>
              <a:gd name="f0" fmla="val 0"/>
              <a:gd name="f1" fmla="val 21600"/>
            </a:gdLst>
            <a:ahLst/>
            <a:cxnLst>
              <a:cxn ang="3cd4">
                <a:pos x="hc" y="t"/>
              </a:cxn>
              <a:cxn ang="0">
                <a:pos x="r" y="vc"/>
              </a:cxn>
              <a:cxn ang="cd4">
                <a:pos x="hc" y="b"/>
              </a:cxn>
              <a:cxn ang="cd2">
                <a:pos x="l" y="vc"/>
              </a:cxn>
            </a:cxnLst>
            <a:rect l="l" t="t" r="r" b="b"/>
            <a:pathLst>
              <a:path w="21600" h="21600">
                <a:moveTo>
                  <a:pt x="f0" y="f0"/>
                </a:moveTo>
                <a:lnTo>
                  <a:pt x="f1" y="f0"/>
                </a:lnTo>
                <a:lnTo>
                  <a:pt x="f1" y="f1"/>
                </a:lnTo>
                <a:lnTo>
                  <a:pt x="f0" y="f1"/>
                </a:lnTo>
                <a:lnTo>
                  <a:pt x="f0" y="f0"/>
                </a:lnTo>
                <a:close/>
              </a:path>
            </a:pathLst>
          </a:custGeom>
          <a:noFill/>
          <a:ln>
            <a:noFill/>
            <a:prstDash val="solid"/>
          </a:ln>
        </p:spPr>
        <p:txBody>
          <a:bodyPr vert="horz" wrap="square" lIns="91420" tIns="91420" rIns="91420" bIns="45711" anchor="t" compatLnSpc="0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>
              <a:buNone/>
            </a:pPr>
            <a:r>
              <a:rPr lang="cs-CZ" sz="1200" dirty="0">
                <a:solidFill>
                  <a:srgbClr val="000000"/>
                </a:solidFill>
                <a:latin typeface="Arial - 16" pitchFamily="34"/>
                <a:ea typeface="HG Mincho Light J" pitchFamily="2"/>
                <a:cs typeface="Arial Unicode MS" pitchFamily="2"/>
              </a:rPr>
              <a:t>20.11.2012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555625"/>
            <a:ext cx="8607425" cy="1262063"/>
          </a:xfrm>
        </p:spPr>
        <p:txBody>
          <a:bodyPr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/>
              <a:t>Popis konstrukce</a:t>
            </a:r>
          </a:p>
        </p:txBody>
      </p:sp>
      <p:sp>
        <p:nvSpPr>
          <p:cNvPr id="3" name="TextovéPole 2"/>
          <p:cNvSpPr txBox="1"/>
          <p:nvPr/>
        </p:nvSpPr>
        <p:spPr>
          <a:xfrm>
            <a:off x="4636440" y="4422602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</a:endParaRPr>
          </a:p>
        </p:txBody>
      </p:sp>
      <p:sp>
        <p:nvSpPr>
          <p:cNvPr id="4" name="TextovéPole 3"/>
          <p:cNvSpPr txBox="1"/>
          <p:nvPr/>
        </p:nvSpPr>
        <p:spPr>
          <a:xfrm>
            <a:off x="1511920" y="2555701"/>
            <a:ext cx="4968552" cy="286232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AutoNum type="arabicParenR"/>
            </a:pPr>
            <a:r>
              <a:rPr lang="cs-CZ" dirty="0" smtClean="0"/>
              <a:t>AB, </a:t>
            </a:r>
            <a:r>
              <a:rPr lang="en-US" dirty="0" smtClean="0"/>
              <a:t>|AB|= 8cm</a:t>
            </a: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g</a:t>
            </a:r>
            <a:r>
              <a:rPr lang="en-US" dirty="0" smtClean="0"/>
              <a:t>, g={X </a:t>
            </a:r>
            <a:r>
              <a:rPr lang="cs-CZ" dirty="0" smtClean="0">
                <a:latin typeface="Cambria Math"/>
                <a:ea typeface="Cambria Math"/>
              </a:rPr>
              <a:t>⋲</a:t>
            </a:r>
            <a:r>
              <a:rPr lang="en-US" dirty="0" smtClean="0"/>
              <a:t> </a:t>
            </a:r>
            <a:r>
              <a:rPr lang="el-GR" dirty="0" smtClean="0"/>
              <a:t>ρ</a:t>
            </a:r>
            <a:r>
              <a:rPr lang="en-US" dirty="0" smtClean="0"/>
              <a:t>, |</a:t>
            </a:r>
            <a:r>
              <a:rPr lang="en-US" dirty="0" smtClean="0">
                <a:latin typeface="Cambria Math"/>
                <a:ea typeface="Cambria Math"/>
              </a:rPr>
              <a:t>∢AXB</a:t>
            </a:r>
            <a:r>
              <a:rPr lang="en-US" dirty="0" smtClean="0"/>
              <a:t>|=60</a:t>
            </a:r>
            <a:r>
              <a:rPr lang="cs-CZ" dirty="0" smtClean="0"/>
              <a:t>°</a:t>
            </a:r>
            <a:r>
              <a:rPr lang="en-US" dirty="0" smtClean="0"/>
              <a:t>}</a:t>
            </a: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k, </a:t>
            </a:r>
            <a:r>
              <a:rPr lang="cs-CZ" dirty="0" err="1" smtClean="0"/>
              <a:t>k</a:t>
            </a:r>
            <a:r>
              <a:rPr lang="cs-CZ" dirty="0" smtClean="0"/>
              <a:t>(B, 9cm )</a:t>
            </a:r>
          </a:p>
          <a:p>
            <a:pPr marL="342900" indent="-342900">
              <a:buAutoNum type="arabicParenR"/>
            </a:pPr>
            <a:r>
              <a:rPr lang="cs-CZ" dirty="0" smtClean="0"/>
              <a:t>D, </a:t>
            </a:r>
            <a:r>
              <a:rPr lang="cs-CZ" dirty="0" err="1" smtClean="0"/>
              <a:t>D</a:t>
            </a:r>
            <a:r>
              <a:rPr lang="cs-CZ" dirty="0" smtClean="0"/>
              <a:t> </a:t>
            </a:r>
            <a:r>
              <a:rPr lang="cs-CZ" dirty="0" smtClean="0">
                <a:latin typeface="Cambria Math"/>
                <a:ea typeface="Cambria Math"/>
              </a:rPr>
              <a:t>⋲ g ⋂ k</a:t>
            </a:r>
            <a:endParaRPr lang="cs-CZ" dirty="0" smtClean="0"/>
          </a:p>
          <a:p>
            <a:pPr marL="342900" indent="-342900">
              <a:buAutoNum type="arabicParenR"/>
            </a:pPr>
            <a:r>
              <a:rPr lang="en-US" dirty="0" smtClean="0"/>
              <a:t>b</a:t>
            </a:r>
            <a:r>
              <a:rPr lang="cs-CZ" dirty="0" smtClean="0"/>
              <a:t>, </a:t>
            </a:r>
            <a:r>
              <a:rPr lang="en-US" dirty="0" smtClean="0"/>
              <a:t>D </a:t>
            </a:r>
            <a:r>
              <a:rPr lang="cs-CZ" dirty="0" smtClean="0">
                <a:latin typeface="Cambria Math"/>
                <a:ea typeface="Cambria Math"/>
              </a:rPr>
              <a:t>⋲</a:t>
            </a:r>
            <a:r>
              <a:rPr lang="en-US" dirty="0" smtClean="0"/>
              <a:t> </a:t>
            </a:r>
            <a:r>
              <a:rPr lang="cs-CZ" dirty="0" smtClean="0"/>
              <a:t>b </a:t>
            </a:r>
            <a:r>
              <a:rPr lang="en-US" dirty="0" smtClean="0"/>
              <a:t>|| AB</a:t>
            </a: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l</a:t>
            </a:r>
            <a:r>
              <a:rPr lang="en-US" dirty="0" smtClean="0"/>
              <a:t>, l</a:t>
            </a:r>
            <a:r>
              <a:rPr lang="cs-CZ" dirty="0" smtClean="0"/>
              <a:t>(B; 6,5cm)</a:t>
            </a:r>
          </a:p>
          <a:p>
            <a:pPr marL="342900" indent="-342900">
              <a:buAutoNum type="arabicParenR"/>
            </a:pPr>
            <a:r>
              <a:rPr lang="cs-CZ" dirty="0" smtClean="0"/>
              <a:t>C, </a:t>
            </a:r>
            <a:r>
              <a:rPr lang="cs-CZ" dirty="0" err="1" smtClean="0"/>
              <a:t>C</a:t>
            </a:r>
            <a:r>
              <a:rPr lang="cs-CZ" dirty="0" smtClean="0"/>
              <a:t> </a:t>
            </a:r>
            <a:r>
              <a:rPr lang="cs-CZ" dirty="0" smtClean="0">
                <a:latin typeface="Cambria Math"/>
                <a:ea typeface="Cambria Math"/>
              </a:rPr>
              <a:t>⋲ b ⋂ l</a:t>
            </a:r>
            <a:endParaRPr lang="cs-CZ" dirty="0" smtClean="0"/>
          </a:p>
          <a:p>
            <a:pPr marL="342900" indent="-342900">
              <a:buAutoNum type="arabicParenR"/>
            </a:pPr>
            <a:r>
              <a:rPr lang="cs-CZ" dirty="0" smtClean="0"/>
              <a:t>ABCD </a:t>
            </a:r>
          </a:p>
          <a:p>
            <a:pPr marL="342900" indent="-342900">
              <a:buAutoNum type="arabicParenR"/>
            </a:pPr>
            <a:endParaRPr lang="cs-CZ" dirty="0"/>
          </a:p>
          <a:p>
            <a:pPr marL="342900" indent="-342900"/>
            <a:r>
              <a:rPr lang="cs-CZ" dirty="0" smtClean="0">
                <a:hlinkClick r:id="rId3" action="ppaction://hlinkfile"/>
              </a:rPr>
              <a:t>M_01_12_licho2.ggb</a:t>
            </a:r>
            <a:endParaRPr lang="cs-CZ" dirty="0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olný tvar 1"/>
          <p:cNvSpPr/>
          <p:nvPr/>
        </p:nvSpPr>
        <p:spPr>
          <a:xfrm>
            <a:off x="2885579" y="3942056"/>
            <a:ext cx="4309467" cy="1549733"/>
          </a:xfrm>
          <a:custGeom>
            <a:avLst/>
            <a:gdLst/>
            <a:ahLst/>
            <a:cxnLst/>
            <a:rect l="0" t="0" r="0" b="0"/>
            <a:pathLst>
              <a:path w="4342131" h="1562101">
                <a:moveTo>
                  <a:pt x="0" y="1562100"/>
                </a:moveTo>
                <a:lnTo>
                  <a:pt x="0" y="0"/>
                </a:lnTo>
                <a:lnTo>
                  <a:pt x="4342130" y="0"/>
                </a:lnTo>
                <a:lnTo>
                  <a:pt x="4342130" y="1562100"/>
                </a:lnTo>
                <a:close/>
              </a:path>
            </a:pathLst>
          </a:custGeom>
          <a:solidFill>
            <a:schemeClr val="bg1"/>
          </a:solidFill>
          <a:ln w="12700" cap="flat" cmpd="sng" algn="ctr">
            <a:solidFill>
              <a:srgbClr val="000000"/>
            </a:solidFill>
            <a:prstDash val="solid"/>
            <a:round/>
            <a:headEnd type="none" w="med" len="med"/>
            <a:tailEnd type="none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0718" tIns="45359" rIns="90718" bIns="45359" anchor="ctr"/>
          <a:lstStyle/>
          <a:p>
            <a:pPr algn="ctr">
              <a:defRPr/>
            </a:pPr>
            <a:endParaRPr lang="cs-CZ" dirty="0"/>
          </a:p>
        </p:txBody>
      </p:sp>
      <p:sp>
        <p:nvSpPr>
          <p:cNvPr id="3075" name="TextovéPole 2"/>
          <p:cNvSpPr txBox="1">
            <a:spLocks noChangeArrowheads="1"/>
          </p:cNvSpPr>
          <p:nvPr/>
        </p:nvSpPr>
        <p:spPr bwMode="auto">
          <a:xfrm>
            <a:off x="3099792" y="4094824"/>
            <a:ext cx="3931444" cy="100795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cs-CZ" sz="1200" dirty="0">
                <a:solidFill>
                  <a:srgbClr val="000000"/>
                </a:solidFill>
                <a:latin typeface="Arial - 16"/>
              </a:rPr>
              <a:t>Autor:</a:t>
            </a: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Mgr. 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Jana 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Vítečková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>
                <a:solidFill>
                  <a:srgbClr val="000000"/>
                </a:solidFill>
                <a:latin typeface="Arial - 16"/>
              </a:rPr>
              <a:t>Gymnázium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Pierra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 de </a:t>
            </a:r>
            <a:r>
              <a:rPr lang="cs-CZ" sz="1200" dirty="0" err="1">
                <a:solidFill>
                  <a:srgbClr val="000000"/>
                </a:solidFill>
                <a:latin typeface="Arial - 16"/>
              </a:rPr>
              <a:t>Coubertina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, Tábor</a:t>
            </a:r>
          </a:p>
          <a:p>
            <a:pPr algn="ctr"/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jviteckova</a:t>
            </a:r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@</a:t>
            </a:r>
            <a:r>
              <a:rPr lang="cs-CZ" sz="1200" dirty="0" err="1" smtClean="0">
                <a:solidFill>
                  <a:srgbClr val="000000"/>
                </a:solidFill>
                <a:latin typeface="Arial - 16"/>
              </a:rPr>
              <a:t>gymta.cz</a:t>
            </a:r>
            <a:endParaRPr lang="cs-CZ" sz="1200" dirty="0">
              <a:solidFill>
                <a:srgbClr val="000000"/>
              </a:solidFill>
              <a:latin typeface="Arial - 16"/>
            </a:endParaRPr>
          </a:p>
          <a:p>
            <a:pPr algn="ctr"/>
            <a:r>
              <a:rPr lang="cs-CZ" sz="1200" dirty="0" smtClean="0">
                <a:solidFill>
                  <a:srgbClr val="000000"/>
                </a:solidFill>
                <a:latin typeface="Arial - 16"/>
              </a:rPr>
              <a:t>listopad </a:t>
            </a:r>
            <a:r>
              <a:rPr lang="cs-CZ" sz="1200" dirty="0">
                <a:solidFill>
                  <a:srgbClr val="000000"/>
                </a:solidFill>
                <a:latin typeface="Arial - 16"/>
              </a:rPr>
              <a:t>2012</a:t>
            </a:r>
          </a:p>
        </p:txBody>
      </p:sp>
      <p:sp>
        <p:nvSpPr>
          <p:cNvPr id="3077" name="TextovéPole 4"/>
          <p:cNvSpPr txBox="1">
            <a:spLocks noChangeArrowheads="1"/>
          </p:cNvSpPr>
          <p:nvPr/>
        </p:nvSpPr>
        <p:spPr bwMode="auto">
          <a:xfrm>
            <a:off x="441027" y="683493"/>
            <a:ext cx="4889103" cy="129193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lIns="90718" tIns="45359" rIns="90718" bIns="45359">
            <a:spAutoFit/>
          </a:bodyPr>
          <a:lstStyle/>
          <a:p>
            <a:r>
              <a:rPr lang="pl-PL" sz="1500" b="1" dirty="0">
                <a:solidFill>
                  <a:srgbClr val="000000"/>
                </a:solidFill>
                <a:latin typeface="Arial - 20"/>
              </a:rPr>
              <a:t>Seznam použité literatury a pramenů</a:t>
            </a:r>
            <a:r>
              <a:rPr lang="pl-PL" sz="1500" b="1" dirty="0" smtClean="0">
                <a:solidFill>
                  <a:srgbClr val="000000"/>
                </a:solidFill>
                <a:latin typeface="Arial - 20"/>
              </a:rPr>
              <a:t>:</a:t>
            </a:r>
          </a:p>
          <a:p>
            <a:endParaRPr lang="pl-PL" sz="1500" b="1" dirty="0">
              <a:solidFill>
                <a:srgbClr val="000000"/>
              </a:solidFill>
              <a:latin typeface="Arial - 20"/>
            </a:endParaRPr>
          </a:p>
          <a:p>
            <a:endParaRPr lang="cs-CZ" sz="1200" dirty="0"/>
          </a:p>
          <a:p>
            <a:r>
              <a:rPr lang="cs-CZ" sz="1200" dirty="0" err="1"/>
              <a:t>GeoGebra</a:t>
            </a:r>
            <a:r>
              <a:rPr lang="cs-CZ" sz="1200" dirty="0"/>
              <a:t> 4.2 [volně šiřitelný matematický software pro studium a výuku]. Dostupné z:  </a:t>
            </a:r>
            <a:r>
              <a:rPr lang="cs-CZ" sz="1200" dirty="0">
                <a:hlinkClick r:id="rId2"/>
              </a:rPr>
              <a:t>http://www.geogebra.org</a:t>
            </a:r>
            <a:endParaRPr lang="cs-CZ" sz="1200" dirty="0"/>
          </a:p>
          <a:p>
            <a:endParaRPr lang="cs-CZ" sz="12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 name="Titule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odnadpis 2"/>
          <p:cNvSpPr txBox="1">
            <a:spLocks noGrp="1"/>
          </p:cNvSpPr>
          <p:nvPr>
            <p:ph type="subTitle" idx="4294967295"/>
          </p:nvPr>
        </p:nvSpPr>
        <p:spPr>
          <a:xfrm>
            <a:off x="503808" y="3131765"/>
            <a:ext cx="8607425" cy="644525"/>
          </a:xfrm>
        </p:spPr>
        <p:txBody>
          <a:bodyPr anchor="ctr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indent="-215956" algn="ctr">
              <a:buNone/>
            </a:pPr>
            <a:r>
              <a:rPr lang="cs-CZ" dirty="0">
                <a:latin typeface="Thorndale" pitchFamily="18"/>
              </a:rPr>
              <a:t>KONSTRUKCE LICHOBĚŽNÍKŮ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louhodobý cí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762000"/>
            <a:ext cx="8607425" cy="84931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dirty="0"/>
              <a:t>Lichoběžníky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863848" y="2771725"/>
            <a:ext cx="8418513" cy="2390775"/>
          </a:xfrm>
        </p:spPr>
        <p:txBody>
          <a:bodyPr>
            <a:spAutoFit/>
          </a:bodyPr>
          <a:lstStyle>
            <a:defPPr marL="432000" marR="0" lvl="0" indent="-324000" algn="l">
              <a:buClr>
                <a:srgbClr val="0E594D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0E594D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000000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000000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dirty="0"/>
              <a:t>Bývají určeny jeho stranami, úhly, úhlopříčkami, úhly úhlopříček, výškou, poloměrem kružnice vepsané(pokud existuje)....</a:t>
            </a:r>
          </a:p>
          <a:p>
            <a:pPr lvl="0"/>
            <a:r>
              <a:rPr lang="cs-CZ" sz="2400" dirty="0"/>
              <a:t>Řešíme užitím MNOŽIN BODŮ DANÉ VLASTNOSTI – hledáme neznámé prvky jako společné body těchto množin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řání zákazník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388938"/>
            <a:ext cx="8607425" cy="1595437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dirty="0"/>
              <a:t>Postup při řešení konstrukční úlohy: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935856" y="2090737"/>
            <a:ext cx="8418512" cy="5468938"/>
          </a:xfrm>
        </p:spPr>
        <p:txBody>
          <a:bodyPr/>
          <a:lstStyle>
            <a:defPPr marL="432000" marR="0" lvl="0" indent="-324000" algn="l">
              <a:buClr>
                <a:srgbClr val="0E594D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0E594D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000000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000000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lvl="0"/>
            <a:r>
              <a:rPr lang="cs-CZ" sz="2400" u="sng" dirty="0"/>
              <a:t>ROZBOR</a:t>
            </a:r>
            <a:r>
              <a:rPr lang="cs-CZ" sz="2400" dirty="0"/>
              <a:t> – předpokládáme, že existuje řešení dané úlohy a daný rovnoběžník načrtneme tak, jako by úloha byla již vyřešena</a:t>
            </a:r>
          </a:p>
          <a:p>
            <a:pPr lvl="0"/>
            <a:r>
              <a:rPr lang="cs-CZ" sz="2400" dirty="0"/>
              <a:t>Do nákresu vyznačíme všechny zadané prvky a množiny bodů, na kterých leží hledané </a:t>
            </a:r>
            <a:r>
              <a:rPr lang="cs-CZ" sz="2400" dirty="0" smtClean="0"/>
              <a:t>prvky (</a:t>
            </a:r>
            <a:r>
              <a:rPr lang="cs-CZ" sz="2400" dirty="0"/>
              <a:t>kružnice, úhly, osy stran...)</a:t>
            </a:r>
          </a:p>
          <a:p>
            <a:pPr lvl="0"/>
            <a:r>
              <a:rPr lang="cs-CZ" sz="2400" dirty="0"/>
              <a:t>Nákres musí obsahovat všechny množiny bodů, které při konstrukci použijeme!!!</a:t>
            </a:r>
          </a:p>
          <a:p>
            <a:pPr lvl="0"/>
            <a:r>
              <a:rPr lang="cs-CZ" sz="2400" dirty="0"/>
              <a:t>POPIS KONSTRUKCE</a:t>
            </a:r>
          </a:p>
          <a:p>
            <a:pPr lvl="0"/>
            <a:r>
              <a:rPr lang="cs-CZ" sz="2400" dirty="0"/>
              <a:t>KONSTRUKCE + zkouška (ověření)</a:t>
            </a:r>
          </a:p>
          <a:p>
            <a:pPr lvl="0"/>
            <a:r>
              <a:rPr lang="cs-CZ" sz="2400" dirty="0"/>
              <a:t>POČET ŘEŠENÍ (DISKUSE)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 name="Splnění potřeb zákazník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796925"/>
            <a:ext cx="8607425" cy="7794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sz="2200" u="sng" dirty="0"/>
              <a:t>Příklad 1.</a:t>
            </a:r>
            <a:r>
              <a:rPr lang="cs-CZ" sz="2200" dirty="0"/>
              <a:t>: Je dána úsečka AB, sestrojte lichoběžník ABCD   (AB||CD), pro který platí: a=8cm, c=3cm, d=7cm,</a:t>
            </a:r>
            <a:r>
              <a:rPr lang="cs-CZ" sz="2200" dirty="0">
                <a:latin typeface="Segoe UI" pitchFamily="34"/>
                <a:cs typeface="Segoe UI" pitchFamily="2"/>
              </a:rPr>
              <a:t>δ</a:t>
            </a:r>
            <a:r>
              <a:rPr lang="cs-CZ" sz="2200" dirty="0">
                <a:cs typeface="Segoe UI" pitchFamily="2"/>
              </a:rPr>
              <a:t>=120°</a:t>
            </a:r>
            <a:r>
              <a:rPr lang="cs-CZ" sz="2200" dirty="0"/>
              <a:t>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440002" y="2038680"/>
            <a:ext cx="7380000" cy="5161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 name="Analýza nákladů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75817" y="827509"/>
            <a:ext cx="2160240" cy="509587"/>
          </a:xfrm>
        </p:spPr>
        <p:txBody>
          <a:bodyPr wrap="square"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sz="2600" dirty="0"/>
              <a:t>Rozbor: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232000" y="1259557"/>
            <a:ext cx="6756839" cy="572832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řednosti a výhod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449263"/>
            <a:ext cx="8607425" cy="849312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dirty="0"/>
              <a:t>Popis konstrukce:</a:t>
            </a:r>
          </a:p>
        </p:txBody>
      </p:sp>
      <p:sp>
        <p:nvSpPr>
          <p:cNvPr id="3" name="Zástupný symbol pro text 2"/>
          <p:cNvSpPr txBox="1">
            <a:spLocks noGrp="1"/>
          </p:cNvSpPr>
          <p:nvPr>
            <p:ph type="body" idx="4294967295"/>
          </p:nvPr>
        </p:nvSpPr>
        <p:spPr>
          <a:xfrm>
            <a:off x="1662113" y="2101850"/>
            <a:ext cx="8418512" cy="4762500"/>
          </a:xfrm>
        </p:spPr>
        <p:txBody>
          <a:bodyPr/>
          <a:lstStyle>
            <a:defPPr marL="432000" marR="0" lvl="0" indent="-324000" algn="l">
              <a:buClr>
                <a:srgbClr val="0E594D"/>
              </a:buClr>
              <a:buSzPct val="45000"/>
              <a:buFont typeface="StarSymbol"/>
              <a:buNone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defPPr>
            <a:lvl1pPr marL="432000" marR="0" lvl="0" indent="-324000" algn="l">
              <a:buClr>
                <a:srgbClr val="0E594D"/>
              </a:buClr>
              <a:buSzPct val="45000"/>
              <a:buFont typeface="StarSymbol"/>
              <a:buChar char="●"/>
              <a:defRPr lang="cs-CZ" sz="32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1pPr>
            <a:lvl2pPr marL="864000" marR="0" lvl="1" indent="-288000" algn="l">
              <a:buClr>
                <a:srgbClr val="000000"/>
              </a:buClr>
              <a:buSzPct val="75000"/>
              <a:buFont typeface="StarSymbol"/>
              <a:buChar char="–"/>
              <a:defRPr lang="cs-CZ" sz="28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2pPr>
            <a:lvl3pPr marL="1296000" marR="0" lvl="2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4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3pPr>
            <a:lvl4pPr marL="1728000" marR="0" lvl="3" indent="-216000" algn="l">
              <a:buClr>
                <a:srgbClr val="000000"/>
              </a:buClr>
              <a:buSzPct val="75000"/>
              <a:buFont typeface="StarSymbol"/>
              <a:buChar char="–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4pPr>
            <a:lvl5pPr marL="2160000" marR="0" lvl="4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5pPr>
            <a:lvl6pPr marL="2592000" marR="0" lvl="5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6pPr>
            <a:lvl7pPr marL="3024000" marR="0" lvl="6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7pPr>
            <a:lvl8pPr marL="3456000" marR="0" lvl="7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8pPr>
            <a:lvl9pPr marL="3887999" marR="0" lvl="8" indent="-216000" algn="l">
              <a:buClr>
                <a:srgbClr val="000000"/>
              </a:buClr>
              <a:buSzPct val="45000"/>
              <a:buFont typeface="StarSymbol"/>
              <a:buChar char="●"/>
              <a:defRPr lang="cs-CZ" sz="2000" b="0" i="0" u="none" strike="noStrike">
                <a:ln>
                  <a:noFill/>
                </a:ln>
                <a:solidFill>
                  <a:srgbClr val="000000"/>
                </a:solidFill>
                <a:latin typeface="Albany" pitchFamily="34"/>
                <a:ea typeface="HG Mincho Light J" pitchFamily="2"/>
                <a:cs typeface="Arial Unicode MS" pitchFamily="2"/>
              </a:defRPr>
            </a:lvl9pPr>
          </a:lstStyle>
          <a:p>
            <a:pPr marL="0" indent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AB,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|AB|= 8cm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∢BAX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|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 ∢BAX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|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=180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°- </a:t>
            </a:r>
            <a:r>
              <a:rPr lang="el-GR" sz="2400" dirty="0" smtClean="0">
                <a:latin typeface="Cambria Math" pitchFamily="18" charset="0"/>
                <a:ea typeface="Cambria Math" pitchFamily="18" charset="0"/>
              </a:rPr>
              <a:t>δ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k,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k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(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A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, 7cm)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D, </a:t>
            </a:r>
            <a:r>
              <a:rPr lang="cs-CZ" sz="2400" dirty="0" err="1" smtClean="0">
                <a:latin typeface="Cambria Math" pitchFamily="18" charset="0"/>
                <a:ea typeface="Cambria Math" pitchFamily="18" charset="0"/>
              </a:rPr>
              <a:t>D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 ⋲ k ⋂ ⟼ AX</a:t>
            </a:r>
          </a:p>
          <a:p>
            <a:pPr marL="0" indent="0">
              <a:buSzPct val="100000"/>
              <a:buAutoNum type="arabicParenR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, 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D ⋲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p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|| AB 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l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, l(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D, 3cm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)</a:t>
            </a:r>
            <a:endParaRPr lang="cs-CZ" sz="2400" dirty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C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, C⋲ p </a:t>
            </a:r>
            <a:r>
              <a:rPr lang="cs-CZ" sz="2400" dirty="0" smtClean="0">
                <a:latin typeface="Cambria Math" pitchFamily="18" charset="0"/>
                <a:ea typeface="Cambria Math" pitchFamily="18" charset="0"/>
              </a:rPr>
              <a:t>⋂</a:t>
            </a: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 l</a:t>
            </a:r>
          </a:p>
          <a:p>
            <a:pPr marL="0" indent="0">
              <a:buSzPct val="100000"/>
              <a:buAutoNum type="arabicParenR"/>
            </a:pPr>
            <a:r>
              <a:rPr lang="en-US" sz="2400" dirty="0" smtClean="0">
                <a:latin typeface="Cambria Math" pitchFamily="18" charset="0"/>
                <a:ea typeface="Cambria Math" pitchFamily="18" charset="0"/>
              </a:rPr>
              <a:t>ABCD</a:t>
            </a:r>
            <a:endParaRPr lang="cs-CZ" sz="2400" dirty="0" smtClean="0">
              <a:latin typeface="Cambria Math" pitchFamily="18" charset="0"/>
              <a:ea typeface="Cambria Math" pitchFamily="18" charset="0"/>
            </a:endParaRPr>
          </a:p>
          <a:p>
            <a:pPr marL="0" indent="0">
              <a:buSzPct val="100000"/>
              <a:buAutoNum type="arabicParenR"/>
            </a:pPr>
            <a:endParaRPr lang="cs-CZ" sz="2400" dirty="0" smtClean="0"/>
          </a:p>
          <a:p>
            <a:pPr marL="0" indent="0">
              <a:buSzPct val="100000"/>
              <a:buNone/>
            </a:pPr>
            <a:r>
              <a:rPr lang="cs-CZ" sz="2400" dirty="0" smtClean="0">
                <a:hlinkClick r:id="rId3" action="ppaction://hlinkfile"/>
              </a:rPr>
              <a:t>M_01_12_licho1.ggb</a:t>
            </a:r>
            <a:endParaRPr lang="cs-CZ" sz="2400" dirty="0"/>
          </a:p>
        </p:txBody>
      </p:sp>
      <p:sp>
        <p:nvSpPr>
          <p:cNvPr id="4" name="TextovéPole 3"/>
          <p:cNvSpPr txBox="1"/>
          <p:nvPr/>
        </p:nvSpPr>
        <p:spPr>
          <a:xfrm>
            <a:off x="1329480" y="5777281"/>
            <a:ext cx="830520" cy="342720"/>
          </a:xfrm>
          <a:prstGeom prst="rect">
            <a:avLst/>
          </a:prstGeom>
          <a:noFill/>
          <a:ln>
            <a:noFill/>
          </a:ln>
        </p:spPr>
        <p:txBody>
          <a:bodyPr vert="horz" lIns="0" tIns="0" rIns="0" bIns="0" compatLnSpc="0"/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●"/>
            </a:lvl1pPr>
            <a:lvl2pPr lvl="1">
              <a:buClr>
                <a:srgbClr val="000000"/>
              </a:buClr>
              <a:buSzPct val="45000"/>
              <a:buFont typeface="StarSymbol"/>
              <a:buChar char="●"/>
            </a:lvl2pPr>
            <a:lvl3pPr lvl="2">
              <a:buClr>
                <a:srgbClr val="000000"/>
              </a:buClr>
              <a:buSzPct val="45000"/>
              <a:buFont typeface="StarSymbol"/>
              <a:buChar char="●"/>
            </a:lvl3pPr>
            <a:lvl4pPr lvl="3">
              <a:buClr>
                <a:srgbClr val="000000"/>
              </a:buClr>
              <a:buSzPct val="45000"/>
              <a:buFont typeface="StarSymbol"/>
              <a:buChar char="●"/>
            </a:lvl4pPr>
            <a:lvl5pPr lvl="4">
              <a:buClr>
                <a:srgbClr val="000000"/>
              </a:buClr>
              <a:buSzPct val="45000"/>
              <a:buFont typeface="StarSymbol"/>
              <a:buChar char="●"/>
            </a:lvl5pPr>
            <a:lvl6pPr lvl="5">
              <a:buClr>
                <a:srgbClr val="000000"/>
              </a:buClr>
              <a:buSzPct val="45000"/>
              <a:buFont typeface="StarSymbol"/>
              <a:buChar char="●"/>
            </a:lvl6pPr>
            <a:lvl7pPr lvl="6">
              <a:buClr>
                <a:srgbClr val="000000"/>
              </a:buClr>
              <a:buSzPct val="45000"/>
              <a:buFont typeface="StarSymbol"/>
              <a:buChar char="●"/>
            </a:lvl7pPr>
            <a:lvl8pPr lvl="7">
              <a:buClr>
                <a:srgbClr val="000000"/>
              </a:buClr>
              <a:buSzPct val="45000"/>
              <a:buFont typeface="StarSymbol"/>
              <a:buChar char="●"/>
            </a:lvl8pPr>
            <a:lvl9pPr lvl="8">
              <a:buClr>
                <a:srgbClr val="000000"/>
              </a:buClr>
              <a:buSzPct val="45000"/>
              <a:buFont typeface="StarSymbol"/>
              <a:buChar char="●"/>
            </a:lvl9pPr>
          </a:lstStyle>
          <a:p>
            <a:pPr hangingPunct="0">
              <a:buNone/>
            </a:pPr>
            <a:endParaRPr lang="cs-CZ" sz="2400" dirty="0">
              <a:solidFill>
                <a:srgbClr val="000000"/>
              </a:solidFill>
              <a:latin typeface="Albany" pitchFamily="34"/>
              <a:ea typeface="HG Mincho Light J" pitchFamily="2"/>
              <a:cs typeface="Arial Unicode MS" pitchFamily="2"/>
              <a:hlinkClick r:id="rId3" action="ppaction://hlinkfile"/>
            </a:endParaRP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 name="Další krok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1473200" y="796925"/>
            <a:ext cx="8607425" cy="779463"/>
          </a:xfrm>
        </p:spPr>
        <p:txBody>
          <a:bodyPr>
            <a:sp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marL="215956" indent="-359925">
              <a:buNone/>
            </a:pPr>
            <a:r>
              <a:rPr lang="cs-CZ" sz="2200" dirty="0"/>
              <a:t>Příklad 2.: Je dána úsečka AB, sestrojte lichoběžník ABCD, je-li dáno a=8cm, f=|BD|=9cm, b=6,5cm, velikost úhlu ADB </a:t>
            </a:r>
            <a:r>
              <a:rPr lang="cs-CZ" sz="2200" dirty="0">
                <a:latin typeface="Segoe UI" pitchFamily="34"/>
                <a:cs typeface="Segoe UI" pitchFamily="2"/>
              </a:rPr>
              <a:t>ε=</a:t>
            </a:r>
            <a:r>
              <a:rPr lang="cs-CZ" sz="2200" dirty="0"/>
              <a:t>60°.</a:t>
            </a:r>
          </a:p>
        </p:txBody>
      </p:sp>
      <p:pic>
        <p:nvPicPr>
          <p:cNvPr id="4" name="Obrázek 3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1788480" y="2160000"/>
            <a:ext cx="6851520" cy="4940639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 name="page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adpis 1"/>
          <p:cNvSpPr txBox="1">
            <a:spLocks noGrp="1"/>
          </p:cNvSpPr>
          <p:nvPr>
            <p:ph type="title" idx="4294967295"/>
          </p:nvPr>
        </p:nvSpPr>
        <p:spPr>
          <a:xfrm>
            <a:off x="503808" y="323453"/>
            <a:ext cx="8609012" cy="1263650"/>
          </a:xfrm>
        </p:spPr>
        <p:txBody>
          <a:bodyPr>
            <a:normAutofit/>
          </a:bodyPr>
          <a:lstStyle>
            <a:defPPr lvl="0">
              <a:buClr>
                <a:srgbClr val="000000"/>
              </a:buClr>
              <a:buSzPct val="45000"/>
              <a:buFont typeface="StarSymbol"/>
              <a:buNone/>
            </a:defPPr>
            <a:lvl1pPr lvl="0">
              <a:buClr>
                <a:srgbClr val="000000"/>
              </a:buClr>
              <a:buSzPct val="45000"/>
              <a:buFont typeface="StarSymbol"/>
              <a:buChar char=""/>
            </a:lvl1pPr>
            <a:lvl2pPr lvl="1">
              <a:buClr>
                <a:srgbClr val="000000"/>
              </a:buClr>
              <a:buSzPct val="45000"/>
              <a:buFont typeface="StarSymbol"/>
              <a:buChar char=""/>
            </a:lvl2pPr>
            <a:lvl3pPr lvl="2">
              <a:buClr>
                <a:srgbClr val="000000"/>
              </a:buClr>
              <a:buSzPct val="45000"/>
              <a:buFont typeface="StarSymbol"/>
              <a:buChar char=""/>
            </a:lvl3pPr>
            <a:lvl4pPr lvl="3">
              <a:buClr>
                <a:srgbClr val="000000"/>
              </a:buClr>
              <a:buSzPct val="45000"/>
              <a:buFont typeface="StarSymbol"/>
              <a:buChar char=""/>
            </a:lvl4pPr>
            <a:lvl5pPr lvl="4">
              <a:buClr>
                <a:srgbClr val="000000"/>
              </a:buClr>
              <a:buSzPct val="45000"/>
              <a:buFont typeface="StarSymbol"/>
              <a:buChar char=""/>
            </a:lvl5pPr>
            <a:lvl6pPr lvl="5">
              <a:buClr>
                <a:srgbClr val="000000"/>
              </a:buClr>
              <a:buSzPct val="45000"/>
              <a:buFont typeface="StarSymbol"/>
              <a:buChar char=""/>
            </a:lvl6pPr>
            <a:lvl7pPr lvl="6">
              <a:buClr>
                <a:srgbClr val="000000"/>
              </a:buClr>
              <a:buSzPct val="45000"/>
              <a:buFont typeface="StarSymbol"/>
              <a:buChar char=""/>
            </a:lvl7pPr>
            <a:lvl8pPr lvl="7">
              <a:buClr>
                <a:srgbClr val="000000"/>
              </a:buClr>
              <a:buSzPct val="45000"/>
              <a:buFont typeface="StarSymbol"/>
              <a:buChar char=""/>
            </a:lvl8pPr>
            <a:lvl9pPr lvl="8">
              <a:buClr>
                <a:srgbClr val="000000"/>
              </a:buClr>
              <a:buSzPct val="45000"/>
              <a:buFont typeface="StarSymbol"/>
              <a:buChar char=""/>
            </a:lvl9pPr>
          </a:lstStyle>
          <a:p>
            <a:pPr lvl="0">
              <a:buNone/>
            </a:pPr>
            <a:r>
              <a:rPr lang="cs-CZ" sz="2400" dirty="0"/>
              <a:t>Rozbor:</a:t>
            </a:r>
          </a:p>
        </p:txBody>
      </p:sp>
      <p:pic>
        <p:nvPicPr>
          <p:cNvPr id="3" name="Obrázek 2"/>
          <p:cNvPicPr>
            <a:picLocks noChangeAspect="1"/>
          </p:cNvPicPr>
          <p:nvPr/>
        </p:nvPicPr>
        <p:blipFill>
          <a:blip r:embed="rId3" cstate="print">
            <a:alphaModFix/>
            <a:lum/>
          </a:blip>
          <a:srcRect/>
          <a:stretch>
            <a:fillRect/>
          </a:stretch>
        </p:blipFill>
        <p:spPr>
          <a:xfrm>
            <a:off x="2304008" y="827509"/>
            <a:ext cx="6785640" cy="6206040"/>
          </a:xfrm>
          <a:prstGeom prst="rect">
            <a:avLst/>
          </a:prstGeom>
          <a:noFill/>
          <a:ln>
            <a:noFill/>
          </a:ln>
        </p:spPr>
      </p:pic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Aspekt">
  <a:themeElements>
    <a:clrScheme name="Aspekt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Aspekt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Aspek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Motiv sady Office">
  <a:themeElements>
    <a:clrScheme name="Kancelář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Kancelář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Kancelář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136</TotalTime>
  <Words>449</Words>
  <Application>Microsoft Office PowerPoint</Application>
  <PresentationFormat>Vlastní</PresentationFormat>
  <Paragraphs>74</Paragraphs>
  <Slides>11</Slides>
  <Notes>10</Notes>
  <HiddenSlides>0</HiddenSlides>
  <MMClips>0</MMClips>
  <ScaleCrop>false</ScaleCrop>
  <HeadingPairs>
    <vt:vector size="4" baseType="variant">
      <vt:variant>
        <vt:lpstr>Motiv</vt:lpstr>
      </vt:variant>
      <vt:variant>
        <vt:i4>1</vt:i4>
      </vt:variant>
      <vt:variant>
        <vt:lpstr>Nadpisy snímků</vt:lpstr>
      </vt:variant>
      <vt:variant>
        <vt:i4>11</vt:i4>
      </vt:variant>
    </vt:vector>
  </HeadingPairs>
  <TitlesOfParts>
    <vt:vector size="12" baseType="lpstr">
      <vt:lpstr>Aspekt</vt:lpstr>
      <vt:lpstr>Prezentace aplikace PowerPoint</vt:lpstr>
      <vt:lpstr>Prezentace aplikace PowerPoint</vt:lpstr>
      <vt:lpstr>Lichoběžníky</vt:lpstr>
      <vt:lpstr>Postup při řešení konstrukční úlohy:</vt:lpstr>
      <vt:lpstr>Příklad 1.: Je dána úsečka AB, sestrojte lichoběžník ABCD   (AB||CD), pro který platí: a=8cm, c=3cm, d=7cm,δ=120°.</vt:lpstr>
      <vt:lpstr>Rozbor:</vt:lpstr>
      <vt:lpstr>Popis konstrukce:</vt:lpstr>
      <vt:lpstr>Příklad 2.: Je dána úsečka AB, sestrojte lichoběžník ABCD, je-li dáno a=8cm, f=|BD|=9cm, b=6,5cm, velikost úhlu ADB ε=60°.</vt:lpstr>
      <vt:lpstr>Rozbor:</vt:lpstr>
      <vt:lpstr>Popis konstrukce</vt:lpstr>
      <vt:lpstr>Prezentace aplikace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Představení nového produktu</dc:title>
  <dc:creator>Jana </dc:creator>
  <dc:description>Obecné představení nového produktu, který splňuje požadavky zákazníků</dc:description>
  <cp:lastModifiedBy>hchotovinska</cp:lastModifiedBy>
  <cp:revision>25</cp:revision>
  <dcterms:created xsi:type="dcterms:W3CDTF">2012-11-19T22:25:12Z</dcterms:created>
  <dcterms:modified xsi:type="dcterms:W3CDTF">2014-06-09T09:54:40Z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Info 0">
    <vt:lpwstr/>
  </property>
  <property fmtid="{D5CDD505-2E9C-101B-9397-08002B2CF9AE}" pid="3" name="Info 1">
    <vt:lpwstr/>
  </property>
  <property fmtid="{D5CDD505-2E9C-101B-9397-08002B2CF9AE}" pid="4" name="Info 2">
    <vt:lpwstr/>
  </property>
  <property fmtid="{D5CDD505-2E9C-101B-9397-08002B2CF9AE}" pid="5" name="Info 3">
    <vt:lpwstr/>
  </property>
</Properties>
</file>