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0" r:id="rId4"/>
    <p:sldId id="256" r:id="rId5"/>
    <p:sldId id="257" r:id="rId6"/>
    <p:sldId id="258" r:id="rId7"/>
    <p:sldId id="259" r:id="rId8"/>
    <p:sldId id="262" r:id="rId9"/>
    <p:sldId id="264" r:id="rId10"/>
    <p:sldId id="263" r:id="rId11"/>
    <p:sldId id="261" r:id="rId12"/>
  </p:sldIdLst>
  <p:sldSz cx="9144000" cy="6858000" type="screen4x3"/>
  <p:notesSz cx="6858000" cy="9144000"/>
  <p:defaultTextStyle>
    <a:defPPr>
      <a:defRPr lang="cs-CZ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75" d="100"/>
          <a:sy n="75" d="100"/>
        </p:scale>
        <p:origin x="-52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862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228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1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02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10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46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87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33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2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74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3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5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468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8" indent="0">
              <a:buNone/>
              <a:defRPr sz="1800" b="1"/>
            </a:lvl2pPr>
            <a:lvl3pPr marL="822936" indent="0">
              <a:buNone/>
              <a:defRPr sz="1600" b="1"/>
            </a:lvl3pPr>
            <a:lvl4pPr marL="1234403" indent="0">
              <a:buNone/>
              <a:defRPr sz="1400" b="1"/>
            </a:lvl4pPr>
            <a:lvl5pPr marL="1645871" indent="0">
              <a:buNone/>
              <a:defRPr sz="1400" b="1"/>
            </a:lvl5pPr>
            <a:lvl6pPr marL="2057339" indent="0">
              <a:buNone/>
              <a:defRPr sz="1400" b="1"/>
            </a:lvl6pPr>
            <a:lvl7pPr marL="2468806" indent="0">
              <a:buNone/>
              <a:defRPr sz="1400" b="1"/>
            </a:lvl7pPr>
            <a:lvl8pPr marL="2880274" indent="0">
              <a:buNone/>
              <a:defRPr sz="1400" b="1"/>
            </a:lvl8pPr>
            <a:lvl9pPr marL="3291741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8" indent="0">
              <a:buNone/>
              <a:defRPr sz="1800" b="1"/>
            </a:lvl2pPr>
            <a:lvl3pPr marL="822936" indent="0">
              <a:buNone/>
              <a:defRPr sz="1600" b="1"/>
            </a:lvl3pPr>
            <a:lvl4pPr marL="1234403" indent="0">
              <a:buNone/>
              <a:defRPr sz="1400" b="1"/>
            </a:lvl4pPr>
            <a:lvl5pPr marL="1645871" indent="0">
              <a:buNone/>
              <a:defRPr sz="1400" b="1"/>
            </a:lvl5pPr>
            <a:lvl6pPr marL="2057339" indent="0">
              <a:buNone/>
              <a:defRPr sz="1400" b="1"/>
            </a:lvl6pPr>
            <a:lvl7pPr marL="2468806" indent="0">
              <a:buNone/>
              <a:defRPr sz="1400" b="1"/>
            </a:lvl7pPr>
            <a:lvl8pPr marL="2880274" indent="0">
              <a:buNone/>
              <a:defRPr sz="1400" b="1"/>
            </a:lvl8pPr>
            <a:lvl9pPr marL="3291741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931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83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331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4" y="273053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4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68" indent="0">
              <a:buNone/>
              <a:defRPr sz="1100"/>
            </a:lvl2pPr>
            <a:lvl3pPr marL="822936" indent="0">
              <a:buNone/>
              <a:defRPr sz="900"/>
            </a:lvl3pPr>
            <a:lvl4pPr marL="1234403" indent="0">
              <a:buNone/>
              <a:defRPr sz="800"/>
            </a:lvl4pPr>
            <a:lvl5pPr marL="1645871" indent="0">
              <a:buNone/>
              <a:defRPr sz="800"/>
            </a:lvl5pPr>
            <a:lvl6pPr marL="2057339" indent="0">
              <a:buNone/>
              <a:defRPr sz="800"/>
            </a:lvl6pPr>
            <a:lvl7pPr marL="2468806" indent="0">
              <a:buNone/>
              <a:defRPr sz="800"/>
            </a:lvl7pPr>
            <a:lvl8pPr marL="2880274" indent="0">
              <a:buNone/>
              <a:defRPr sz="800"/>
            </a:lvl8pPr>
            <a:lvl9pPr marL="3291741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4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6320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68" indent="0">
              <a:buNone/>
              <a:defRPr sz="2500"/>
            </a:lvl2pPr>
            <a:lvl3pPr marL="822936" indent="0">
              <a:buNone/>
              <a:defRPr sz="2200"/>
            </a:lvl3pPr>
            <a:lvl4pPr marL="1234403" indent="0">
              <a:buNone/>
              <a:defRPr sz="1800"/>
            </a:lvl4pPr>
            <a:lvl5pPr marL="1645871" indent="0">
              <a:buNone/>
              <a:defRPr sz="1800"/>
            </a:lvl5pPr>
            <a:lvl6pPr marL="2057339" indent="0">
              <a:buNone/>
              <a:defRPr sz="1800"/>
            </a:lvl6pPr>
            <a:lvl7pPr marL="2468806" indent="0">
              <a:buNone/>
              <a:defRPr sz="1800"/>
            </a:lvl7pPr>
            <a:lvl8pPr marL="2880274" indent="0">
              <a:buNone/>
              <a:defRPr sz="1800"/>
            </a:lvl8pPr>
            <a:lvl9pPr marL="3291741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68" indent="0">
              <a:buNone/>
              <a:defRPr sz="1100"/>
            </a:lvl2pPr>
            <a:lvl3pPr marL="822936" indent="0">
              <a:buNone/>
              <a:defRPr sz="900"/>
            </a:lvl3pPr>
            <a:lvl4pPr marL="1234403" indent="0">
              <a:buNone/>
              <a:defRPr sz="800"/>
            </a:lvl4pPr>
            <a:lvl5pPr marL="1645871" indent="0">
              <a:buNone/>
              <a:defRPr sz="800"/>
            </a:lvl5pPr>
            <a:lvl6pPr marL="2057339" indent="0">
              <a:buNone/>
              <a:defRPr sz="800"/>
            </a:lvl6pPr>
            <a:lvl7pPr marL="2468806" indent="0">
              <a:buNone/>
              <a:defRPr sz="800"/>
            </a:lvl7pPr>
            <a:lvl8pPr marL="2880274" indent="0">
              <a:buNone/>
              <a:defRPr sz="800"/>
            </a:lvl8pPr>
            <a:lvl9pPr marL="3291741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09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137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523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5928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6337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2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3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09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476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310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7070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30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53959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2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529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76" indent="0">
              <a:buNone/>
              <a:defRPr sz="2500"/>
            </a:lvl2pPr>
            <a:lvl3pPr marL="822952" indent="0">
              <a:buNone/>
              <a:defRPr sz="2200"/>
            </a:lvl3pPr>
            <a:lvl4pPr marL="1234427" indent="0">
              <a:buNone/>
              <a:defRPr sz="1800"/>
            </a:lvl4pPr>
            <a:lvl5pPr marL="1645904" indent="0">
              <a:buNone/>
              <a:defRPr sz="1800"/>
            </a:lvl5pPr>
            <a:lvl6pPr marL="2057379" indent="0">
              <a:buNone/>
              <a:defRPr sz="1800"/>
            </a:lvl6pPr>
            <a:lvl7pPr marL="2468856" indent="0">
              <a:buNone/>
              <a:defRPr sz="1800"/>
            </a:lvl7pPr>
            <a:lvl8pPr marL="2880331" indent="0">
              <a:buNone/>
              <a:defRPr sz="1800"/>
            </a:lvl8pPr>
            <a:lvl9pPr marL="3291807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80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6935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5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91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97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184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9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732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43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9" tIns="45719" rIns="91439" bIns="45719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39" tIns="45719" rIns="91439" bIns="45719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77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9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6" indent="-342896" algn="l" defTabSz="91439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3" indent="-285747" algn="l" defTabSz="91439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8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4" indent="-228597" algn="l" defTabSz="91439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9" indent="-228597" algn="l" defTabSz="91439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5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3" tIns="41148" rIns="82293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3" tIns="41148" rIns="82293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3" tIns="41148" rIns="82293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3" tIns="41148" rIns="82293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80" y="6356509"/>
            <a:ext cx="2133123" cy="364331"/>
          </a:xfrm>
          <a:prstGeom prst="rect">
            <a:avLst/>
          </a:prstGeom>
        </p:spPr>
        <p:txBody>
          <a:bodyPr vert="horz" lIns="82293" tIns="41148" rIns="82293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76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68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36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03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871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01" indent="-308601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35" indent="-25716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69" indent="-20573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37" indent="-20573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03" indent="-20573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73" indent="-205734" algn="l" defTabSz="82293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39" indent="-205734" algn="l" defTabSz="82293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007" indent="-205734" algn="l" defTabSz="82293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475" indent="-205734" algn="l" defTabSz="822936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8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36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03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71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39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06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74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41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8" y="6356509"/>
            <a:ext cx="2133123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1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76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52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27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04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07" indent="-30860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49" indent="-257172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90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66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41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18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93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069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45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52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2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04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79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5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31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0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ss_1.ggb" TargetMode="Externa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png"/><Relationship Id="rId5" Type="http://schemas.openxmlformats.org/officeDocument/2006/relationships/hyperlink" Target="ss_1.ggb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ss_2.ggb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4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Times New Roman - 16"/>
                <a:cs typeface="Arial" pitchFamily="34" charset="0"/>
              </a:rPr>
              <a:t>Projekt: Inovace </a:t>
            </a:r>
            <a:r>
              <a:rPr lang="cs-CZ" sz="1100" dirty="0">
                <a:latin typeface="Arial - 16"/>
                <a:cs typeface="Arial" pitchFamily="34" charset="0"/>
              </a:rPr>
              <a:t>vybavení</a:t>
            </a:r>
            <a:r>
              <a:rPr lang="cs-CZ" sz="1100" dirty="0">
                <a:latin typeface="Times New Roman - 16"/>
                <a:cs typeface="Arial" pitchFamily="34" charset="0"/>
              </a:rPr>
              <a:t>   Registrační číslo projektu</a:t>
            </a:r>
            <a:r>
              <a:rPr lang="cs-CZ" sz="1100">
                <a:latin typeface="Times New Roman - 16"/>
                <a:cs typeface="Arial" pitchFamily="34" charset="0"/>
              </a:rPr>
              <a:t>: </a:t>
            </a:r>
            <a:r>
              <a:rPr lang="cs-CZ" sz="1100" smtClean="0"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latin typeface="Times New Roman - 16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4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    Příjemce: Gymnázium </a:t>
            </a:r>
            <a:r>
              <a:rPr lang="cs-CZ" sz="1100" dirty="0" err="1"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latin typeface="Arial - 16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4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4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Jakékoliv další používání podléhá autorskému zákonu (označit černě).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4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4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04048" y="1896463"/>
            <a:ext cx="2160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Předmět</a:t>
            </a:r>
            <a:r>
              <a:rPr lang="cs-CZ" sz="1100" dirty="0" smtClean="0">
                <a:latin typeface="Arial - 16"/>
                <a:cs typeface="Arial" pitchFamily="34" charset="0"/>
              </a:rPr>
              <a:t>:: cvičení z matematiky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4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4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025224" y="2183135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Číslo DUM: </a:t>
            </a:r>
            <a:r>
              <a:rPr lang="cs-CZ" sz="1100" dirty="0" smtClean="0">
                <a:latin typeface="Arial - 16"/>
                <a:cs typeface="Arial" pitchFamily="34" charset="0"/>
              </a:rPr>
              <a:t>14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4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4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4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4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4"/>
            <a:ext cx="533781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Užití shodných zobrazení při konstrukcích-středová souměrnost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4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Jana Vítečková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4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4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ročník: </a:t>
            </a:r>
            <a:r>
              <a:rPr lang="cs-CZ" sz="1100" dirty="0" smtClean="0">
                <a:latin typeface="Arial - 16"/>
                <a:cs typeface="Arial" pitchFamily="34" charset="0"/>
              </a:rPr>
              <a:t>třetí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4" y="2171705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32_ </a:t>
            </a:r>
            <a:r>
              <a:rPr lang="cs-CZ" sz="1100" dirty="0" smtClean="0">
                <a:latin typeface="Arial - 16"/>
                <a:cs typeface="Arial" pitchFamily="34" charset="0"/>
              </a:rPr>
              <a:t>M_1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4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Jana Vítečková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4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3.D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4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2" tIns="41148" rIns="82292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22.3.2013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39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Užití shodných zobrazení při konstrukcích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</a:t>
            </a:r>
            <a:r>
              <a:rPr lang="cs-CZ" dirty="0" err="1" smtClean="0"/>
              <a:t>ředová</a:t>
            </a:r>
            <a:r>
              <a:rPr lang="cs-CZ" dirty="0" smtClean="0"/>
              <a:t> souměrnost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91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Shodné zobrazení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Zobrazení </a:t>
            </a:r>
            <a:r>
              <a:rPr lang="cs-CZ" i="1" u="sng" dirty="0" smtClean="0"/>
              <a:t>Z</a:t>
            </a:r>
            <a:r>
              <a:rPr lang="cs-CZ" u="sng" dirty="0" smtClean="0"/>
              <a:t> v rovině</a:t>
            </a:r>
            <a:r>
              <a:rPr lang="cs-CZ" dirty="0" smtClean="0"/>
              <a:t> je předpis, který každému bodu X roviny přiřadí právě jeden bod X´ téže roviny.</a:t>
            </a:r>
          </a:p>
          <a:p>
            <a:pPr marL="0" indent="0">
              <a:buNone/>
            </a:pPr>
            <a:r>
              <a:rPr lang="cs-CZ" dirty="0" smtClean="0"/>
              <a:t>Bodu X se říká </a:t>
            </a:r>
            <a:r>
              <a:rPr lang="cs-CZ" u="sng" dirty="0" smtClean="0"/>
              <a:t>vzor</a:t>
            </a:r>
            <a:r>
              <a:rPr lang="cs-CZ" dirty="0" smtClean="0"/>
              <a:t>. </a:t>
            </a:r>
          </a:p>
          <a:p>
            <a:pPr marL="0" indent="0">
              <a:buNone/>
            </a:pPr>
            <a:r>
              <a:rPr lang="cs-CZ" dirty="0" smtClean="0"/>
              <a:t>Bodu X´ se říká </a:t>
            </a:r>
            <a:r>
              <a:rPr lang="cs-CZ" u="sng" dirty="0" smtClean="0"/>
              <a:t>obraz</a:t>
            </a:r>
            <a:r>
              <a:rPr lang="cs-CZ" dirty="0" smtClean="0"/>
              <a:t>.</a:t>
            </a:r>
          </a:p>
          <a:p>
            <a:r>
              <a:rPr lang="cs-CZ" dirty="0" smtClean="0"/>
              <a:t>Zobrazení </a:t>
            </a:r>
            <a:r>
              <a:rPr lang="cs-CZ" i="1" dirty="0" smtClean="0"/>
              <a:t>Z</a:t>
            </a:r>
            <a:r>
              <a:rPr lang="cs-CZ" dirty="0" smtClean="0"/>
              <a:t> je </a:t>
            </a:r>
            <a:r>
              <a:rPr lang="cs-CZ" u="sng" dirty="0" smtClean="0"/>
              <a:t>shodné zobrazení</a:t>
            </a:r>
            <a:r>
              <a:rPr lang="cs-CZ" dirty="0" smtClean="0"/>
              <a:t> právě tehdy, když pro každé dva body A, B roviny a jejich obrazy A´, B´ platí:    </a:t>
            </a:r>
            <a:r>
              <a:rPr lang="en-US" dirty="0" smtClean="0"/>
              <a:t>|AB|=|A</a:t>
            </a:r>
            <a:r>
              <a:rPr lang="cs-CZ" dirty="0" smtClean="0"/>
              <a:t>´B´</a:t>
            </a:r>
            <a:r>
              <a:rPr lang="en-US" dirty="0" smtClean="0"/>
              <a:t>|</a:t>
            </a:r>
            <a:r>
              <a:rPr lang="cs-CZ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855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Shodné zobrazení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cs-CZ" dirty="0" smtClean="0"/>
                  <a:t>Osová souměrnost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𝑂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r>
                      <a:rPr lang="cs-CZ" b="0" i="1" smtClean="0">
                        <a:latin typeface="Cambria Math"/>
                      </a:rPr>
                      <m:t>𝑜</m:t>
                    </m:r>
                    <m:r>
                      <a:rPr lang="cs-CZ" b="0" i="1" smtClean="0">
                        <a:latin typeface="Cambria Math"/>
                      </a:rPr>
                      <m:t>)</m:t>
                    </m:r>
                  </m:oMath>
                </a14:m>
                <a:endParaRPr lang="cs-CZ" dirty="0" smtClean="0"/>
              </a:p>
              <a:p>
                <a:r>
                  <a:rPr lang="cs-CZ" dirty="0" smtClean="0"/>
                  <a:t>Středová souměrnost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r>
                      <a:rPr lang="cs-CZ" b="0" i="1" smtClean="0">
                        <a:latin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</a:rPr>
                      <m:t>)</m:t>
                    </m:r>
                  </m:oMath>
                </a14:m>
                <a:endParaRPr lang="cs-CZ" dirty="0" smtClean="0"/>
              </a:p>
              <a:p>
                <a:r>
                  <a:rPr lang="cs-CZ" dirty="0" smtClean="0"/>
                  <a:t>Posunutí (translace)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𝑇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acc>
                      <m:accPr>
                        <m:chr m:val="⃗"/>
                        <m:ctrlPr>
                          <a:rPr lang="cs-CZ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</a:rPr>
                          <m:t>𝐴𝐵</m:t>
                        </m:r>
                        <m:r>
                          <a:rPr lang="cs-CZ" b="0" i="1" smtClean="0">
                            <a:latin typeface="Cambria Math"/>
                          </a:rPr>
                          <m:t>)</m:t>
                        </m:r>
                      </m:e>
                    </m:acc>
                  </m:oMath>
                </a14:m>
                <a:endParaRPr lang="cs-CZ" dirty="0" smtClean="0"/>
              </a:p>
              <a:p>
                <a:r>
                  <a:rPr lang="cs-CZ" dirty="0" smtClean="0"/>
                  <a:t>Otáčení (rotace)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𝑆</m:t>
                        </m:r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</m:d>
                  </m:oMath>
                </a14:m>
                <a:endParaRPr lang="cs-CZ" b="0" dirty="0" smtClean="0">
                  <a:ea typeface="Cambria Math"/>
                </a:endParaRPr>
              </a:p>
              <a:p>
                <a:r>
                  <a:rPr lang="cs-CZ" dirty="0" smtClean="0"/>
                  <a:t>Identita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𝐼</m:t>
                    </m:r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6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04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Středová souměrnost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cs-CZ" dirty="0" smtClean="0"/>
                  <a:t>Je dán bod </a:t>
                </a:r>
                <a:r>
                  <a:rPr lang="cs-CZ" i="1" dirty="0" smtClean="0"/>
                  <a:t>S</a:t>
                </a:r>
                <a:r>
                  <a:rPr lang="cs-CZ" dirty="0" smtClean="0"/>
                  <a:t>. </a:t>
                </a:r>
                <a:r>
                  <a:rPr lang="cs-CZ" u="sng" dirty="0" smtClean="0"/>
                  <a:t>Středovou souměrností </a:t>
                </a:r>
                <a:r>
                  <a:rPr lang="cs-CZ" dirty="0" smtClean="0"/>
                  <a:t> se středem </a:t>
                </a:r>
                <a:r>
                  <a:rPr lang="cs-CZ" i="1" dirty="0" smtClean="0"/>
                  <a:t>S</a:t>
                </a:r>
                <a:r>
                  <a:rPr lang="cs-CZ" dirty="0" smtClean="0"/>
                  <a:t> rozumíme zobrazení, které každému bodu X roviny přiřadí bod </a:t>
                </a:r>
                <a:r>
                  <a:rPr lang="cs-CZ" dirty="0" err="1" smtClean="0"/>
                  <a:t>X´takto</a:t>
                </a:r>
                <a:r>
                  <a:rPr lang="cs-CZ" dirty="0" smtClean="0"/>
                  <a:t>:</a:t>
                </a:r>
              </a:p>
              <a:p>
                <a:pPr marL="971540" lvl="1" indent="-514345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𝑋</m:t>
                    </m:r>
                    <m:r>
                      <a:rPr lang="cs-CZ" b="0" i="1" dirty="0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b="0" i="1" dirty="0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´ </m:t>
                    </m:r>
                    <m:nary>
                      <m:naryPr>
                        <m:chr m:val="⋀"/>
                        <m:subHide m:val="on"/>
                        <m:supHide m:val="on"/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𝑆𝑋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=|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𝑆𝑋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´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|</m:t>
                        </m:r>
                      </m:e>
                    </m:nary>
                  </m:oMath>
                </a14:m>
                <a:r>
                  <a:rPr lang="cs-CZ" dirty="0" smtClean="0"/>
                  <a:t>,</a:t>
                </a:r>
              </a:p>
              <a:p>
                <a:pPr marL="971540" lvl="1" indent="-514345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: 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´=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571495" indent="-514345"/>
                <a:r>
                  <a:rPr lang="cs-CZ" b="0" dirty="0" smtClean="0">
                    <a:ea typeface="Cambria Math"/>
                  </a:rPr>
                  <a:t>Ve středové souměrnosti platí:</a:t>
                </a:r>
              </a:p>
              <a:p>
                <a:pPr marL="971540" lvl="1" indent="-514345"/>
                <a:r>
                  <a:rPr lang="cs-CZ" dirty="0" err="1" smtClean="0">
                    <a:ea typeface="Cambria Math"/>
                  </a:rPr>
                  <a:t>Samodružný</a:t>
                </a:r>
                <a:r>
                  <a:rPr lang="cs-CZ" dirty="0" smtClean="0">
                    <a:ea typeface="Cambria Math"/>
                  </a:rPr>
                  <a:t> bod je pouze střed.</a:t>
                </a:r>
              </a:p>
              <a:p>
                <a:pPr marL="971540" lvl="1" indent="-514345"/>
                <a:r>
                  <a:rPr lang="cs-CZ" b="0" dirty="0" smtClean="0">
                    <a:ea typeface="Cambria Math"/>
                  </a:rPr>
                  <a:t>Přímky procházející středem S jsou </a:t>
                </a:r>
                <a:r>
                  <a:rPr lang="cs-CZ" b="0" dirty="0" err="1" smtClean="0">
                    <a:ea typeface="Cambria Math"/>
                  </a:rPr>
                  <a:t>samodružné</a:t>
                </a:r>
                <a:r>
                  <a:rPr lang="cs-CZ" b="0" dirty="0" smtClean="0">
                    <a:ea typeface="Cambria Math"/>
                  </a:rPr>
                  <a:t>.</a:t>
                </a: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2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543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cs-CZ" sz="2000" u="sng" dirty="0" smtClean="0"/>
                  <a:t>Příklad 1.</a:t>
                </a:r>
                <a:r>
                  <a:rPr lang="cs-CZ" sz="2000" dirty="0" smtClean="0"/>
                  <a:t>:Jsou dány dvě soustředné kružnice </a:t>
                </a:r>
                <a14:m>
                  <m:oMath xmlns:m="http://schemas.openxmlformats.org/officeDocument/2006/math">
                    <m:r>
                      <a:rPr lang="cs-CZ" sz="2000" b="0" i="1" smtClean="0">
                        <a:latin typeface="Cambria Math"/>
                      </a:rPr>
                      <m:t>𝑘</m:t>
                    </m:r>
                    <m:d>
                      <m:d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0" i="1" smtClean="0">
                            <a:latin typeface="Cambria Math"/>
                          </a:rPr>
                          <m:t>𝑂</m:t>
                        </m:r>
                        <m:r>
                          <a:rPr lang="cs-CZ" sz="20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cs-CZ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000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cs-CZ" sz="2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cs-CZ" sz="2000" b="0" i="1" smtClean="0">
                        <a:latin typeface="Cambria Math"/>
                      </a:rPr>
                      <m:t>, </m:t>
                    </m:r>
                    <m:r>
                      <a:rPr lang="cs-CZ" sz="2000" b="0" i="1" smtClean="0">
                        <a:latin typeface="Cambria Math"/>
                      </a:rPr>
                      <m:t>𝑙</m:t>
                    </m:r>
                    <m:d>
                      <m:d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000" b="0" i="1" smtClean="0">
                            <a:latin typeface="Cambria Math"/>
                          </a:rPr>
                          <m:t>𝑂</m:t>
                        </m:r>
                        <m:r>
                          <a:rPr lang="cs-CZ" sz="2000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cs-CZ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cs-CZ" sz="2000" b="0" i="1" smtClean="0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cs-CZ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cs-CZ" sz="20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cs-CZ" sz="2000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cs-CZ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cs-CZ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a bod </a:t>
                </a:r>
                <a:r>
                  <a:rPr lang="en-US" sz="2000" i="1" dirty="0" smtClean="0"/>
                  <a:t>S </a:t>
                </a:r>
                <a:r>
                  <a:rPr lang="en-US" sz="2000" dirty="0" smtClean="0"/>
                  <a:t>le</a:t>
                </a:r>
                <a:r>
                  <a:rPr lang="cs-CZ" sz="2000" dirty="0" err="1" smtClean="0"/>
                  <a:t>žící</a:t>
                </a:r>
                <a:r>
                  <a:rPr lang="cs-CZ" sz="2000" dirty="0" smtClean="0"/>
                  <a:t> na menší z nich. Sestrojte rovnoběžník </a:t>
                </a:r>
                <a:r>
                  <a:rPr lang="cs-CZ" sz="2000" i="1" dirty="0" smtClean="0"/>
                  <a:t>ABCD</a:t>
                </a:r>
                <a:r>
                  <a:rPr lang="cs-CZ" sz="2000" dirty="0" smtClean="0"/>
                  <a:t> se středem </a:t>
                </a:r>
                <a:r>
                  <a:rPr lang="cs-CZ" sz="2000" i="1" dirty="0" smtClean="0"/>
                  <a:t>S</a:t>
                </a:r>
                <a:r>
                  <a:rPr lang="cs-CZ" sz="2000" dirty="0" smtClean="0"/>
                  <a:t>, jehož vrcholy leží na daných kružnicích.</a:t>
                </a:r>
                <a:endParaRPr lang="cs-CZ" sz="2000" i="1" dirty="0"/>
              </a:p>
            </p:txBody>
          </p:sp>
        </mc:Choice>
        <mc:Fallback xmlns="">
          <p:sp>
            <p:nvSpPr>
              <p:cNvPr id="2" name="Nadpis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444" r="-1037" b="-319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582" y="1600200"/>
            <a:ext cx="508483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28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 smtClean="0"/>
              <a:t>Rozbor a popis konstrukce:</a:t>
            </a:r>
            <a:endParaRPr lang="cs-CZ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628800"/>
                <a:ext cx="7560840" cy="4119134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cs-CZ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cs-CZ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</m:groupChr>
                        </m:e>
                        <m:lim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𝑘</m:t>
                          </m:r>
                        </m:lim>
                      </m:limLow>
                      <m:groupChr>
                        <m:groupChrPr>
                          <m:chr m:val="→"/>
                          <m:vertJc m:val="bot"/>
                          <m:ctrlP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groupChr>
                      <m:limLow>
                        <m:limLowPr>
                          <m:ctrlP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cs-CZ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cs-CZ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𝐴</m:t>
                              </m:r>
                            </m:e>
                          </m:groupChr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𝑙</m:t>
                          </m:r>
                        </m:e>
                        <m:lim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𝑘</m:t>
                          </m:r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′</m:t>
                          </m:r>
                        </m:lim>
                      </m:limLow>
                    </m:oMath>
                  </m:oMathPara>
                </a14:m>
                <a:endParaRPr lang="cs-CZ" sz="24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𝑘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𝑆</m:t>
                          </m:r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𝑆</m:t>
                          </m:r>
                          <m:r>
                            <a:rPr lang="cs-CZ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groupChr>
                      <m:r>
                        <a:rPr lang="cs-CZ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𝑘</m:t>
                      </m:r>
                      <m:r>
                        <a:rPr lang="cs-CZ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cs-CZ" sz="24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cs-CZ" dirty="0" smtClean="0">
                    <a:solidFill>
                      <a:schemeClr val="tx1"/>
                    </a:solidFill>
                    <a:hlinkClick r:id="rId2" action="ppaction://hlinkfile"/>
                  </a:rPr>
                  <a:t>                                                                      ss_1.ggb</a:t>
                </a:r>
                <a:endParaRPr lang="cs-CZ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628800"/>
                <a:ext cx="7560840" cy="411913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ravá složená závorka 3"/>
          <p:cNvSpPr/>
          <p:nvPr/>
        </p:nvSpPr>
        <p:spPr>
          <a:xfrm>
            <a:off x="4932040" y="1419241"/>
            <a:ext cx="720080" cy="1800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5868144" y="1828817"/>
                <a:ext cx="19618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  <m:r>
                        <a:rPr lang="cs-CZ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cs-CZ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𝑙</m:t>
                      </m:r>
                      <m:r>
                        <a:rPr lang="cs-CZ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cs-CZ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𝑘</m:t>
                      </m:r>
                      <m:r>
                        <a:rPr lang="cs-CZ" sz="3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′</m:t>
                      </m:r>
                    </m:oMath>
                  </m:oMathPara>
                </a14:m>
                <a:endParaRPr lang="cs-CZ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1828817"/>
                <a:ext cx="1961819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>
                <a:hlinkClick r:id="rId2" action="ppaction://hlinkfile"/>
              </p:cNvPr>
              <p:cNvSpPr txBox="1"/>
              <p:nvPr/>
            </p:nvSpPr>
            <p:spPr>
              <a:xfrm>
                <a:off x="827584" y="3716608"/>
                <a:ext cx="7488832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𝑘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𝑙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𝑆</m:t>
                    </m:r>
                  </m:oMath>
                </a14:m>
                <a:endParaRPr lang="cs-CZ" b="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𝑙</m:t>
                        </m:r>
                      </m:e>
                      <m:sup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,  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e>
                    </m:d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𝑙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𝑙</m:t>
                        </m:r>
                      </m:e>
                      <m:sup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</m:oMath>
                </a14:m>
                <a:endParaRPr lang="cs-CZ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𝐴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𝐵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;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𝐴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</a:rPr>
                      <m:t>𝐵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𝑙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∩</m:t>
                    </m:r>
                    <m:sSup>
                      <m:sSupPr>
                        <m:ctrlP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𝑘</m:t>
                        </m:r>
                      </m:e>
                      <m:sup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</m:oMath>
                </a14:m>
                <a:endParaRPr lang="cs-CZ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𝐶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  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𝑆</m:t>
                    </m:r>
                    <m:d>
                      <m:dPr>
                        <m:ctrlP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</m:d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𝐴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𝐶</m:t>
                    </m:r>
                  </m:oMath>
                </a14:m>
                <a:endParaRPr lang="cs-CZ" b="0" i="1" dirty="0" smtClean="0">
                  <a:solidFill>
                    <a:schemeClr val="tx1"/>
                  </a:solidFill>
                  <a:latin typeface="Cambria Math"/>
                  <a:ea typeface="Cambria Math"/>
                </a:endParaRP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𝐷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  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𝑆</m:t>
                    </m:r>
                    <m:d>
                      <m:dPr>
                        <m:ctrlP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</m:d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: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𝐵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→</m:t>
                    </m:r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𝐷</m:t>
                    </m:r>
                  </m:oMath>
                </a14:m>
                <a:endParaRPr lang="cs-CZ" b="0" i="1" dirty="0" smtClean="0">
                  <a:solidFill>
                    <a:schemeClr val="tx1"/>
                  </a:solidFill>
                  <a:latin typeface="Cambria Math"/>
                  <a:ea typeface="Cambria Math"/>
                </a:endParaRP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𝐴𝐵𝐶𝐷</m:t>
                    </m:r>
                  </m:oMath>
                </a14:m>
                <a:endParaRPr lang="cs-CZ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marL="342900" indent="-342900">
                  <a:buAutoNum type="arabicPeriod"/>
                </a:pPr>
                <a:endParaRPr lang="cs-CZ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ovéPole 5">
                <a:hlinkClick r:id="rId5" action="ppaction://hlinkfile"/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716608"/>
                <a:ext cx="7488832" cy="2031325"/>
              </a:xfrm>
              <a:prstGeom prst="rect">
                <a:avLst/>
              </a:prstGeom>
              <a:blipFill rotWithShape="1">
                <a:blip r:embed="rId6"/>
                <a:stretch>
                  <a:fillRect l="-651" t="-120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999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u="sng" dirty="0" smtClean="0"/>
              <a:t>Příklad 2.</a:t>
            </a:r>
            <a:r>
              <a:rPr lang="cs-CZ" sz="2000" dirty="0" smtClean="0"/>
              <a:t>:Jsou dány tři různé body K, L, S, které neleží na jedné přímce. Sestrojte čtverec ABCD se středem S tak, aby bod K ležel na straně AB a bod L ležel na straně CD.</a:t>
            </a:r>
            <a:endParaRPr lang="cs-CZ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528096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>
            <a:hlinkClick r:id="rId3" action="ppaction://hlinkfile"/>
          </p:cNvPr>
          <p:cNvSpPr txBox="1"/>
          <p:nvPr/>
        </p:nvSpPr>
        <p:spPr>
          <a:xfrm>
            <a:off x="6804248" y="573325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Řešení</a:t>
            </a: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97692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4" tIns="41148" rIns="82294" bIns="41148" anchor="ctr"/>
          <a:lstStyle/>
          <a:p>
            <a:pPr algn="ctr" defTabSz="822960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2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Mgr. Jana Vítečková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jviteckova@gymta.cz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březen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2"/>
            <a:ext cx="470916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Objekty použité k vytvoření sešitu jsou součástí SW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Smart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2"/>
            <a:ext cx="4434840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754375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Pomykalová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,Eva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: </a:t>
            </a:r>
            <a:r>
              <a:rPr lang="cs-CZ" sz="1100" i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Matematika pro gymnázia – Planimetrie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Praha: Prometheus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1997.</a:t>
            </a: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GeoGebra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4.2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22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žití shodných zobrazení při konstrukcíc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Užití shodných zobrazení při konstrukcích</Template>
  <TotalTime>119</TotalTime>
  <Words>571</Words>
  <Application>Microsoft Office PowerPoint</Application>
  <PresentationFormat>Předvádění na obrazovce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Užití shodných zobrazení při konstrukcích</vt:lpstr>
      <vt:lpstr>Šablona%20pro%20DUM[1]</vt:lpstr>
      <vt:lpstr>1_Šablona%20pro%20DUM[1]</vt:lpstr>
      <vt:lpstr>Prezentace aplikace PowerPoint</vt:lpstr>
      <vt:lpstr>Užití shodných zobrazení při konstrukcích</vt:lpstr>
      <vt:lpstr>Shodné zobrazení</vt:lpstr>
      <vt:lpstr>Shodné zobrazení</vt:lpstr>
      <vt:lpstr>Středová souměrnost</vt:lpstr>
      <vt:lpstr>Příklad 1.:Jsou dány dvě soustředné kružnice k(O,r_1 ), l(O, r_2 ), r_1&gt;r_2a bod S ležící na menší z nich. Sestrojte rovnoběžník ABCD se středem S, jehož vrcholy leží na daných kružnicích.</vt:lpstr>
      <vt:lpstr>Rozbor a popis konstrukce:</vt:lpstr>
      <vt:lpstr>Příklad 2.:Jsou dány tři různé body K, L, S, které neleží na jedné přímce. Sestrojte čtverec ABCD se středem S tak, aby bod K ležel na straně AB a bod L ležel na straně CD.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Užití shodných zobrazení při konstrukcích</dc:title>
  <dc:creator>Jana Vítečková</dc:creator>
  <cp:lastModifiedBy>hchotovinska</cp:lastModifiedBy>
  <cp:revision>17</cp:revision>
  <dcterms:created xsi:type="dcterms:W3CDTF">2013-02-28T17:12:13Z</dcterms:created>
  <dcterms:modified xsi:type="dcterms:W3CDTF">2014-06-09T09:56:14Z</dcterms:modified>
</cp:coreProperties>
</file>