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0" r:id="rId4"/>
    <p:sldId id="256" r:id="rId5"/>
    <p:sldId id="257" r:id="rId6"/>
    <p:sldId id="258" r:id="rId7"/>
    <p:sldId id="259" r:id="rId8"/>
    <p:sldId id="262" r:id="rId9"/>
    <p:sldId id="263" r:id="rId10"/>
    <p:sldId id="264" r:id="rId11"/>
    <p:sldId id="261" r:id="rId12"/>
  </p:sldIdLst>
  <p:sldSz cx="9144000" cy="6858000" type="screen4x3"/>
  <p:notesSz cx="6858000" cy="9144000"/>
  <p:defaultTextStyle>
    <a:defPPr>
      <a:defRPr lang="cs-CZ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50" d="100"/>
          <a:sy n="50" d="100"/>
        </p:scale>
        <p:origin x="-124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62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28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02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10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46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88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7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3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4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6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2" indent="0">
              <a:buNone/>
              <a:defRPr sz="1800" b="1"/>
            </a:lvl2pPr>
            <a:lvl3pPr marL="822944" indent="0">
              <a:buNone/>
              <a:defRPr sz="1600" b="1"/>
            </a:lvl3pPr>
            <a:lvl4pPr marL="1234415" indent="0">
              <a:buNone/>
              <a:defRPr sz="1400" b="1"/>
            </a:lvl4pPr>
            <a:lvl5pPr marL="1645888" indent="0">
              <a:buNone/>
              <a:defRPr sz="1400" b="1"/>
            </a:lvl5pPr>
            <a:lvl6pPr marL="2057359" indent="0">
              <a:buNone/>
              <a:defRPr sz="1400" b="1"/>
            </a:lvl6pPr>
            <a:lvl7pPr marL="2468831" indent="0">
              <a:buNone/>
              <a:defRPr sz="1400" b="1"/>
            </a:lvl7pPr>
            <a:lvl8pPr marL="2880302" indent="0">
              <a:buNone/>
              <a:defRPr sz="1400" b="1"/>
            </a:lvl8pPr>
            <a:lvl9pPr marL="3291774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31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83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31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3" y="273053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3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4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320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2" indent="0">
              <a:buNone/>
              <a:defRPr sz="2500"/>
            </a:lvl2pPr>
            <a:lvl3pPr marL="822944" indent="0">
              <a:buNone/>
              <a:defRPr sz="2200"/>
            </a:lvl3pPr>
            <a:lvl4pPr marL="1234415" indent="0">
              <a:buNone/>
              <a:defRPr sz="1800"/>
            </a:lvl4pPr>
            <a:lvl5pPr marL="1645888" indent="0">
              <a:buNone/>
              <a:defRPr sz="1800"/>
            </a:lvl5pPr>
            <a:lvl6pPr marL="2057359" indent="0">
              <a:buNone/>
              <a:defRPr sz="1800"/>
            </a:lvl6pPr>
            <a:lvl7pPr marL="2468831" indent="0">
              <a:buNone/>
              <a:defRPr sz="1800"/>
            </a:lvl7pPr>
            <a:lvl8pPr marL="2880302" indent="0">
              <a:buNone/>
              <a:defRPr sz="1800"/>
            </a:lvl8pPr>
            <a:lvl9pPr marL="3291774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2" indent="0">
              <a:buNone/>
              <a:defRPr sz="1100"/>
            </a:lvl2pPr>
            <a:lvl3pPr marL="822944" indent="0">
              <a:buNone/>
              <a:defRPr sz="900"/>
            </a:lvl3pPr>
            <a:lvl4pPr marL="1234415" indent="0">
              <a:buNone/>
              <a:defRPr sz="800"/>
            </a:lvl4pPr>
            <a:lvl5pPr marL="1645888" indent="0">
              <a:buNone/>
              <a:defRPr sz="800"/>
            </a:lvl5pPr>
            <a:lvl6pPr marL="2057359" indent="0">
              <a:buNone/>
              <a:defRPr sz="800"/>
            </a:lvl6pPr>
            <a:lvl7pPr marL="2468831" indent="0">
              <a:buNone/>
              <a:defRPr sz="800"/>
            </a:lvl7pPr>
            <a:lvl8pPr marL="2880302" indent="0">
              <a:buNone/>
              <a:defRPr sz="800"/>
            </a:lvl8pPr>
            <a:lvl9pPr marL="3291774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09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37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52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928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33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099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76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310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07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30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53959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29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809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935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5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91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97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84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9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32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43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77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4" tIns="41148" rIns="82294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9" y="6356509"/>
            <a:ext cx="2133123" cy="364331"/>
          </a:xfrm>
          <a:prstGeom prst="rect">
            <a:avLst/>
          </a:prstGeom>
        </p:spPr>
        <p:txBody>
          <a:bodyPr vert="horz" lIns="82294" tIns="41148" rIns="82294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76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4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15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888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4" indent="-30860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2" indent="-25717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79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51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22" indent="-205736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095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66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38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10" indent="-205736" algn="l" defTabSz="82294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4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15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88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59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31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02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74" algn="l" defTabSz="8229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7" y="6356509"/>
            <a:ext cx="2133123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1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pos1.gg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os2.gg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3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číslo projektu: </a:t>
            </a:r>
            <a:r>
              <a:rPr lang="cs-CZ" sz="1100" dirty="0" smtClean="0"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3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3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3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3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93906" y="1919327"/>
            <a:ext cx="2152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Předmět</a:t>
            </a:r>
            <a:r>
              <a:rPr lang="cs-CZ" sz="1100" dirty="0" smtClean="0">
                <a:latin typeface="Arial - 16"/>
                <a:cs typeface="Arial" pitchFamily="34" charset="0"/>
              </a:rPr>
              <a:t>:: cvičení z matematiky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3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3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118167" y="2233478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16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3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3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3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3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3"/>
            <a:ext cx="428393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Užití shodných zobrazení při konstrukcích-posunutí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3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3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3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třetí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3" y="2171704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32_ </a:t>
            </a:r>
            <a:r>
              <a:rPr lang="cs-CZ" sz="1100" dirty="0" smtClean="0">
                <a:latin typeface="Arial - 16"/>
                <a:cs typeface="Arial" pitchFamily="34" charset="0"/>
              </a:rPr>
              <a:t>M_1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3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3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3.D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3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3" tIns="41148" rIns="82293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22.3.2013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Užití shodných zobrazení při konstrukcích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Posunutí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9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Zobrazení </a:t>
            </a:r>
            <a:r>
              <a:rPr lang="cs-CZ" i="1" u="sng" dirty="0" smtClean="0"/>
              <a:t>Z</a:t>
            </a:r>
            <a:r>
              <a:rPr lang="cs-CZ" u="sng" dirty="0" smtClean="0"/>
              <a:t> v rovině</a:t>
            </a:r>
            <a:r>
              <a:rPr lang="cs-CZ" dirty="0" smtClean="0"/>
              <a:t> je předpis, který každému bodu X roviny přiřadí právě jeden bod X´ téže roviny.</a:t>
            </a:r>
          </a:p>
          <a:p>
            <a:pPr marL="0" indent="0">
              <a:buNone/>
            </a:pPr>
            <a:r>
              <a:rPr lang="cs-CZ" dirty="0" smtClean="0"/>
              <a:t>Bodu X se říká </a:t>
            </a:r>
            <a:r>
              <a:rPr lang="cs-CZ" u="sng" dirty="0" smtClean="0"/>
              <a:t>vzor</a:t>
            </a:r>
            <a:r>
              <a:rPr lang="cs-CZ" dirty="0" smtClean="0"/>
              <a:t>. </a:t>
            </a:r>
          </a:p>
          <a:p>
            <a:pPr marL="0" indent="0">
              <a:buNone/>
            </a:pPr>
            <a:r>
              <a:rPr lang="cs-CZ" dirty="0" smtClean="0"/>
              <a:t>Bodu X´ se říká </a:t>
            </a:r>
            <a:r>
              <a:rPr lang="cs-CZ" u="sng" dirty="0" smtClean="0"/>
              <a:t>obraz</a:t>
            </a:r>
            <a:r>
              <a:rPr lang="cs-CZ" dirty="0" smtClean="0"/>
              <a:t>.</a:t>
            </a:r>
          </a:p>
          <a:p>
            <a:r>
              <a:rPr lang="cs-CZ" dirty="0" smtClean="0"/>
              <a:t>Zobrazení </a:t>
            </a:r>
            <a:r>
              <a:rPr lang="cs-CZ" i="1" dirty="0" smtClean="0"/>
              <a:t>Z</a:t>
            </a:r>
            <a:r>
              <a:rPr lang="cs-CZ" dirty="0" smtClean="0"/>
              <a:t> je </a:t>
            </a:r>
            <a:r>
              <a:rPr lang="cs-CZ" u="sng" dirty="0" smtClean="0"/>
              <a:t>shodné zobrazení</a:t>
            </a:r>
            <a:r>
              <a:rPr lang="cs-CZ" dirty="0" smtClean="0"/>
              <a:t> právě tehdy, když pro každé dva body A, B roviny a jejich obrazy A´, B´ platí:    </a:t>
            </a:r>
            <a:r>
              <a:rPr lang="en-US" dirty="0" smtClean="0"/>
              <a:t>|AB|=|A</a:t>
            </a:r>
            <a:r>
              <a:rPr lang="cs-CZ" dirty="0" smtClean="0"/>
              <a:t>´B´</a:t>
            </a:r>
            <a:r>
              <a:rPr lang="en-US" dirty="0" smtClean="0"/>
              <a:t>|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85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Osová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𝑂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𝑜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Středová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Posunutí (translace)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𝑇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cs-CZ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𝐴𝐵</m:t>
                        </m:r>
                        <m:r>
                          <a:rPr lang="cs-CZ" b="0" i="1" smtClean="0">
                            <a:latin typeface="Cambria Math"/>
                          </a:rPr>
                          <m:t>)</m:t>
                        </m:r>
                      </m:e>
                    </m:acc>
                  </m:oMath>
                </a14:m>
                <a:endParaRPr lang="cs-CZ" dirty="0" smtClean="0"/>
              </a:p>
              <a:p>
                <a:r>
                  <a:rPr lang="cs-CZ" dirty="0" smtClean="0"/>
                  <a:t>Otáčení (rotace)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𝑆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endParaRPr lang="cs-CZ" b="0" dirty="0" smtClean="0">
                  <a:ea typeface="Cambria Math"/>
                </a:endParaRPr>
              </a:p>
              <a:p>
                <a:r>
                  <a:rPr lang="cs-CZ" dirty="0" smtClean="0"/>
                  <a:t>Identita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𝐼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04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Posunutí</a:t>
            </a:r>
            <a:endParaRPr lang="cs-CZ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2535462" cy="201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4211960" y="1556792"/>
                <a:ext cx="3744416" cy="958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cs-CZ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cs-CZ" dirty="0" smtClean="0"/>
                  <a:t>…orientovaná úsečka</a:t>
                </a:r>
              </a:p>
              <a:p>
                <a:r>
                  <a:rPr lang="cs-CZ" i="1" dirty="0" smtClean="0"/>
                  <a:t>A</a:t>
                </a:r>
                <a:r>
                  <a:rPr lang="cs-CZ" dirty="0" smtClean="0"/>
                  <a:t>…počáteční bod orientované úsečky</a:t>
                </a:r>
              </a:p>
              <a:p>
                <a:r>
                  <a:rPr lang="cs-CZ" i="1" dirty="0" smtClean="0"/>
                  <a:t>B</a:t>
                </a:r>
                <a:r>
                  <a:rPr lang="cs-CZ" dirty="0" smtClean="0"/>
                  <a:t>…koncový bod orientované úsečky</a:t>
                </a:r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1556792"/>
                <a:ext cx="3744416" cy="958789"/>
              </a:xfrm>
              <a:prstGeom prst="rect">
                <a:avLst/>
              </a:prstGeom>
              <a:blipFill rotWithShape="1">
                <a:blip r:embed="rId3"/>
                <a:stretch>
                  <a:fillRect l="-1466" b="-88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ovéPole 5"/>
              <p:cNvSpPr txBox="1"/>
              <p:nvPr/>
            </p:nvSpPr>
            <p:spPr>
              <a:xfrm>
                <a:off x="908154" y="3901698"/>
                <a:ext cx="6912768" cy="1015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Posunutí (Translace) </a:t>
                </a:r>
                <a:r>
                  <a:rPr lang="cs-CZ" dirty="0" smtClean="0"/>
                  <a:t>určené orientovanou úsečkou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cs-CZ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cs-CZ" dirty="0" smtClean="0"/>
                  <a:t> je shodné zobrazení, které každému bodu X přiřadí bod X‘ tak, že</a:t>
                </a:r>
              </a:p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cs-CZ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1" i="1" smtClean="0">
                            <a:latin typeface="Cambria Math"/>
                          </a:rPr>
                          <m:t>𝑿𝑿</m:t>
                        </m:r>
                        <m:r>
                          <a:rPr lang="cs-CZ" b="1" i="1" smtClean="0">
                            <a:latin typeface="Cambria Math"/>
                          </a:rPr>
                          <m:t>′</m:t>
                        </m:r>
                      </m:e>
                    </m:acc>
                    <m:r>
                      <a:rPr lang="cs-CZ" b="1" i="1" smtClean="0">
                        <a:latin typeface="Cambria Math"/>
                      </a:rPr>
                      <m:t>∥ </m:t>
                    </m:r>
                    <m:acc>
                      <m:accPr>
                        <m:chr m:val="⃗"/>
                        <m:ctrlPr>
                          <a:rPr lang="cs-CZ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1" i="1" smtClean="0">
                            <a:latin typeface="Cambria Math"/>
                          </a:rPr>
                          <m:t>𝑨𝑩</m:t>
                        </m:r>
                        <m:r>
                          <a:rPr lang="en-US" b="1" i="1" smtClean="0">
                            <a:latin typeface="Cambria Math"/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b="1" dirty="0" smtClean="0"/>
                  <a:t> </a:t>
                </a:r>
                <a:r>
                  <a:rPr lang="en-US" b="1" dirty="0" smtClean="0">
                    <a:latin typeface="Cambria Math"/>
                    <a:ea typeface="Cambria Math"/>
                  </a:rPr>
                  <a:t>⋀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1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1" i="1" smtClean="0">
                            <a:latin typeface="Cambria Math"/>
                            <a:ea typeface="Cambria Math"/>
                          </a:rPr>
                          <m:t>𝑿</m:t>
                        </m:r>
                        <m:sSup>
                          <m:sSupPr>
                            <m:ctrlPr>
                              <a:rPr lang="cs-CZ" b="1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cs-CZ" b="1" i="1" smtClean="0">
                                <a:latin typeface="Cambria Math"/>
                                <a:ea typeface="Cambria Math"/>
                              </a:rPr>
                              <m:t>𝑿</m:t>
                            </m:r>
                          </m:e>
                          <m:sup>
                            <m:r>
                              <a:rPr lang="cs-CZ" b="1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cs-CZ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  <a:ea typeface="Cambria Math"/>
                      </a:rPr>
                      <m:t>|</m:t>
                    </m:r>
                    <m:r>
                      <a:rPr lang="cs-CZ" b="1" i="1" smtClean="0">
                        <a:latin typeface="Cambria Math"/>
                        <a:ea typeface="Cambria Math"/>
                      </a:rPr>
                      <m:t>𝑨𝑩</m:t>
                    </m:r>
                    <m:r>
                      <a:rPr lang="en-US" b="1" i="1" smtClean="0">
                        <a:latin typeface="Cambria Math"/>
                        <a:ea typeface="Cambria Math"/>
                      </a:rPr>
                      <m:t>|</m:t>
                    </m:r>
                  </m:oMath>
                </a14:m>
                <a:endParaRPr lang="cs-CZ" b="1" dirty="0"/>
              </a:p>
            </p:txBody>
          </p:sp>
        </mc:Choice>
        <mc:Fallback xmlns=""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54" y="3901698"/>
                <a:ext cx="6912768" cy="1015278"/>
              </a:xfrm>
              <a:prstGeom prst="rect">
                <a:avLst/>
              </a:prstGeom>
              <a:blipFill rotWithShape="1">
                <a:blip r:embed="rId4"/>
                <a:stretch>
                  <a:fillRect l="-794" b="-718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908154" y="537321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Posunutí nemá </a:t>
            </a:r>
            <a:r>
              <a:rPr lang="cs-CZ" dirty="0" err="1" smtClean="0"/>
              <a:t>samodružné</a:t>
            </a:r>
            <a:r>
              <a:rPr lang="cs-CZ" dirty="0" smtClean="0"/>
              <a:t> body.</a:t>
            </a:r>
          </a:p>
          <a:p>
            <a:r>
              <a:rPr lang="cs-CZ" dirty="0" smtClean="0"/>
              <a:t>Všechny přímky rovnoběžné se směrem posunutí jsou </a:t>
            </a:r>
            <a:r>
              <a:rPr lang="cs-CZ" dirty="0" err="1" smtClean="0"/>
              <a:t>samodružné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54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Příklad 1.:Sestrojte lichoběžník </a:t>
            </a:r>
            <a:r>
              <a:rPr lang="cs-CZ" sz="2000" i="1" dirty="0" smtClean="0"/>
              <a:t>ABCD</a:t>
            </a:r>
            <a:r>
              <a:rPr lang="cs-CZ" sz="2000" dirty="0" smtClean="0"/>
              <a:t>, jsou-li dány délky obou jeho základen </a:t>
            </a:r>
            <a:r>
              <a:rPr lang="cs-CZ" sz="2000" i="1" dirty="0" smtClean="0"/>
              <a:t>a</a:t>
            </a:r>
            <a:r>
              <a:rPr lang="cs-CZ" sz="2000" dirty="0" smtClean="0"/>
              <a:t>, </a:t>
            </a:r>
            <a:r>
              <a:rPr lang="cs-CZ" sz="2000" i="1" dirty="0" smtClean="0"/>
              <a:t>c</a:t>
            </a:r>
            <a:r>
              <a:rPr lang="cs-CZ" sz="2000" dirty="0" smtClean="0"/>
              <a:t> a obou jeho úhlopříček </a:t>
            </a:r>
            <a:r>
              <a:rPr lang="cs-CZ" sz="2000" i="1" dirty="0" smtClean="0"/>
              <a:t>e, f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671594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42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Rozbor a popis konstrukce: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ovéPole 3"/>
              <p:cNvSpPr txBox="1"/>
              <p:nvPr/>
            </p:nvSpPr>
            <p:spPr>
              <a:xfrm>
                <a:off x="1043608" y="4149080"/>
                <a:ext cx="7056784" cy="2089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R"/>
                </a:pPr>
                <a:r>
                  <a:rPr lang="cs-CZ" dirty="0" smtClean="0">
                    <a:latin typeface="Cambria Math"/>
                    <a:ea typeface="Cambria Math"/>
                  </a:rPr>
                  <a:t>∆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cs-CZ" b="0" i="1" smtClean="0">
                            <a:latin typeface="Cambria Math"/>
                          </a:rPr>
                          <m:t>𝐵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𝐶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𝐵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𝑎</m:t>
                    </m:r>
                    <m:r>
                      <a:rPr lang="cs-CZ" b="0" i="1" smtClean="0">
                        <a:latin typeface="Cambria Math"/>
                      </a:rPr>
                      <m:t>+</m:t>
                    </m:r>
                    <m:r>
                      <a:rPr lang="cs-CZ" b="0" i="1" smtClean="0">
                        <a:latin typeface="Cambria Math"/>
                      </a:rPr>
                      <m:t>𝑐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𝐵</m:t>
                            </m:r>
                          </m:e>
                          <m:sup>
                            <m:r>
                              <a:rPr lang="cs-CZ" b="0" i="1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cs-CZ" b="0" i="1" smtClean="0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cs-CZ" b="0" i="1" smtClean="0">
                        <a:latin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</a:rPr>
                      <m:t>𝑓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  <m:r>
                          <a:rPr lang="cs-CZ" b="0" i="1" smtClean="0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𝑒</m:t>
                    </m:r>
                  </m:oMath>
                </a14:m>
                <a:endParaRPr lang="en-US" b="0" dirty="0" smtClean="0">
                  <a:latin typeface="Cambria Math"/>
                </a:endParaRP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sSup>
                      <m:sSup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p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nary>
                      <m:naryPr>
                        <m:chr m:val="⋀"/>
                        <m:subHide m:val="on"/>
                        <m:supHide m:val="on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  <m:sSup>
                              <m:sSupPr>
                                <m:ctrlP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</m:nary>
                  </m:oMath>
                </a14:m>
                <a:r>
                  <a:rPr lang="cs-CZ" dirty="0" smtClean="0"/>
                  <a:t> </a:t>
                </a:r>
              </a:p>
              <a:p>
                <a:pPr marL="342900" indent="-342900">
                  <a:buAutoNum type="arabicParenR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𝐷</m:t>
                    </m:r>
                    <m:r>
                      <a:rPr lang="cs-CZ" b="0" i="1" smtClean="0">
                        <a:latin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cs-CZ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sSup>
                              <m:sSupPr>
                                <m:ctrlPr>
                                  <a:rPr lang="cs-CZ" b="0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cs-CZ" b="0" i="1" dirty="0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p>
                                <m:r>
                                  <a:rPr lang="cs-CZ" b="0" i="1" dirty="0" smtClean="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cs-CZ" b="0" i="1" dirty="0" smtClean="0">
                                <a:latin typeface="Cambria Math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𝐶</m:t>
                    </m:r>
                    <m:r>
                      <a:rPr lang="cs-CZ" b="0" i="1" smtClean="0">
                        <a:latin typeface="Cambria Math"/>
                      </a:rPr>
                      <m:t>⇾</m:t>
                    </m:r>
                    <m:r>
                      <a:rPr lang="cs-CZ" b="0" i="1" smtClean="0">
                        <a:latin typeface="Cambria Math"/>
                      </a:rPr>
                      <m:t>𝐷</m:t>
                    </m:r>
                  </m:oMath>
                </a14:m>
                <a:endParaRPr lang="cs-CZ" b="0" dirty="0" smtClean="0"/>
              </a:p>
              <a:p>
                <a:pPr marL="342900" indent="-342900">
                  <a:buAutoNum type="arabicParenR"/>
                </a:pPr>
                <a:r>
                  <a:rPr lang="cs-CZ" dirty="0" smtClean="0"/>
                  <a:t>lichoběžník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𝐴𝐵𝐶𝐷</m:t>
                    </m:r>
                  </m:oMath>
                </a14:m>
                <a:endParaRPr lang="cs-CZ" dirty="0" smtClean="0"/>
              </a:p>
              <a:p>
                <a:pPr marL="342900" indent="-342900">
                  <a:buAutoNum type="arabicParenR"/>
                </a:pPr>
                <a:endParaRPr lang="cs-CZ" dirty="0"/>
              </a:p>
              <a:p>
                <a:r>
                  <a:rPr lang="cs-CZ" dirty="0" smtClean="0">
                    <a:hlinkClick r:id="rId2" action="ppaction://hlinkfile"/>
                  </a:rPr>
                  <a:t>pos1.ggb</a:t>
                </a:r>
                <a:endParaRPr lang="cs-CZ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4" name="TextovéPo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149080"/>
                <a:ext cx="7056784" cy="2089867"/>
              </a:xfrm>
              <a:prstGeom prst="rect">
                <a:avLst/>
              </a:prstGeom>
              <a:blipFill rotWithShape="1">
                <a:blip r:embed="rId3"/>
                <a:stretch>
                  <a:fillRect l="-691" t="-292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4829725" cy="2980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47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200" u="sng" dirty="0" smtClean="0"/>
              <a:t>Příklad 2</a:t>
            </a:r>
            <a:r>
              <a:rPr lang="cs-CZ" sz="2200" dirty="0" smtClean="0"/>
              <a:t>.: </a:t>
            </a:r>
            <a:r>
              <a:rPr lang="cs-CZ" sz="2000" dirty="0" smtClean="0"/>
              <a:t>Vyhledejte místo na řece šířky d, ve kterém by měl stát most ve směru kolmém na tok řeky tak, aby cesta z obce A do obce B, které leží na různých stranách řeky, byla nejkratší.</a:t>
            </a:r>
            <a:endParaRPr 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6854"/>
            <a:ext cx="8229600" cy="4364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907704" y="58772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>
                <a:hlinkClick r:id="rId3" action="ppaction://hlinkfile"/>
              </a:rPr>
              <a:t>Řešení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363246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Mgrr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. Jana Vítečková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jviteckova@gymta.cz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březen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1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1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119814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Pomykalová,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Eva: </a:t>
            </a:r>
            <a:r>
              <a:rPr lang="cs-CZ" sz="1100" i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Matematika pro gymnázia – Planimetrie.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Praha: Prometheus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1997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.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Geogebra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4.2</a:t>
            </a: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2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žití shodných zobrazení při konstrukcíc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Užití shodných zobrazení při konstrukcích</Template>
  <TotalTime>94</TotalTime>
  <Words>512</Words>
  <Application>Microsoft Office PowerPoint</Application>
  <PresentationFormat>Předvádění na obrazovce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Užití shodných zobrazení při konstrukcích</vt:lpstr>
      <vt:lpstr>Šablona%20pro%20DUM[1]</vt:lpstr>
      <vt:lpstr>1_Šablona%20pro%20DUM[1]</vt:lpstr>
      <vt:lpstr>Prezentace aplikace PowerPoint</vt:lpstr>
      <vt:lpstr>Užití shodných zobrazení při konstrukcích</vt:lpstr>
      <vt:lpstr>Shodné zobrazení</vt:lpstr>
      <vt:lpstr>Shodné zobrazení</vt:lpstr>
      <vt:lpstr>Posunutí</vt:lpstr>
      <vt:lpstr>Příklad 1.:Sestrojte lichoběžník ABCD, jsou-li dány délky obou jeho základen a, c a obou jeho úhlopříček e, f.</vt:lpstr>
      <vt:lpstr>Rozbor a popis konstrukce:</vt:lpstr>
      <vt:lpstr>Příklad 2.: Vyhledejte místo na řece šířky d, ve kterém by měl stát most ve směru kolmém na tok řeky tak, aby cesta z obce A do obce B, které leží na různých stranách řeky, byla nejkratší.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Užití shodných zobrazení při konstrukcích</dc:title>
  <dc:creator>Jana Vítečková</dc:creator>
  <cp:lastModifiedBy>hchotovinska</cp:lastModifiedBy>
  <cp:revision>17</cp:revision>
  <dcterms:created xsi:type="dcterms:W3CDTF">2013-02-28T17:12:13Z</dcterms:created>
  <dcterms:modified xsi:type="dcterms:W3CDTF">2014-06-09T09:57:36Z</dcterms:modified>
</cp:coreProperties>
</file>