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0" r:id="rId4"/>
    <p:sldId id="256" r:id="rId5"/>
    <p:sldId id="257" r:id="rId6"/>
    <p:sldId id="258" r:id="rId7"/>
    <p:sldId id="259" r:id="rId8"/>
    <p:sldId id="262" r:id="rId9"/>
    <p:sldId id="263" r:id="rId10"/>
    <p:sldId id="265" r:id="rId11"/>
    <p:sldId id="264" r:id="rId12"/>
    <p:sldId id="266" r:id="rId13"/>
    <p:sldId id="261" r:id="rId14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50" d="100"/>
          <a:sy n="50" d="100"/>
        </p:scale>
        <p:origin x="-124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62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28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2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1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46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7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6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1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83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31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320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2" indent="0">
              <a:buNone/>
              <a:defRPr sz="2500"/>
            </a:lvl2pPr>
            <a:lvl3pPr marL="822944" indent="0">
              <a:buNone/>
              <a:defRPr sz="2200"/>
            </a:lvl3pPr>
            <a:lvl4pPr marL="1234415" indent="0">
              <a:buNone/>
              <a:defRPr sz="1800"/>
            </a:lvl4pPr>
            <a:lvl5pPr marL="1645888" indent="0">
              <a:buNone/>
              <a:defRPr sz="1800"/>
            </a:lvl5pPr>
            <a:lvl6pPr marL="2057359" indent="0">
              <a:buNone/>
              <a:defRPr sz="1800"/>
            </a:lvl6pPr>
            <a:lvl7pPr marL="2468831" indent="0">
              <a:buNone/>
              <a:defRPr sz="1800"/>
            </a:lvl7pPr>
            <a:lvl8pPr marL="2880302" indent="0">
              <a:buNone/>
              <a:defRPr sz="1800"/>
            </a:lvl8pPr>
            <a:lvl9pPr marL="3291774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37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52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92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33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9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7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310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07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0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395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29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0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93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5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84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3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43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9" y="6356509"/>
            <a:ext cx="2133123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4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15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88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4" indent="-3086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2" indent="-25717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79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51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22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95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66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38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10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5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88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59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31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0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7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stejnol_4.ggb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stejnol_1.ggb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stejnol_2.ggb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stejnol_3.ggb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3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projektu: </a:t>
            </a:r>
            <a:r>
              <a:rPr lang="cs-CZ" sz="1100" dirty="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3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3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3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3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860032" y="1908814"/>
            <a:ext cx="243387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latin typeface="Arial - 16"/>
                <a:cs typeface="Arial" pitchFamily="34" charset="0"/>
              </a:rPr>
              <a:t>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3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3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4864612" y="2233478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17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3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3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3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3"/>
            <a:ext cx="58978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Užití podobných zobrazení při konstrukcích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3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3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3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třetí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3" y="2171704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3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3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3.D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3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5.4.2013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sz="2400" dirty="0" smtClean="0"/>
              <a:t>Rozbor:</a:t>
            </a:r>
            <a:endParaRPr lang="cs-CZ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380953" cy="4061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39552" y="105273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Středem stejnolehlosti je nedostupný průsečík.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115616" y="580526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 action="ppaction://hlinkfile"/>
              </a:rPr>
              <a:t>stejnol_4.ggb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33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duben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660764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 Eva. </a:t>
            </a:r>
            <a:r>
              <a:rPr lang="cs-CZ" sz="1100" i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. Praha: Prometheus 1997. 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8502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Užití podobných zobrazení při konstrukcích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Stejnolehlost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Podobné zobrazení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800" u="sng" dirty="0" smtClean="0"/>
              <a:t>Zobrazení </a:t>
            </a:r>
            <a:r>
              <a:rPr lang="cs-CZ" sz="2800" i="1" u="sng" dirty="0" smtClean="0"/>
              <a:t>Z</a:t>
            </a:r>
            <a:r>
              <a:rPr lang="cs-CZ" sz="2800" u="sng" dirty="0" smtClean="0"/>
              <a:t> v rovině</a:t>
            </a:r>
            <a:r>
              <a:rPr lang="cs-CZ" sz="2800" dirty="0" smtClean="0"/>
              <a:t> je předpis, který každému bodu X roviny přiřadí právě jeden bod X´ téže roviny.</a:t>
            </a:r>
          </a:p>
          <a:p>
            <a:pPr marL="0" indent="0">
              <a:buNone/>
            </a:pPr>
            <a:r>
              <a:rPr lang="cs-CZ" sz="2800" dirty="0" smtClean="0"/>
              <a:t>Bodu X se říká </a:t>
            </a:r>
            <a:r>
              <a:rPr lang="cs-CZ" sz="2800" u="sng" dirty="0" smtClean="0"/>
              <a:t>vzor</a:t>
            </a:r>
            <a:r>
              <a:rPr lang="cs-CZ" sz="2800" dirty="0" smtClean="0"/>
              <a:t>. </a:t>
            </a:r>
          </a:p>
          <a:p>
            <a:pPr marL="0" indent="0">
              <a:buNone/>
            </a:pPr>
            <a:r>
              <a:rPr lang="cs-CZ" sz="2800" dirty="0" smtClean="0"/>
              <a:t>Bodu X´ se říká </a:t>
            </a:r>
            <a:r>
              <a:rPr lang="cs-CZ" sz="2800" u="sng" dirty="0" smtClean="0"/>
              <a:t>obraz</a:t>
            </a:r>
            <a:r>
              <a:rPr lang="cs-CZ" sz="2800" dirty="0" smtClean="0"/>
              <a:t>.</a:t>
            </a:r>
          </a:p>
          <a:p>
            <a:r>
              <a:rPr lang="cs-CZ" sz="2800" dirty="0" smtClean="0"/>
              <a:t>Zobrazení </a:t>
            </a:r>
            <a:r>
              <a:rPr lang="cs-CZ" sz="2800" i="1" dirty="0" smtClean="0"/>
              <a:t>Z</a:t>
            </a:r>
            <a:r>
              <a:rPr lang="cs-CZ" sz="2800" dirty="0" smtClean="0"/>
              <a:t> je </a:t>
            </a:r>
            <a:r>
              <a:rPr lang="cs-CZ" sz="2800" u="sng" dirty="0" smtClean="0"/>
              <a:t>podobné zobrazení</a:t>
            </a:r>
            <a:r>
              <a:rPr lang="cs-CZ" sz="2800" dirty="0" smtClean="0"/>
              <a:t> právě tehdy, když pro každé dva body A, B roviny a jejich obrazy A´, B´ platí:    </a:t>
            </a:r>
            <a:r>
              <a:rPr lang="en-US" sz="2800" dirty="0"/>
              <a:t>|</a:t>
            </a:r>
            <a:r>
              <a:rPr lang="en-US" sz="2800" dirty="0" smtClean="0"/>
              <a:t>A</a:t>
            </a:r>
            <a:r>
              <a:rPr lang="cs-CZ" sz="2800" dirty="0" smtClean="0"/>
              <a:t>´B´</a:t>
            </a:r>
            <a:r>
              <a:rPr lang="en-US" sz="2800" dirty="0" smtClean="0"/>
              <a:t>|</a:t>
            </a:r>
            <a:r>
              <a:rPr lang="cs-CZ" sz="2800" dirty="0" smtClean="0"/>
              <a:t>=</a:t>
            </a:r>
            <a:r>
              <a:rPr lang="en-US" sz="2800" dirty="0"/>
              <a:t> </a:t>
            </a:r>
            <a:r>
              <a:rPr lang="en-US" sz="2800" dirty="0" smtClean="0"/>
              <a:t>k</a:t>
            </a:r>
            <a:r>
              <a:rPr lang="en-US" sz="2800" dirty="0" smtClean="0">
                <a:latin typeface="Cambria Math"/>
                <a:ea typeface="Cambria Math"/>
              </a:rPr>
              <a:t>·</a:t>
            </a:r>
            <a:r>
              <a:rPr lang="en-US" sz="2800" dirty="0" smtClean="0"/>
              <a:t>|AB|, </a:t>
            </a:r>
            <a:r>
              <a:rPr lang="en-US" sz="2800" dirty="0" err="1" smtClean="0"/>
              <a:t>kde</a:t>
            </a:r>
            <a:r>
              <a:rPr lang="en-US" sz="2800" dirty="0" smtClean="0"/>
              <a:t> k&gt;0</a:t>
            </a:r>
            <a:r>
              <a:rPr lang="cs-CZ" sz="2800" dirty="0" smtClean="0"/>
              <a:t>.</a:t>
            </a:r>
            <a:endParaRPr lang="en-US" sz="2800" dirty="0" smtClean="0"/>
          </a:p>
          <a:p>
            <a:pPr lvl="1"/>
            <a:r>
              <a:rPr lang="en-US" sz="2400" dirty="0" smtClean="0"/>
              <a:t>k…</a:t>
            </a:r>
            <a:r>
              <a:rPr lang="en-US" sz="2400" dirty="0" err="1" smtClean="0"/>
              <a:t>koeficient</a:t>
            </a:r>
            <a:r>
              <a:rPr lang="en-US" sz="2400" dirty="0" smtClean="0"/>
              <a:t> </a:t>
            </a:r>
            <a:r>
              <a:rPr lang="en-US" sz="2400" dirty="0" err="1" smtClean="0"/>
              <a:t>podobnosti</a:t>
            </a:r>
            <a:endParaRPr lang="en-US" sz="2400" dirty="0" smtClean="0"/>
          </a:p>
          <a:p>
            <a:pPr lvl="1"/>
            <a:r>
              <a:rPr lang="cs-CZ" sz="2400" dirty="0" smtClean="0"/>
              <a:t>k</a:t>
            </a:r>
            <a:r>
              <a:rPr lang="en-US" sz="2400" dirty="0" smtClean="0"/>
              <a:t>&lt;1…</a:t>
            </a:r>
            <a:r>
              <a:rPr lang="cs-CZ" sz="2400" dirty="0" smtClean="0"/>
              <a:t>zmenšení</a:t>
            </a:r>
          </a:p>
          <a:p>
            <a:pPr lvl="1"/>
            <a:r>
              <a:rPr lang="cs-CZ" sz="2400" dirty="0" smtClean="0"/>
              <a:t>k</a:t>
            </a:r>
            <a:r>
              <a:rPr lang="en-US" sz="2400" dirty="0" smtClean="0"/>
              <a:t>&gt;1…</a:t>
            </a:r>
            <a:r>
              <a:rPr lang="cs-CZ" sz="2400" dirty="0" smtClean="0"/>
              <a:t>zvětšení</a:t>
            </a:r>
          </a:p>
          <a:p>
            <a:pPr lvl="1"/>
            <a:r>
              <a:rPr lang="cs-CZ" sz="2400" dirty="0" smtClean="0"/>
              <a:t>k=1…shodné zobrazení</a:t>
            </a:r>
          </a:p>
        </p:txBody>
      </p:sp>
    </p:spTree>
    <p:extLst>
      <p:ext uri="{BB962C8B-B14F-4D97-AF65-F5344CB8AC3E}">
        <p14:creationId xmlns:p14="http://schemas.microsoft.com/office/powerpoint/2010/main" val="4288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Homotetie (stejnolehlost)</a:t>
            </a:r>
            <a:endParaRPr lang="cs-CZ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cs-CZ" dirty="0" smtClean="0"/>
                  <a:t>Stejnolehlostí se středem S a koeficientem </a:t>
                </a:r>
                <a:r>
                  <a:rPr lang="el-GR" dirty="0" smtClean="0">
                    <a:latin typeface="Cambria Math"/>
                    <a:ea typeface="Cambria Math"/>
                  </a:rPr>
                  <a:t>χ≠</a:t>
                </a:r>
                <a:r>
                  <a:rPr lang="cs-CZ" dirty="0" smtClean="0">
                    <a:latin typeface="Cambria Math"/>
                    <a:ea typeface="Cambria Math"/>
                  </a:rPr>
                  <a:t>0 rozumíme podobné zobrazení, které každému bodu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roviny přiřadí bod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 takto:</a:t>
                </a:r>
              </a:p>
              <a:p>
                <a:pPr marL="514350" indent="-514350">
                  <a:buAutoNum type="arabicPeriod"/>
                </a:pPr>
                <a:r>
                  <a:rPr lang="cs-CZ" dirty="0" smtClean="0">
                    <a:latin typeface="Cambria Math"/>
                    <a:ea typeface="Cambria Math"/>
                  </a:rPr>
                  <a:t>Je-li 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i="1" dirty="0" smtClean="0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, potom 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′</m:t>
                    </m:r>
                    <m:r>
                      <a:rPr lang="cs-CZ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i="1" dirty="0" smtClean="0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.</a:t>
                </a:r>
              </a:p>
              <a:p>
                <a:pPr marL="514350" indent="-514350">
                  <a:buAutoNum type="arabicPeriod"/>
                </a:pPr>
                <a:r>
                  <a:rPr lang="cs-CZ" dirty="0" smtClean="0">
                    <a:ea typeface="Cambria Math"/>
                  </a:rPr>
                  <a:t>Je-li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&gt;0,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𝑝𝑎𝑘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  <a:ea typeface="Cambria Math"/>
                      </a:rPr>
                      <m:t>∊ ⟼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𝑆𝑋𝑎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𝑝𝑙𝑎𝑡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í |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𝑆𝑋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′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  <a:ea typeface="Cambria Math"/>
                          </a:rPr>
                          <m:t>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𝑆𝑋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|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.</a:t>
                </a:r>
              </a:p>
              <a:p>
                <a:pPr marL="514350" indent="-514350">
                  <a:buAutoNum type="arabicPeriod"/>
                </a:pPr>
                <a:r>
                  <a:rPr lang="cs-CZ" dirty="0" smtClean="0">
                    <a:latin typeface="Cambria Math"/>
                    <a:ea typeface="Cambria Math"/>
                  </a:rPr>
                  <a:t>Je-li </a:t>
                </a:r>
              </a:p>
              <a:p>
                <a:pPr marL="0" indent="0">
                  <a:buNone/>
                </a:pPr>
                <a:r>
                  <a:rPr lang="cs-CZ" dirty="0" smtClean="0">
                    <a:ea typeface="Cambria Math"/>
                  </a:rPr>
                  <a:t>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&lt;0,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𝑝𝑎𝑘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∊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ú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𝑋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cs-CZ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 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𝑝𝑙𝑎𝑡</m:t>
                    </m:r>
                    <m:r>
                      <a:rPr lang="cs-CZ" i="1">
                        <a:latin typeface="Cambria Math"/>
                        <a:ea typeface="Cambria Math"/>
                      </a:rPr>
                      <m:t>í </m:t>
                    </m:r>
                    <m:d>
                      <m:dPr>
                        <m:begChr m:val="|"/>
                        <m:endChr m:val="|"/>
                        <m:ctrlPr>
                          <a:rPr lang="cs-CZ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|·|</m:t>
                        </m:r>
                        <m:r>
                          <a:rPr lang="cs-CZ" i="1">
                            <a:latin typeface="Cambria Math"/>
                            <a:ea typeface="Cambria Math"/>
                          </a:rPr>
                          <m:t>𝑆𝑋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.</a:t>
                </a:r>
                <a:endParaRPr lang="en-US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:endParaRPr lang="cs-CZ" dirty="0" smtClean="0">
                  <a:latin typeface="Cambria Math"/>
                  <a:ea typeface="Cambria Math"/>
                </a:endParaRPr>
              </a:p>
              <a:p>
                <a:pPr marL="0" indent="0" algn="ctr">
                  <a:buNone/>
                </a:pPr>
                <a:r>
                  <a:rPr lang="en-US" dirty="0" smtClean="0">
                    <a:latin typeface="Cambria Math"/>
                    <a:ea typeface="Cambria Math"/>
                  </a:rPr>
                  <a:t>P</a:t>
                </a:r>
                <a:r>
                  <a:rPr lang="cs-CZ" dirty="0" err="1" smtClean="0">
                    <a:latin typeface="Cambria Math"/>
                    <a:ea typeface="Cambria Math"/>
                  </a:rPr>
                  <a:t>íšeme</a:t>
                </a:r>
                <a:r>
                  <a:rPr lang="cs-CZ" dirty="0" smtClean="0">
                    <a:latin typeface="Cambria Math"/>
                    <a:ea typeface="Cambria Math"/>
                  </a:rPr>
                  <a:t>: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𝐻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χ</m:t>
                        </m:r>
                      </m:e>
                    </m:d>
                    <m:r>
                      <a:rPr lang="cs-CZ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⇾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r>
                  <a:rPr lang="cs-CZ" dirty="0" smtClean="0">
                    <a:latin typeface="Cambria Math"/>
                    <a:ea typeface="Cambria Math"/>
                  </a:rPr>
                  <a:t>.</a:t>
                </a:r>
              </a:p>
              <a:p>
                <a:pPr marL="0" indent="0">
                  <a:buNone/>
                </a:pPr>
                <a:endParaRPr lang="cs-CZ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07" t="-2426" r="-7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4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cs-CZ" sz="2400" u="sng" dirty="0" smtClean="0"/>
                  <a:t>Příklad 1.</a:t>
                </a:r>
                <a:r>
                  <a:rPr lang="cs-CZ" sz="2400" dirty="0" smtClean="0"/>
                  <a:t>: Sestrojte všechny trojúhelníky ABC, v nichž </a:t>
                </a:r>
                <a:br>
                  <a:rPr lang="cs-CZ" sz="2400" dirty="0" smtClean="0"/>
                </a:br>
                <a:r>
                  <a:rPr lang="en-US" sz="2400" dirty="0" smtClean="0"/>
                  <a:t>|AC|</a:t>
                </a:r>
                <a:r>
                  <a:rPr lang="cs-CZ" sz="2400" dirty="0" smtClean="0"/>
                  <a:t> </a:t>
                </a:r>
                <a:r>
                  <a:rPr lang="cs-CZ" sz="2400" dirty="0" smtClean="0">
                    <a:sym typeface="Wingdings" pitchFamily="2" charset="2"/>
                  </a:rPr>
                  <a:t>: </a:t>
                </a:r>
                <a:r>
                  <a:rPr lang="en-US" sz="2400" dirty="0" smtClean="0">
                    <a:sym typeface="Wingdings" pitchFamily="2" charset="2"/>
                  </a:rPr>
                  <a:t>|BC|</a:t>
                </a:r>
                <a:r>
                  <a:rPr lang="cs-CZ" sz="2400" dirty="0" smtClean="0">
                    <a:sym typeface="Wingdings" pitchFamily="2" charset="2"/>
                  </a:rPr>
                  <a:t> </a:t>
                </a:r>
                <a:r>
                  <a:rPr lang="en-US" sz="2400" dirty="0" smtClean="0">
                    <a:sym typeface="Wingdings" pitchFamily="2" charset="2"/>
                  </a:rPr>
                  <a:t>=</a:t>
                </a:r>
                <a:r>
                  <a:rPr lang="cs-CZ" sz="2400" dirty="0" smtClean="0">
                    <a:sym typeface="Wingdings" pitchFamily="2" charset="2"/>
                  </a:rPr>
                  <a:t> </a:t>
                </a:r>
                <a:r>
                  <a:rPr lang="en-US" sz="2400" dirty="0" smtClean="0">
                    <a:sym typeface="Wingdings" pitchFamily="2" charset="2"/>
                  </a:rPr>
                  <a:t>5</a:t>
                </a:r>
                <a:r>
                  <a:rPr lang="cs-CZ" sz="2400" dirty="0" smtClean="0">
                    <a:sym typeface="Wingdings" pitchFamily="2" charset="2"/>
                  </a:rPr>
                  <a:t> : 4, </a:t>
                </a:r>
                <a:r>
                  <a:rPr lang="el-GR" sz="2400" dirty="0" smtClean="0">
                    <a:latin typeface="Cambria Math"/>
                    <a:ea typeface="Cambria Math"/>
                    <a:sym typeface="Wingdings" pitchFamily="2" charset="2"/>
                  </a:rPr>
                  <a:t>γ</a:t>
                </a:r>
                <a:r>
                  <a:rPr lang="cs-CZ" sz="2400" dirty="0" smtClean="0">
                    <a:latin typeface="Cambria Math"/>
                    <a:ea typeface="Cambria Math"/>
                    <a:sym typeface="Wingdings" pitchFamily="2" charset="2"/>
                  </a:rPr>
                  <a:t>=60°,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cs-CZ" sz="2400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𝑣</m:t>
                        </m:r>
                      </m:e>
                      <m:sub>
                        <m:r>
                          <a:rPr lang="cs-CZ" sz="2400" b="0" i="1" smtClean="0">
                            <a:latin typeface="Cambria Math"/>
                            <a:ea typeface="Cambria Math"/>
                            <a:sym typeface="Wingdings" pitchFamily="2" charset="2"/>
                          </a:rPr>
                          <m:t>𝑐</m:t>
                        </m:r>
                      </m:sub>
                    </m:sSub>
                    <m:r>
                      <a:rPr lang="cs-CZ" sz="2400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=5</m:t>
                    </m:r>
                    <m:r>
                      <a:rPr lang="cs-CZ" sz="2400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𝑐𝑚</m:t>
                    </m:r>
                    <m:r>
                      <a:rPr lang="cs-CZ" sz="2400" b="0" i="1" smtClean="0">
                        <a:latin typeface="Cambria Math"/>
                        <a:ea typeface="Cambria Math"/>
                        <a:sym typeface="Wingdings" pitchFamily="2" charset="2"/>
                      </a:rPr>
                      <m:t>.</m:t>
                    </m:r>
                  </m:oMath>
                </a14:m>
                <a:endParaRPr lang="cs-CZ" sz="2400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51942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660232" y="45091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 action="ppaction://hlinkfile"/>
              </a:rPr>
              <a:t>stejnol_1.ggb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5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u="sng" dirty="0" smtClean="0"/>
              <a:t>Příklad 2.</a:t>
            </a:r>
            <a:r>
              <a:rPr lang="cs-CZ" sz="2400" dirty="0" smtClean="0"/>
              <a:t>: Do daného ostroúhlého trojúhelníku ABC vepište čtverec KLMN tak, aby </a:t>
            </a:r>
            <a:br>
              <a:rPr lang="cs-CZ" sz="2400" dirty="0" smtClean="0"/>
            </a:br>
            <a:r>
              <a:rPr lang="cs-CZ" sz="2400" dirty="0" smtClean="0"/>
              <a:t>KL</a:t>
            </a:r>
            <a:r>
              <a:rPr lang="cs-CZ" sz="2400" dirty="0" smtClean="0">
                <a:latin typeface="Cambria Math"/>
                <a:ea typeface="Cambria Math"/>
              </a:rPr>
              <a:t>⊂AB, M∊BC, N∊AC.</a:t>
            </a:r>
            <a:endParaRPr lang="cs-CZ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06861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020272" y="59492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 action="ppaction://hlinkfile"/>
              </a:rPr>
              <a:t>stejnol_2.ggb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36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cs-CZ" sz="2400" u="sng" dirty="0" smtClean="0"/>
                  <a:t>Příklad 3.</a:t>
                </a:r>
                <a:r>
                  <a:rPr lang="cs-CZ" sz="2400" dirty="0" smtClean="0"/>
                  <a:t>: Jsou dány dvě různoběžky a, b a bod 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sz="2400" b="0" i="1" smtClean="0">
                            <a:latin typeface="Cambria Math"/>
                          </a:rPr>
                          <m:t>𝑀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∉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𝑀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 ∉</m:t>
                        </m:r>
                        <m:r>
                          <a:rPr lang="cs-CZ" sz="24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d>
                    <m:r>
                      <a:rPr lang="cs-CZ" sz="24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cs-CZ" sz="2400" dirty="0" smtClean="0"/>
                  <a:t> Sestrojte kružnici, která prochází bodem M a dotýká se přímek a, b.</a:t>
                </a:r>
                <a:endParaRPr lang="cs-CZ" sz="2400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6383" b="-1383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95275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3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Rozbor: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Střed stejnolehlosti … průsečík přímek a, b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539552" y="2267580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cs-CZ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χ</m:t>
                          </m:r>
                        </m:e>
                      </m:d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:</m:t>
                      </m:r>
                      <m:sSup>
                        <m:sSupPr>
                          <m:ctrlPr>
                            <a:rPr lang="cs-CZ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p>
                          <m:r>
                            <a:rPr lang="cs-CZ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l-GR" b="0" i="1" smtClean="0">
                          <a:latin typeface="Cambria Math"/>
                          <a:ea typeface="Cambria Math"/>
                        </a:rPr>
                        <m:t>⇾</m:t>
                      </m:r>
                      <m:r>
                        <a:rPr lang="cs-CZ" b="0" i="1" smtClean="0">
                          <a:latin typeface="Cambria Math"/>
                          <a:ea typeface="Cambria Math"/>
                        </a:rPr>
                        <m:t>𝑘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67580"/>
                <a:ext cx="1656184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1" y="2628145"/>
            <a:ext cx="8967179" cy="419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755576" y="27089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 action="ppaction://hlinkfile"/>
              </a:rPr>
              <a:t>stejnol_3.ggb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39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u="sng" dirty="0" smtClean="0"/>
              <a:t>Příklad 4.</a:t>
            </a:r>
            <a:r>
              <a:rPr lang="cs-CZ" sz="2400" dirty="0" smtClean="0"/>
              <a:t>: Sestrojte přímku, která prochází bodem </a:t>
            </a:r>
            <a:r>
              <a:rPr lang="cs-CZ" sz="2400" i="1" dirty="0" smtClean="0"/>
              <a:t>A</a:t>
            </a:r>
            <a:r>
              <a:rPr lang="cs-CZ" sz="2400" dirty="0" smtClean="0"/>
              <a:t> </a:t>
            </a:r>
            <a:r>
              <a:rPr lang="cs-CZ" sz="2400" dirty="0" err="1" smtClean="0"/>
              <a:t>a</a:t>
            </a:r>
            <a:r>
              <a:rPr lang="cs-CZ" sz="2400" dirty="0" smtClean="0"/>
              <a:t> nepřístupným průsečíkem přímek </a:t>
            </a:r>
            <a:r>
              <a:rPr lang="cs-CZ" sz="2400" i="1" dirty="0" smtClean="0"/>
              <a:t>p, q</a:t>
            </a:r>
            <a:r>
              <a:rPr lang="cs-CZ" sz="2400" dirty="0" smtClean="0"/>
              <a:t>. </a:t>
            </a:r>
            <a:endParaRPr lang="cs-CZ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535893" cy="3876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17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žití shodných zobrazení při konstrukcíc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Užití shodných zobrazení při konstrukcích</Template>
  <TotalTime>253</TotalTime>
  <Words>504</Words>
  <Application>Microsoft Office PowerPoint</Application>
  <PresentationFormat>Předvádění na obrazovce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Užití shodných zobrazení při konstrukcích</vt:lpstr>
      <vt:lpstr>Šablona%20pro%20DUM[1]</vt:lpstr>
      <vt:lpstr>1_Šablona%20pro%20DUM[1]</vt:lpstr>
      <vt:lpstr>Prezentace aplikace PowerPoint</vt:lpstr>
      <vt:lpstr>Užití podobných zobrazení při konstrukcích</vt:lpstr>
      <vt:lpstr>Podobné zobrazení</vt:lpstr>
      <vt:lpstr>Homotetie (stejnolehlost)</vt:lpstr>
      <vt:lpstr>Příklad 1.: Sestrojte všechny trojúhelníky ABC, v nichž  |AC| : |BC| = 5 : 4, γ=60°, v_c=5cm.</vt:lpstr>
      <vt:lpstr>Příklad 2.: Do daného ostroúhlého trojúhelníku ABC vepište čtverec KLMN tak, aby  KL⊂AB, M∊BC, N∊AC.</vt:lpstr>
      <vt:lpstr>Příklad 3.: Jsou dány dvě různoběžky a, b a bod M (M∉a, M ∉b). Sestrojte kružnici, která prochází bodem M a dotýká se přímek a, b.</vt:lpstr>
      <vt:lpstr>Rozbor:</vt:lpstr>
      <vt:lpstr>Příklad 4.: Sestrojte přímku, která prochází bodem A a nepřístupným průsečíkem přímek p, q. </vt:lpstr>
      <vt:lpstr>Rozbor: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shodných zobrazení při konstrukcích</dc:title>
  <dc:creator>Jana Vítečková</dc:creator>
  <cp:lastModifiedBy>hchotovinska</cp:lastModifiedBy>
  <cp:revision>22</cp:revision>
  <dcterms:created xsi:type="dcterms:W3CDTF">2013-02-28T17:12:13Z</dcterms:created>
  <dcterms:modified xsi:type="dcterms:W3CDTF">2014-06-09T09:58:17Z</dcterms:modified>
</cp:coreProperties>
</file>