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0"/>
  </p:notesMasterIdLst>
  <p:sldIdLst>
    <p:sldId id="269" r:id="rId4"/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71" r:id="rId13"/>
    <p:sldId id="272" r:id="rId14"/>
    <p:sldId id="263" r:id="rId15"/>
    <p:sldId id="267" r:id="rId16"/>
    <p:sldId id="266" r:id="rId17"/>
    <p:sldId id="265" r:id="rId18"/>
    <p:sldId id="270" r:id="rId19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CC597-0C21-4F13-A12D-EB954299C495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ED340-9F19-454C-A686-4FCDA7ED6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67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ED340-9F19-454C-A686-4FCDA7ED6CD8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798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ED340-9F19-454C-A686-4FCDA7ED6CD8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4327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743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01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874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3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89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32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80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25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17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34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4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4689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0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09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141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526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163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865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984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448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70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59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574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7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601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427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2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022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82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14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25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09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84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52A40-99FB-40EC-B0FD-1CBF604BB83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DBD42-E4B1-41D5-AFB4-D3E2D106E7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01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97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knzv_kr.gg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knzv_kr_obecna_konstrukce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knzv_5.gg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knzv_zlaty_rez.gg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knzv_1.gg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m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knzv_4.ggb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2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projektu: </a:t>
            </a:r>
            <a:r>
              <a:rPr lang="cs-CZ" sz="1100" dirty="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2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2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2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2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955299" y="1919552"/>
            <a:ext cx="2556101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Předmět:: 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2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2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4955299" y="2233478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18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2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2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2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2"/>
            <a:ext cx="3891427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Konstrukce na základě výpočtu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2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Mgr. Jana Vítečková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2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2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třetí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2" y="2171703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83130" y="3166111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Mgr. Jana Vítečková</a:t>
            </a: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3.D</a:t>
            </a: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2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8.3.2013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sz="2000" u="sng" dirty="0" smtClean="0"/>
                  <a:t>Příklad 5.</a:t>
                </a:r>
                <a:r>
                  <a:rPr lang="cs-CZ" sz="2000" dirty="0" smtClean="0"/>
                  <a:t>: Je dána kružnice k(S,</a:t>
                </a:r>
                <a:r>
                  <a:rPr lang="en-US" sz="2000" dirty="0" smtClean="0"/>
                  <a:t>o</a:t>
                </a:r>
                <a:r>
                  <a:rPr lang="cs-CZ" sz="2000" dirty="0" smtClean="0"/>
                  <a:t>) a její vnitřní bod </a:t>
                </a:r>
                <a:r>
                  <a:rPr lang="en-US" sz="2000" dirty="0" smtClean="0"/>
                  <a:t>L</a:t>
                </a:r>
                <a:r>
                  <a:rPr lang="cs-CZ" sz="2000" dirty="0" smtClean="0"/>
                  <a:t> (</a:t>
                </a:r>
                <a:r>
                  <a:rPr lang="en-US" sz="2000" dirty="0" smtClean="0"/>
                  <a:t>L</a:t>
                </a:r>
                <a14:m>
                  <m:oMath xmlns:m="http://schemas.openxmlformats.org/officeDocument/2006/math">
                    <m:r>
                      <a:rPr lang="cs-CZ" sz="2000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cs-CZ" sz="2000" dirty="0" smtClean="0"/>
                  <a:t>S). Sestrojte dvě shodné kružnice, které mají v </a:t>
                </a:r>
                <a:r>
                  <a:rPr lang="cs-CZ" sz="2000" smtClean="0"/>
                  <a:t>bodě L </a:t>
                </a:r>
                <a:r>
                  <a:rPr lang="cs-CZ" sz="2000" dirty="0" smtClean="0"/>
                  <a:t>vnější dotyk a obě se dotýkají kružnice k.</a:t>
                </a:r>
                <a:br>
                  <a:rPr lang="cs-CZ" sz="2000" dirty="0" smtClean="0"/>
                </a:br>
                <a:r>
                  <a:rPr lang="cs-CZ" sz="2000" dirty="0" smtClean="0"/>
                  <a:t>Úlohu řešte nejprve obecně a poté pro hodnoty r=10, m=</a:t>
                </a:r>
                <a:r>
                  <a:rPr lang="en-US" sz="2000" dirty="0" smtClean="0"/>
                  <a:t>|SL|=6.</a:t>
                </a:r>
                <a:endParaRPr lang="cs-CZ" sz="2000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519" r="-519" b="-31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>
              <a:hlinkClick r:id="rId3" action="ppaction://hlinkfile"/>
            </a:endParaRPr>
          </a:p>
          <a:p>
            <a:endParaRPr lang="en-US" dirty="0">
              <a:hlinkClick r:id="rId3" action="ppaction://hlinkfile"/>
            </a:endParaRPr>
          </a:p>
          <a:p>
            <a:endParaRPr lang="en-US" dirty="0" smtClean="0">
              <a:hlinkClick r:id="rId3" action="ppaction://hlinkfile"/>
            </a:endParaRPr>
          </a:p>
          <a:p>
            <a:endParaRPr lang="en-US" dirty="0">
              <a:hlinkClick r:id="rId3" action="ppaction://hlinkfile"/>
            </a:endParaRPr>
          </a:p>
          <a:p>
            <a:endParaRPr lang="en-US" dirty="0" smtClean="0">
              <a:hlinkClick r:id="rId3" action="ppaction://hlinkfile"/>
            </a:endParaRPr>
          </a:p>
          <a:p>
            <a:endParaRPr lang="en-US" dirty="0">
              <a:hlinkClick r:id="rId3" action="ppaction://hlinkfile"/>
            </a:endParaRPr>
          </a:p>
          <a:p>
            <a:endParaRPr lang="en-US" dirty="0" smtClean="0">
              <a:hlinkClick r:id="rId3" action="ppaction://hlinkfile"/>
            </a:endParaRPr>
          </a:p>
          <a:p>
            <a:r>
              <a:rPr lang="cs-CZ" sz="2400" dirty="0" err="1" smtClean="0">
                <a:hlinkClick r:id="rId3" action="ppaction://hlinkfile"/>
              </a:rPr>
              <a:t>knzv_kr.ggb</a:t>
            </a:r>
            <a:endParaRPr lang="cs-CZ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743" y="1373025"/>
            <a:ext cx="5760640" cy="536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8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Ro</a:t>
            </a:r>
            <a:r>
              <a:rPr lang="cs-CZ" sz="3200" dirty="0" err="1" smtClean="0"/>
              <a:t>zbor</a:t>
            </a:r>
            <a:r>
              <a:rPr lang="cs-CZ" sz="3200" dirty="0" smtClean="0"/>
              <a:t>: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cs-CZ" sz="20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𝑆𝐵𝐿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𝑝𝑟𝑎𝑣𝑜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ú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h𝑙</m:t>
                    </m:r>
                    <m:r>
                      <a:rPr lang="cs-CZ" sz="2000" b="0" i="1" smtClean="0">
                        <a:latin typeface="Cambria Math"/>
                        <a:ea typeface="Cambria Math"/>
                      </a:rPr>
                      <m:t>ý</m:t>
                    </m:r>
                  </m:oMath>
                </a14:m>
                <a:endParaRPr lang="cs-CZ" sz="2000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𝑜</m:t>
                            </m:r>
                            <m:r>
                              <a:rPr lang="cs-CZ" sz="2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2000" b="0" i="1" smtClean="0">
                                <a:latin typeface="Cambria Math"/>
                              </a:rPr>
                              <m:t>𝑟</m:t>
                            </m:r>
                          </m:e>
                        </m:d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sz="20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𝑜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−2</m:t>
                    </m:r>
                    <m:r>
                      <a:rPr lang="cs-CZ" sz="2000" b="0" i="1" smtClean="0">
                        <a:latin typeface="Cambria Math"/>
                      </a:rPr>
                      <m:t>𝑜𝑟</m:t>
                    </m:r>
                    <m:r>
                      <a:rPr lang="cs-CZ" sz="2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sz="2000" b="0" dirty="0" smtClean="0"/>
              </a:p>
              <a:p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𝑟</m:t>
                    </m:r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𝑜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0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cs-CZ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  <m:r>
                          <a:rPr lang="cs-CZ" sz="2000" b="0" i="1" smtClean="0">
                            <a:latin typeface="Cambria Math"/>
                          </a:rPr>
                          <m:t>𝑜</m:t>
                        </m:r>
                      </m:den>
                    </m:f>
                  </m:oMath>
                </a14:m>
                <a:endParaRPr lang="cs-CZ" sz="2000" dirty="0" smtClean="0"/>
              </a:p>
              <a:p>
                <a:endParaRPr lang="cs-CZ" sz="2000" dirty="0"/>
              </a:p>
              <a:p>
                <a:r>
                  <a:rPr lang="cs-CZ" sz="2000" dirty="0" err="1" smtClean="0"/>
                  <a:t>Ozn</a:t>
                </a:r>
                <a:r>
                  <a:rPr lang="cs-CZ" sz="2000" dirty="0" smtClean="0"/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𝑜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0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sz="2000" b="0" dirty="0" smtClean="0"/>
              </a:p>
              <a:p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𝑙</m:t>
                    </m:r>
                    <m:r>
                      <a:rPr lang="cs-CZ" sz="2000" b="0" i="1" smtClean="0">
                        <a:latin typeface="Cambria Math"/>
                      </a:rPr>
                      <m:t>=2</m:t>
                    </m:r>
                    <m:r>
                      <a:rPr lang="cs-CZ" sz="2000" b="0" i="1" smtClean="0">
                        <a:latin typeface="Cambria Math"/>
                      </a:rPr>
                      <m:t>𝑜</m:t>
                    </m:r>
                  </m:oMath>
                </a14:m>
                <a:endParaRPr lang="cs-CZ" sz="2000" b="0" dirty="0" smtClean="0"/>
              </a:p>
              <a:p>
                <a:endParaRPr lang="cs-CZ" sz="2000" b="0" dirty="0" smtClean="0"/>
              </a:p>
              <a:p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𝑟</m:t>
                    </m:r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cs-CZ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𝑙</m:t>
                        </m:r>
                      </m:den>
                    </m:f>
                    <m:r>
                      <a:rPr lang="cs-CZ" sz="2000" b="0" i="1" smtClean="0">
                        <a:latin typeface="Cambria Math"/>
                      </a:rPr>
                      <m:t> ⇒ </m:t>
                    </m:r>
                    <m:f>
                      <m:f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r>
                      <a:rPr lang="cs-CZ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b="0" i="1" smtClean="0">
                            <a:latin typeface="Cambria Math"/>
                          </a:rPr>
                          <m:t>𝑘</m:t>
                        </m:r>
                      </m:num>
                      <m:den>
                        <m:r>
                          <a:rPr lang="cs-CZ" sz="2000" b="0" i="1" smtClean="0"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endParaRPr lang="cs-CZ" sz="2000" b="0" dirty="0" smtClean="0"/>
              </a:p>
              <a:p>
                <a:r>
                  <a:rPr lang="cs-CZ" sz="2000" b="0" dirty="0" err="1" smtClean="0">
                    <a:hlinkClick r:id="rId2" action="ppaction://hlinkfile"/>
                  </a:rPr>
                  <a:t>knzv_kr_obecna_konstrukce.ggb</a:t>
                </a:r>
                <a:endParaRPr lang="cs-CZ" sz="2000" b="0" dirty="0" smtClean="0"/>
              </a:p>
              <a:p>
                <a:pPr marL="457196" lvl="1" indent="0">
                  <a:buNone/>
                </a:pPr>
                <a:r>
                  <a:rPr lang="cs-CZ" sz="1600" dirty="0" smtClean="0"/>
                  <a:t>          </a:t>
                </a:r>
                <a:endParaRPr lang="cs-CZ" sz="1600" dirty="0"/>
              </a:p>
            </p:txBody>
          </p:sp>
        </mc:Choice>
        <mc:Fallback xmlns="">
          <p:sp>
            <p:nvSpPr>
              <p:cNvPr id="4" name="Zástupný symbol pro obsah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 t="-4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331" y="1052736"/>
            <a:ext cx="489960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47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Zlatý řez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9"/>
                <a:ext cx="8229600" cy="478539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cs-CZ" u="sng" dirty="0" smtClean="0"/>
                  <a:t>Úloha: </a:t>
                </a:r>
                <a:r>
                  <a:rPr lang="cs-CZ" dirty="0" smtClean="0"/>
                  <a:t>Úsečku AB rozdělte na dvě části tak, aby poměr menší části k větší byl stejný jako poměr větší části k celé úsečce.</a:t>
                </a:r>
              </a:p>
              <a:p>
                <a:endParaRPr lang="cs-CZ" dirty="0"/>
              </a:p>
              <a:p>
                <a:endParaRPr lang="cs-CZ" dirty="0" smtClean="0"/>
              </a:p>
              <a:p>
                <a:endParaRPr lang="cs-CZ" dirty="0"/>
              </a:p>
              <a:p>
                <a:r>
                  <a:rPr lang="cs-CZ" dirty="0" err="1" smtClean="0">
                    <a:ea typeface="Cambria Math"/>
                  </a:rPr>
                  <a:t>Ozn</a:t>
                </a:r>
                <a:r>
                  <a:rPr lang="cs-CZ" dirty="0" smtClean="0">
                    <a:ea typeface="Cambria Math"/>
                  </a:rPr>
                  <a:t>.: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cs-CZ" dirty="0" smtClean="0"/>
              </a:p>
              <a:p>
                <a:endParaRPr lang="cs-CZ" sz="2400" i="1" dirty="0">
                  <a:latin typeface="Cambria Math"/>
                  <a:ea typeface="Cambria Math"/>
                </a:endParaRPr>
              </a:p>
              <a:p>
                <a:r>
                  <a:rPr lang="cs-CZ" sz="2600" dirty="0">
                    <a:hlinkClick r:id="rId3" action="ppaction://hlinkfile"/>
                  </a:rPr>
                  <a:t>knzv_5.ggb</a:t>
                </a:r>
                <a:endParaRPr lang="cs-CZ" sz="26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4"/>
                <a:stretch>
                  <a:fillRect l="-1630" t="-26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708920"/>
            <a:ext cx="8725991" cy="118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6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Euklides </a:t>
            </a:r>
            <a:r>
              <a:rPr lang="cs-CZ" dirty="0"/>
              <a:t>(kolem 340-287 př.n.l.)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Euklides (kolem 340-287 př.n.l</a:t>
            </a:r>
            <a:r>
              <a:rPr lang="cs-CZ" dirty="0" smtClean="0"/>
              <a:t>.)</a:t>
            </a:r>
          </a:p>
          <a:p>
            <a:pPr lvl="1"/>
            <a:r>
              <a:rPr lang="cs-CZ" u="sng" dirty="0" smtClean="0"/>
              <a:t>Základy</a:t>
            </a:r>
          </a:p>
          <a:p>
            <a:pPr lvl="2"/>
            <a:r>
              <a:rPr lang="cs-CZ" dirty="0"/>
              <a:t>"Rozděl úsečku na dva díly tak, aby obdélník, jehož jedna strana je celá úsečka a druhá strana je jeden z dílů, měl stejný obsah jako čtverec nad druhým dílem." </a:t>
            </a:r>
            <a:endParaRPr lang="cs-CZ" dirty="0" smtClean="0"/>
          </a:p>
          <a:p>
            <a:r>
              <a:rPr lang="cs-CZ" dirty="0" err="1"/>
              <a:t>Luca</a:t>
            </a:r>
            <a:r>
              <a:rPr lang="cs-CZ" dirty="0"/>
              <a:t> </a:t>
            </a:r>
            <a:r>
              <a:rPr lang="cs-CZ" dirty="0" err="1" smtClean="0"/>
              <a:t>Pacioli</a:t>
            </a:r>
            <a:r>
              <a:rPr lang="cs-CZ" dirty="0" smtClean="0"/>
              <a:t> - pojednání </a:t>
            </a:r>
            <a:r>
              <a:rPr lang="cs-CZ" dirty="0"/>
              <a:t>nazvané "</a:t>
            </a:r>
            <a:r>
              <a:rPr lang="cs-CZ" u="sng" dirty="0"/>
              <a:t>O božském poměru</a:t>
            </a:r>
            <a:r>
              <a:rPr lang="cs-CZ" dirty="0"/>
              <a:t>" </a:t>
            </a:r>
            <a:r>
              <a:rPr lang="cs-CZ" dirty="0" smtClean="0"/>
              <a:t>(1509) s </a:t>
            </a:r>
            <a:r>
              <a:rPr lang="cs-CZ" dirty="0"/>
              <a:t>ilustracemi </a:t>
            </a:r>
            <a:r>
              <a:rPr lang="cs-CZ" dirty="0" smtClean="0"/>
              <a:t>od Leonarda </a:t>
            </a:r>
            <a:r>
              <a:rPr lang="cs-CZ" dirty="0"/>
              <a:t>da </a:t>
            </a:r>
            <a:r>
              <a:rPr lang="cs-CZ" dirty="0" smtClean="0"/>
              <a:t>Vinci.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2082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Zlatý poměr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cs-CZ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  <m:r>
                          <a:rPr lang="cs-CZ" sz="2400" i="1">
                            <a:latin typeface="Cambria Math"/>
                          </a:rPr>
                          <m:t>−</m:t>
                        </m:r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400" i="1">
                        <a:latin typeface="Cambria Math"/>
                      </a:rPr>
                      <m:t>    /</m:t>
                    </m:r>
                    <m:r>
                      <a:rPr lang="cs-CZ" sz="2400" i="1">
                        <a:latin typeface="Cambria Math"/>
                      </a:rPr>
                      <m:t>𝑎𝑥</m:t>
                    </m:r>
                  </m:oMath>
                </a14:m>
                <a:endParaRPr lang="cs-CZ" sz="2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400" i="1">
                        <a:latin typeface="Cambria Math"/>
                      </a:rPr>
                      <m:t>+</m:t>
                    </m:r>
                    <m:r>
                      <a:rPr lang="cs-CZ" sz="2400" i="1">
                        <a:latin typeface="Cambria Math"/>
                      </a:rPr>
                      <m:t>𝑎𝑥</m:t>
                    </m:r>
                    <m:r>
                      <a:rPr lang="cs-CZ" sz="24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400" i="1">
                        <a:latin typeface="Cambria Math"/>
                      </a:rPr>
                      <m:t>=0</m:t>
                    </m:r>
                  </m:oMath>
                </a14:m>
                <a:endParaRPr lang="cs-CZ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2400" i="1">
                            <a:latin typeface="Cambria Math"/>
                          </a:rPr>
                          <m:t>12</m:t>
                        </m:r>
                      </m:sub>
                    </m:sSub>
                    <m:r>
                      <a:rPr lang="cs-CZ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−</m:t>
                        </m:r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  <m:r>
                          <a:rPr lang="cs-CZ" sz="2400" i="1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24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2400" i="1">
                                <a:latin typeface="Cambria Math"/>
                                <a:ea typeface="Cambria Math"/>
                              </a:rPr>
                              <m:t>5</m:t>
                            </m:r>
                            <m:sSup>
                              <m:sSupPr>
                                <m:ctrlPr>
                                  <a:rPr lang="cs-CZ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2400" i="1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cs-CZ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400" i="1">
                        <a:latin typeface="Cambria Math"/>
                      </a:rPr>
                      <m:t>=</m:t>
                    </m:r>
                    <m:r>
                      <a:rPr lang="cs-CZ" sz="2400" i="1">
                        <a:latin typeface="Cambria Math"/>
                      </a:rPr>
                      <m:t>𝑎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−1</m:t>
                        </m:r>
                        <m:r>
                          <a:rPr lang="cs-CZ" sz="2400" i="1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24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2400" i="1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cs-CZ" sz="2400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𝑎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b="0" dirty="0" smtClean="0"/>
                  <a:t> …záporné číslo</a:t>
                </a:r>
              </a:p>
              <a:p>
                <a:pPr marL="914391" lvl="2" indent="0">
                  <a:buNone/>
                </a:pPr>
                <a:r>
                  <a:rPr lang="cs-CZ" dirty="0" smtClean="0"/>
                  <a:t>nebo</a:t>
                </a:r>
                <a:endParaRPr lang="cs-CZ" b="0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𝑎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b="0" dirty="0" smtClean="0"/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  <m:r>
                          <a:rPr lang="cs-CZ" b="0" i="1" dirty="0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cs-CZ" b="0" dirty="0" smtClean="0"/>
              </a:p>
              <a:p>
                <a:pPr lvl="2"/>
                <a:endParaRPr lang="cs-CZ" dirty="0"/>
              </a:p>
              <a:p>
                <a:pPr marL="914391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900" b="0" i="1" smtClean="0">
                          <a:latin typeface="Cambria Math"/>
                        </a:rPr>
                        <m:t>⇒  </m:t>
                      </m:r>
                      <m:f>
                        <m:fPr>
                          <m:ctrlPr>
                            <a:rPr lang="cs-CZ" sz="29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9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cs-CZ" sz="29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cs-CZ" sz="29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900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cs-CZ" sz="29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9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  <m:r>
                            <a:rPr lang="cs-CZ" sz="29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29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2900" b="0" dirty="0" smtClean="0"/>
              </a:p>
              <a:p>
                <a:endParaRPr lang="cs-CZ" sz="2800" dirty="0"/>
              </a:p>
              <a:p>
                <a14:m>
                  <m:oMath xmlns:m="http://schemas.openxmlformats.org/officeDocument/2006/math">
                    <m:r>
                      <a:rPr lang="cs-CZ" sz="2400" i="1">
                        <a:latin typeface="Cambria Math"/>
                        <a:ea typeface="Cambria Math"/>
                      </a:rPr>
                      <m:t>𝜑</m:t>
                    </m:r>
                    <m:r>
                      <a:rPr lang="cs-CZ" sz="2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  <m:f>
                          <m:fPr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400" i="1">
                                <a:latin typeface="Cambria Math"/>
                              </a:rPr>
                              <m:t>−1+</m:t>
                            </m:r>
                            <m:rad>
                              <m:radPr>
                                <m:degHide m:val="on"/>
                                <m:ctrlPr>
                                  <a:rPr lang="cs-CZ" sz="2400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cs-CZ" sz="2400" i="1">
                                    <a:latin typeface="Cambria Math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cs-CZ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cs-CZ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2400" i="1">
                                <a:latin typeface="Cambria Math"/>
                              </a:rPr>
                              <m:t>5</m:t>
                            </m:r>
                          </m:e>
                        </m:rad>
                        <m:r>
                          <a:rPr lang="cs-CZ" sz="2400" i="1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cs-CZ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2400" i="1">
                                <a:latin typeface="Cambria Math"/>
                              </a:rPr>
                              <m:t>5</m:t>
                            </m:r>
                          </m:e>
                        </m:rad>
                        <m:r>
                          <a:rPr lang="cs-CZ" sz="2400" i="1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cs-CZ" sz="24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>
                          <a:latin typeface="Cambria Math"/>
                        </a:rPr>
                        <m:t>≐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1,61803 (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𝑖𝑟𝑎𝑐𝑖𝑜𝑛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á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𝑙𝑛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í čí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𝑠𝑙𝑜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  <a:p>
                <a:endParaRPr lang="cs-CZ" sz="2800" dirty="0"/>
              </a:p>
              <a:p>
                <a:pPr lvl="2"/>
                <a:endParaRPr lang="cs-CZ" b="0" dirty="0" smtClean="0"/>
              </a:p>
              <a:p>
                <a:pPr marL="914391" lvl="2" indent="0">
                  <a:buNone/>
                </a:pPr>
                <a:endParaRPr lang="cs-CZ" b="0" dirty="0" smtClean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751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cs-CZ" sz="4000" dirty="0"/>
              <a:t>Rozdělení zlatým řezem </a:t>
            </a:r>
            <a:r>
              <a:rPr lang="cs-CZ" sz="4000" dirty="0" err="1"/>
              <a:t>euklidovsky</a:t>
            </a:r>
            <a:r>
              <a:rPr lang="cs-CZ" sz="4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28800"/>
                <a:ext cx="8229600" cy="4032448"/>
              </a:xfrm>
            </p:spPr>
            <p:txBody>
              <a:bodyPr>
                <a:normAutofit fontScale="85000" lnSpcReduction="20000"/>
              </a:bodyPr>
              <a:lstStyle/>
              <a:p>
                <a:pPr marL="457196" lvl="1" indent="0">
                  <a:buNone/>
                </a:pPr>
                <a:r>
                  <a:rPr lang="cs-CZ" b="1" dirty="0" smtClean="0">
                    <a:latin typeface="Cambria Math"/>
                  </a:rPr>
                  <a:t>Popis konstrukce:</a:t>
                </a: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𝑝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</a:rPr>
                      <m:t>∊</m:t>
                    </m:r>
                    <m:r>
                      <a:rPr lang="cs-CZ" b="0" i="1" smtClean="0">
                        <a:latin typeface="Cambria Math"/>
                      </a:rPr>
                      <m:t>𝑝</m:t>
                    </m:r>
                    <m:nary>
                      <m:naryPr>
                        <m:chr m:val="⟘"/>
                        <m:subHide m:val="on"/>
                        <m:sup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</m:e>
                    </m:nary>
                  </m:oMath>
                </a14:m>
                <a:endParaRPr lang="cs-CZ" dirty="0" smtClean="0"/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𝑘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𝐵</m:t>
                        </m:r>
                        <m:r>
                          <a:rPr lang="cs-CZ" b="0" i="1" smtClean="0">
                            <a:latin typeface="Cambria Math"/>
                          </a:rPr>
                          <m:t>, </m:t>
                        </m:r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endParaRPr lang="cs-CZ" b="0" dirty="0" smtClean="0"/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𝐷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𝑝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𝑙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𝑙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𝐷</m:t>
                        </m:r>
                        <m:r>
                          <a:rPr lang="cs-CZ" b="0" i="1" smtClean="0">
                            <a:latin typeface="Cambria Math"/>
                          </a:rPr>
                          <m:t>,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𝐵𝐷</m:t>
                            </m:r>
                          </m:e>
                        </m:d>
                      </m:e>
                    </m:d>
                  </m:oMath>
                </a14:m>
                <a:endParaRPr lang="en-US" b="0" dirty="0" smtClean="0"/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𝐴𝐷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𝐴𝐸</m:t>
                            </m:r>
                          </m:e>
                        </m:d>
                      </m:e>
                    </m:d>
                  </m:oMath>
                </a14:m>
                <a:endParaRPr lang="en-US" b="0" dirty="0" smtClean="0"/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𝐹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𝐹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𝐴𝐵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971540" lvl="1" indent="-514345">
                  <a:buFont typeface="+mj-lt"/>
                  <a:buAutoNum type="arabicPeriod"/>
                </a:pPr>
                <a:endParaRPr lang="cs-CZ" b="0" dirty="0" smtClean="0"/>
              </a:p>
              <a:p>
                <a:pPr marL="457196" lvl="1" indent="0">
                  <a:buNone/>
                </a:pPr>
                <a:r>
                  <a:rPr lang="en-US" b="0" dirty="0" err="1" smtClean="0">
                    <a:hlinkClick r:id="rId3" action="ppaction://hlinkfile"/>
                  </a:rPr>
                  <a:t>knzv_zlaty_rez.ggb</a:t>
                </a:r>
                <a:endParaRPr lang="en-US" b="0" dirty="0" smtClean="0"/>
              </a:p>
              <a:p>
                <a:pPr marL="971540" lvl="1" indent="-514345">
                  <a:buFont typeface="+mj-lt"/>
                  <a:buAutoNum type="arabicPeriod"/>
                </a:pPr>
                <a:endParaRPr lang="cs-CZ" dirty="0" smtClean="0"/>
              </a:p>
              <a:p>
                <a:pPr lvl="1"/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28800"/>
                <a:ext cx="8229600" cy="4032448"/>
              </a:xfrm>
              <a:blipFill rotWithShape="1">
                <a:blip r:embed="rId4"/>
                <a:stretch>
                  <a:fillRect t="-51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56993"/>
            <a:ext cx="5491514" cy="2693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8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806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marL="228600" indent="-228600" defTabSz="82296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cs-CZ" sz="1100" dirty="0" smtClean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Pomykalová, Eva: </a:t>
            </a:r>
            <a:r>
              <a:rPr lang="cs-CZ" sz="1100" i="1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Praha: Prometheus, 1997.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http://www.karlin.mff.cuni.cz/katedry/kdm/diplomky/chmelikovabp/Zlaty_rez.pdf 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4.2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66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Konstrukce na základě výpočtu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4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Konstrukce na základě výpočtu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řešení konstrukčních úloh používáme </a:t>
            </a:r>
            <a:r>
              <a:rPr lang="cs-CZ" b="1" dirty="0" smtClean="0"/>
              <a:t>algebraickou metodu</a:t>
            </a:r>
            <a:r>
              <a:rPr lang="cs-CZ" dirty="0" smtClean="0"/>
              <a:t> neboli </a:t>
            </a:r>
            <a:r>
              <a:rPr lang="cs-CZ" b="1" dirty="0" smtClean="0"/>
              <a:t>metodu využívající výpočtu.</a:t>
            </a:r>
          </a:p>
          <a:p>
            <a:r>
              <a:rPr lang="cs-CZ" dirty="0" smtClean="0"/>
              <a:t>Užíváme známé </a:t>
            </a:r>
            <a:r>
              <a:rPr lang="cs-CZ" b="1" dirty="0" smtClean="0"/>
              <a:t>geometrické věty </a:t>
            </a:r>
            <a:r>
              <a:rPr lang="cs-CZ" dirty="0" smtClean="0"/>
              <a:t>(jaké znáte?)</a:t>
            </a:r>
            <a:r>
              <a:rPr lang="cs-CZ" b="1" dirty="0" smtClean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0423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/>
          <p:nvPr/>
        </p:nvSpPr>
        <p:spPr>
          <a:xfrm>
            <a:off x="2627785" y="1367911"/>
            <a:ext cx="961674" cy="1057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Příklad 1</a:t>
            </a:r>
            <a:r>
              <a:rPr lang="cs-CZ" dirty="0" smtClean="0"/>
              <a:t>: Sestrojte úsečku délky k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12777"/>
                <a:ext cx="8229600" cy="471338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𝑎𝑏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endParaRPr lang="cs-CZ" sz="24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cs-CZ" sz="2400" u="sng" dirty="0">
                    <a:latin typeface="Cambria Math"/>
                  </a:rPr>
                  <a:t>Poznámka:</a:t>
                </a:r>
              </a:p>
              <a:p>
                <a:pPr marL="0" indent="0">
                  <a:buNone/>
                </a:pPr>
                <a:r>
                  <a:rPr lang="cs-CZ" sz="2400" dirty="0">
                    <a:latin typeface="Cambria Math"/>
                  </a:rPr>
                  <a:t>Úsečka délky k se nazývá </a:t>
                </a:r>
                <a:r>
                  <a:rPr lang="cs-CZ" sz="2400" b="1" dirty="0">
                    <a:latin typeface="Cambria Math"/>
                  </a:rPr>
                  <a:t>čtvrtá geometrická úměrná</a:t>
                </a:r>
                <a:r>
                  <a:rPr lang="cs-CZ" sz="2400" dirty="0">
                    <a:latin typeface="Cambria Math"/>
                  </a:rPr>
                  <a:t> úseček</a:t>
                </a:r>
              </a:p>
              <a:p>
                <a:pPr marL="0" indent="0">
                  <a:buNone/>
                </a:pPr>
                <a:r>
                  <a:rPr lang="cs-CZ" sz="2400" dirty="0">
                    <a:latin typeface="Cambria Math"/>
                  </a:rPr>
                  <a:t> o délkách a, b, c. </a:t>
                </a:r>
              </a:p>
              <a:p>
                <a:pPr marL="0" indent="0">
                  <a:buNone/>
                </a:pPr>
                <a:endParaRPr lang="cs-CZ" i="1" dirty="0">
                  <a:latin typeface="Cambria Math"/>
                </a:endParaRPr>
              </a:p>
              <a:p>
                <a:r>
                  <a:rPr lang="cs-CZ" dirty="0" smtClean="0">
                    <a:hlinkClick r:id="rId2" action="ppaction://hlinkfile"/>
                  </a:rPr>
                  <a:t>Řešení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12776"/>
                <a:ext cx="8229600" cy="4713387"/>
              </a:xfrm>
              <a:blipFill rotWithShape="1">
                <a:blip r:embed="rId3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2627785" y="1484784"/>
                <a:ext cx="961674" cy="913648"/>
              </a:xfrm>
              <a:prstGeom prst="rect">
                <a:avLst/>
              </a:prstGeom>
              <a:noFill/>
            </p:spPr>
            <p:txBody>
              <a:bodyPr wrap="none" lIns="91439" tIns="45719" rIns="91439" bIns="45719" rtlCol="0">
                <a:spAutoFit/>
              </a:bodyPr>
              <a:lstStyle/>
              <a:p>
                <a:r>
                  <a:rPr lang="cs-CZ" b="0" dirty="0" smtClean="0"/>
                  <a:t>k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𝑐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𝑎𝑏</m:t>
                    </m:r>
                  </m:oMath>
                </a14:m>
                <a:endParaRPr lang="cs-CZ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84784"/>
                <a:ext cx="961674" cy="913648"/>
              </a:xfrm>
              <a:prstGeom prst="rect">
                <a:avLst/>
              </a:prstGeom>
              <a:blipFill rotWithShape="1">
                <a:blip r:embed="rId4"/>
                <a:stretch>
                  <a:fillRect l="-5063" t="-33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Obrázek 15" descr="GeoGebra - knzv_1.ggb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45" y="3097870"/>
            <a:ext cx="5206334" cy="37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cs-CZ" u="sng" dirty="0" smtClean="0"/>
              <a:t>Příklad 2</a:t>
            </a:r>
            <a:r>
              <a:rPr lang="cs-CZ" dirty="0" smtClean="0"/>
              <a:t>:Jsou dány dvě úsečky o délkách a, b (a</a:t>
            </a:r>
            <a:r>
              <a:rPr lang="en-US" dirty="0" smtClean="0"/>
              <a:t>&gt;b</a:t>
            </a:r>
            <a:r>
              <a:rPr lang="cs-CZ" dirty="0" smtClean="0"/>
              <a:t>)</a:t>
            </a:r>
            <a:r>
              <a:rPr lang="en-US" dirty="0" smtClean="0"/>
              <a:t>. </a:t>
            </a:r>
            <a:r>
              <a:rPr lang="en-US" dirty="0" err="1" smtClean="0"/>
              <a:t>Sestrojt</a:t>
            </a:r>
            <a:r>
              <a:rPr lang="cs-CZ" dirty="0" smtClean="0"/>
              <a:t>e úsečku délky k: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132856"/>
                <a:ext cx="8229600" cy="45259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cs-CZ" dirty="0" smtClean="0"/>
              </a:p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cs-CZ" dirty="0" smtClean="0"/>
                  <a:t> </a:t>
                </a:r>
              </a:p>
              <a:p>
                <a:endParaRPr lang="cs-CZ" dirty="0"/>
              </a:p>
              <a:p>
                <a:r>
                  <a:rPr lang="cs-CZ" dirty="0" smtClean="0"/>
                  <a:t>Sestrojte úsečku délky </a:t>
                </a:r>
              </a:p>
              <a:p>
                <a:pPr lvl="2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13</m:t>
                        </m:r>
                      </m:e>
                    </m:rad>
                  </m:oMath>
                </a14:m>
                <a:endParaRPr lang="cs-CZ" i="1" dirty="0" smtClean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dirty="0" smtClean="0">
                            <a:latin typeface="Cambria Math"/>
                          </a:rPr>
                          <m:t>15</m:t>
                        </m:r>
                      </m:e>
                    </m:rad>
                  </m:oMath>
                </a14:m>
                <a:endParaRPr lang="cs-CZ" dirty="0" smtClean="0"/>
              </a:p>
              <a:p>
                <a:pPr lvl="2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17</m:t>
                        </m:r>
                      </m:e>
                    </m:rad>
                  </m:oMath>
                </a14:m>
                <a:endParaRPr lang="cs-CZ" dirty="0" smtClean="0"/>
              </a:p>
              <a:p>
                <a:endParaRPr lang="cs-CZ" dirty="0" smtClean="0"/>
              </a:p>
              <a:p>
                <a:pPr marL="0" indent="0">
                  <a:buNone/>
                </a:pPr>
                <a:endParaRPr lang="cs-CZ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132856"/>
                <a:ext cx="8229600" cy="4525963"/>
              </a:xfrm>
              <a:blipFill rotWithShape="1"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3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u="sng" dirty="0" smtClean="0"/>
              <a:t>Příklad 3</a:t>
            </a:r>
            <a:r>
              <a:rPr lang="cs-CZ" dirty="0" smtClean="0"/>
              <a:t>: Je dán obdélník ABCD. Sestrojte </a:t>
            </a:r>
            <a:r>
              <a:rPr lang="cs-CZ" dirty="0" err="1" smtClean="0"/>
              <a:t>rovnoplochý</a:t>
            </a:r>
            <a:r>
              <a:rPr lang="cs-CZ" dirty="0" smtClean="0"/>
              <a:t> čtverec.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Euklidovy věty</a:t>
                </a:r>
              </a:p>
              <a:p>
                <a:pPr lvl="2"/>
                <a:r>
                  <a:rPr lang="cs-CZ" dirty="0" smtClean="0"/>
                  <a:t>Euklidova věta o odvěsně</a:t>
                </a:r>
              </a:p>
              <a:p>
                <a:pPr lvl="4"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𝑐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</m:oMath>
                </a14:m>
                <a:endParaRPr lang="cs-CZ" dirty="0" smtClean="0"/>
              </a:p>
              <a:p>
                <a:pPr lvl="4"/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𝑐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914391" lvl="2" indent="0">
                  <a:buNone/>
                </a:pPr>
                <a:endParaRPr lang="cs-CZ" b="0" dirty="0" smtClean="0">
                  <a:ea typeface="Cambria Math"/>
                </a:endParaRPr>
              </a:p>
              <a:p>
                <a:pPr lvl="2"/>
                <a:r>
                  <a:rPr lang="cs-CZ" dirty="0" smtClean="0">
                    <a:ea typeface="Cambria Math"/>
                  </a:rPr>
                  <a:t>Euklidova věta o výšce</a:t>
                </a:r>
              </a:p>
              <a:p>
                <a:pPr lvl="4"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r>
                      <a:rPr lang="cs-CZ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cs-CZ" b="0" dirty="0" smtClean="0">
                  <a:ea typeface="Cambria Math"/>
                </a:endParaRPr>
              </a:p>
              <a:p>
                <a:r>
                  <a:rPr lang="cs-CZ" dirty="0" smtClean="0">
                    <a:ea typeface="Cambria Math"/>
                  </a:rPr>
                  <a:t>Pythagorova věta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ravoúhlý trojúhelník 3"/>
          <p:cNvSpPr/>
          <p:nvPr/>
        </p:nvSpPr>
        <p:spPr>
          <a:xfrm rot="7257215">
            <a:off x="5586475" y="3219207"/>
            <a:ext cx="2248125" cy="378232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cs-CZ"/>
          </a:p>
        </p:txBody>
      </p:sp>
      <p:cxnSp>
        <p:nvCxnSpPr>
          <p:cNvPr id="6" name="Přímá spojnice 5"/>
          <p:cNvCxnSpPr/>
          <p:nvPr/>
        </p:nvCxnSpPr>
        <p:spPr>
          <a:xfrm flipV="1">
            <a:off x="5796136" y="3831873"/>
            <a:ext cx="914400" cy="1002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>
            <a:endCxn id="4" idx="2"/>
          </p:cNvCxnSpPr>
          <p:nvPr/>
        </p:nvCxnSpPr>
        <p:spPr>
          <a:xfrm flipV="1">
            <a:off x="5662895" y="3173684"/>
            <a:ext cx="3966" cy="1936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34" y="3173683"/>
            <a:ext cx="4625876" cy="284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2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Další úlohy: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Je dán trojúhelník ABC. Sestrojte čtverec o stejném obsahu.</a:t>
            </a:r>
          </a:p>
          <a:p>
            <a:r>
              <a:rPr lang="cs-CZ" sz="3600" dirty="0"/>
              <a:t>Je dán konvexní čtyřúhelník ABCD. Sestrojte čtverec o stejném obsahu.</a:t>
            </a:r>
          </a:p>
        </p:txBody>
      </p:sp>
    </p:spTree>
    <p:extLst>
      <p:ext uri="{BB962C8B-B14F-4D97-AF65-F5344CB8AC3E}">
        <p14:creationId xmlns:p14="http://schemas.microsoft.com/office/powerpoint/2010/main" val="338440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úlohy: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Je dána úsečka délky a. Sestrojte úsečky, které mají délky: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cs-CZ" b="0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cs-CZ" b="0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35</m:t>
                        </m:r>
                      </m:e>
                    </m:rad>
                  </m:oMath>
                </a14:m>
                <a:endParaRPr lang="cs-CZ" dirty="0" smtClean="0"/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cs-CZ" dirty="0" smtClean="0"/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42</m:t>
                            </m:r>
                          </m:e>
                        </m:rad>
                      </m:den>
                    </m:f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5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3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sz="3200" u="sng" dirty="0" smtClean="0"/>
                  <a:t>Příklad 4</a:t>
                </a:r>
                <a:r>
                  <a:rPr lang="cs-CZ" sz="3200" dirty="0" smtClean="0"/>
                  <a:t>: Sestrojte úsečku délky </a:t>
                </a:r>
                <a14:m>
                  <m:oMath xmlns:m="http://schemas.openxmlformats.org/officeDocument/2006/math">
                    <m:r>
                      <a:rPr lang="cs-CZ" sz="3200" b="0" i="1" smtClean="0">
                        <a:latin typeface="Cambria Math"/>
                      </a:rPr>
                      <m:t>𝑘</m:t>
                    </m:r>
                    <m:r>
                      <a:rPr lang="cs-CZ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2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2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2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2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200" b="0" i="1" smtClean="0">
                            <a:latin typeface="Cambria Math"/>
                          </a:rPr>
                          <m:t>𝑐𝑑</m:t>
                        </m:r>
                      </m:num>
                      <m:den>
                        <m:r>
                          <a:rPr lang="cs-CZ" sz="3200" b="0" i="1" smtClean="0">
                            <a:latin typeface="Cambria Math"/>
                          </a:rPr>
                          <m:t>𝑒</m:t>
                        </m:r>
                      </m:den>
                    </m:f>
                  </m:oMath>
                </a14:m>
                <a:endParaRPr lang="cs-CZ" sz="3200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cs-CZ" b="0" i="1" u="sng" dirty="0" smtClean="0">
                    <a:latin typeface="Cambria Math"/>
                  </a:rPr>
                  <a:t>Rozbor</a:t>
                </a:r>
                <a:r>
                  <a:rPr lang="cs-CZ" b="0" i="1" dirty="0" smtClean="0">
                    <a:latin typeface="Cambria Math"/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𝑚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cs-CZ" dirty="0" smtClean="0"/>
                  <a:t>     (PV)</a:t>
                </a:r>
              </a:p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𝑐𝑑</m:t>
                        </m:r>
                      </m:e>
                    </m:rad>
                  </m:oMath>
                </a14:m>
                <a:r>
                  <a:rPr lang="cs-CZ" b="0" dirty="0" smtClean="0"/>
                  <a:t>                (EV)</a:t>
                </a:r>
              </a:p>
              <a:p>
                <a:r>
                  <a:rPr lang="cs-CZ" dirty="0" smtClean="0"/>
                  <a:t>Označme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0" smtClean="0">
                        <a:latin typeface="Cambria Math"/>
                      </a:rPr>
                      <m:t>      </m:t>
                    </m:r>
                  </m:oMath>
                </a14:m>
                <a:endParaRPr lang="cs-CZ" b="0" i="0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	p…odvěsna pravoúhlého trojúhelníku, jehož 	přepona má délku m, odvěsna délku n</a:t>
                </a:r>
              </a:p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𝑒</m:t>
                        </m:r>
                      </m:den>
                    </m:f>
                  </m:oMath>
                </a14:m>
                <a:r>
                  <a:rPr lang="cs-CZ" dirty="0" smtClean="0"/>
                  <a:t>  neboli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𝑝</m:t>
                        </m:r>
                      </m:den>
                    </m:f>
                    <m:r>
                      <a:rPr lang="cs-CZ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𝑒</m:t>
                        </m:r>
                      </m:den>
                    </m:f>
                  </m:oMath>
                </a14:m>
                <a:endParaRPr lang="cs-CZ" dirty="0" smtClean="0"/>
              </a:p>
              <a:p>
                <a:r>
                  <a:rPr lang="cs-CZ" dirty="0" smtClean="0">
                    <a:hlinkClick r:id="rId3" action="ppaction://hlinkfile"/>
                  </a:rPr>
                  <a:t>knzv_4.ggb</a:t>
                </a:r>
                <a:endParaRPr lang="cs-CZ" dirty="0" smtClean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  <a:blipFill rotWithShape="1">
                <a:blip r:embed="rId4"/>
                <a:stretch>
                  <a:fillRect l="-1481" t="-40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0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987</Words>
  <Application>Microsoft Office PowerPoint</Application>
  <PresentationFormat>Předvádění na obrazovce (4:3)</PresentationFormat>
  <Paragraphs>145</Paragraphs>
  <Slides>16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Motiv systému Office</vt:lpstr>
      <vt:lpstr>Šablona%20pro%20DUM[1]</vt:lpstr>
      <vt:lpstr>1_Šablona%20pro%20DUM[1]</vt:lpstr>
      <vt:lpstr>Prezentace aplikace PowerPoint</vt:lpstr>
      <vt:lpstr>Konstrukce na základě výpočtu</vt:lpstr>
      <vt:lpstr>Konstrukce na základě výpočtu</vt:lpstr>
      <vt:lpstr>Příklad 1: Sestrojte úsečku délky k</vt:lpstr>
      <vt:lpstr>Příklad 2:Jsou dány dvě úsečky o délkách a, b (a&gt;b). Sestrojte úsečku délky k:</vt:lpstr>
      <vt:lpstr>Příklad 3: Je dán obdélník ABCD. Sestrojte rovnoplochý čtverec.</vt:lpstr>
      <vt:lpstr>Další úlohy:</vt:lpstr>
      <vt:lpstr>Další úlohy:</vt:lpstr>
      <vt:lpstr>Příklad 4: Sestrojte úsečku délky k=(a^2+b^2-cd)/e</vt:lpstr>
      <vt:lpstr>Příklad 5.: Je dána kružnice k(S,o) a její vnitřní bod L (L≠S). Sestrojte dvě shodné kružnice, které mají v bodě L vnější dotyk a obě se dotýkají kružnice k. Úlohu řešte nejprve obecně a poté pro hodnoty r=10, m=|SL|=6.</vt:lpstr>
      <vt:lpstr>Rozbor:</vt:lpstr>
      <vt:lpstr>Zlatý řez</vt:lpstr>
      <vt:lpstr> Euklides (kolem 340-287 př.n.l.)</vt:lpstr>
      <vt:lpstr>Zlatý poměr</vt:lpstr>
      <vt:lpstr>Rozdělení zlatým řezem euklidovsky: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Konstrukce na základě výpočtu</dc:title>
  <dc:creator>Jana Vítečková</dc:creator>
  <cp:lastModifiedBy>hchotovinska</cp:lastModifiedBy>
  <cp:revision>47</cp:revision>
  <dcterms:created xsi:type="dcterms:W3CDTF">2013-02-21T13:58:22Z</dcterms:created>
  <dcterms:modified xsi:type="dcterms:W3CDTF">2014-06-09T09:58:48Z</dcterms:modified>
</cp:coreProperties>
</file>