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</p:sldIdLst>
  <p:sldSz cx="10080625" cy="7559675"/>
  <p:notesSz cx="7099300" cy="10234613"/>
  <p:defaultTextStyle>
    <a:defPPr>
      <a:defRPr lang="cs-CZ"/>
    </a:defPPr>
    <a:lvl1pPr marL="0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52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05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57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10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63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16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221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605" y="-58"/>
      </p:cViewPr>
      <p:guideLst>
        <p:guide orient="horz" pos="2381"/>
        <p:guide pos="317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080894" cy="511393"/>
          </a:xfrm>
          <a:prstGeom prst="rect">
            <a:avLst/>
          </a:prstGeom>
          <a:noFill/>
          <a:ln>
            <a:noFill/>
          </a:ln>
        </p:spPr>
        <p:txBody>
          <a:bodyPr vert="horz" wrap="square" lIns="85477" tIns="42734" rIns="85477" bIns="42734" anchor="t" anchorCtr="0" compatLnSpc="0"/>
          <a:lstStyle/>
          <a:p>
            <a:pPr defTabSz="868406" hangingPunct="0"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cs-CZ" sz="1300">
              <a:solidFill>
                <a:srgbClr val="000000"/>
              </a:solidFill>
              <a:latin typeface="Arial" pitchFamily="18"/>
              <a:ea typeface="SimSun" pitchFamily="2"/>
              <a:cs typeface="Mangal" pitchFamily="2"/>
            </a:endParaRPr>
          </a:p>
        </p:txBody>
      </p:sp>
      <p:sp>
        <p:nvSpPr>
          <p:cNvPr id="3" name="Zástupný symbol pro datum 2"/>
          <p:cNvSpPr txBox="1">
            <a:spLocks noGrp="1"/>
          </p:cNvSpPr>
          <p:nvPr>
            <p:ph type="dt" sz="quarter" idx="1"/>
          </p:nvPr>
        </p:nvSpPr>
        <p:spPr>
          <a:xfrm>
            <a:off x="4018379" y="0"/>
            <a:ext cx="3080894" cy="511393"/>
          </a:xfrm>
          <a:prstGeom prst="rect">
            <a:avLst/>
          </a:prstGeom>
          <a:noFill/>
          <a:ln>
            <a:noFill/>
          </a:ln>
        </p:spPr>
        <p:txBody>
          <a:bodyPr vert="horz" wrap="square" lIns="85477" tIns="42734" rIns="85477" bIns="42734" anchor="t" anchorCtr="0" compatLnSpc="0"/>
          <a:lstStyle/>
          <a:p>
            <a:pPr algn="r" defTabSz="868406" hangingPunct="0"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cs-CZ" sz="1300">
              <a:solidFill>
                <a:srgbClr val="000000"/>
              </a:solidFill>
              <a:latin typeface="Arial" pitchFamily="18"/>
              <a:ea typeface="SimSun" pitchFamily="2"/>
              <a:cs typeface="Mangal" pitchFamily="2"/>
            </a:endParaRPr>
          </a:p>
        </p:txBody>
      </p:sp>
      <p:sp>
        <p:nvSpPr>
          <p:cNvPr id="4" name="Zástupný symbol pro zápatí 3"/>
          <p:cNvSpPr txBox="1">
            <a:spLocks noGrp="1"/>
          </p:cNvSpPr>
          <p:nvPr>
            <p:ph type="ftr" sz="quarter" idx="2"/>
          </p:nvPr>
        </p:nvSpPr>
        <p:spPr>
          <a:xfrm>
            <a:off x="0" y="9723054"/>
            <a:ext cx="3080894" cy="511393"/>
          </a:xfrm>
          <a:prstGeom prst="rect">
            <a:avLst/>
          </a:prstGeom>
          <a:noFill/>
          <a:ln>
            <a:noFill/>
          </a:ln>
        </p:spPr>
        <p:txBody>
          <a:bodyPr vert="horz" wrap="square" lIns="85477" tIns="42734" rIns="85477" bIns="42734" anchor="b" anchorCtr="0" compatLnSpc="0"/>
          <a:lstStyle/>
          <a:p>
            <a:pPr defTabSz="868406" hangingPunct="0"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cs-CZ" sz="1300">
              <a:solidFill>
                <a:srgbClr val="000000"/>
              </a:solidFill>
              <a:latin typeface="Arial" pitchFamily="18"/>
              <a:ea typeface="SimSun" pitchFamily="2"/>
              <a:cs typeface="Mangal" pitchFamily="2"/>
            </a:endParaRPr>
          </a:p>
        </p:txBody>
      </p:sp>
      <p:sp>
        <p:nvSpPr>
          <p:cNvPr id="5" name="Zástupný symbol pro číslo snímku 4"/>
          <p:cNvSpPr txBox="1">
            <a:spLocks noGrp="1"/>
          </p:cNvSpPr>
          <p:nvPr>
            <p:ph type="sldNum" sz="quarter" idx="3"/>
          </p:nvPr>
        </p:nvSpPr>
        <p:spPr>
          <a:xfrm>
            <a:off x="4018379" y="9723054"/>
            <a:ext cx="3080894" cy="511393"/>
          </a:xfrm>
          <a:prstGeom prst="rect">
            <a:avLst/>
          </a:prstGeom>
          <a:noFill/>
          <a:ln>
            <a:noFill/>
          </a:ln>
        </p:spPr>
        <p:txBody>
          <a:bodyPr vert="horz" wrap="square" lIns="85477" tIns="42734" rIns="85477" bIns="42734" anchor="b" anchorCtr="0" compatLnSpc="0"/>
          <a:lstStyle/>
          <a:p>
            <a:pPr algn="r" defTabSz="868406" hangingPunct="0"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E04D6910-5823-4A12-AFB8-2E9B84026FC0}" type="slidenum">
              <a:rPr/>
              <a:pPr algn="r" defTabSz="868406" hangingPunct="0">
                <a:defRPr sz="14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‹#›</a:t>
            </a:fld>
            <a:endParaRPr lang="cs-CZ" sz="1300">
              <a:solidFill>
                <a:srgbClr val="000000"/>
              </a:solidFill>
              <a:latin typeface="Arial" pitchFamily="18"/>
              <a:ea typeface="SimSun" pitchFamily="2"/>
              <a:cs typeface="Mang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4034172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77875"/>
            <a:ext cx="5114925" cy="383698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3"/>
          </p:nvPr>
        </p:nvSpPr>
        <p:spPr>
          <a:xfrm>
            <a:off x="709959" y="4861356"/>
            <a:ext cx="5679346" cy="460531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/>
          <a:p>
            <a:pPr lvl="0"/>
            <a:endParaRPr lang="cs-CZ"/>
          </a:p>
        </p:txBody>
      </p:sp>
      <p:sp>
        <p:nvSpPr>
          <p:cNvPr id="4" name="Zástupný symbol pro záhlaví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080894" cy="51139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>
            <a:lvl1pPr marL="0" marR="0" lvl="0" indent="0" algn="l" defTabSz="868406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cs-CZ" sz="13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5" name="Zástupný symbol pro datum 4"/>
          <p:cNvSpPr txBox="1">
            <a:spLocks noGrp="1"/>
          </p:cNvSpPr>
          <p:nvPr>
            <p:ph type="dt" idx="1"/>
          </p:nvPr>
        </p:nvSpPr>
        <p:spPr>
          <a:xfrm>
            <a:off x="4018379" y="0"/>
            <a:ext cx="3080894" cy="51139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>
            <a:lvl1pPr marL="0" marR="0" lvl="0" indent="0" algn="r" defTabSz="868406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cs-CZ" sz="13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6" name="Zástupný symbol pro zápatí 5"/>
          <p:cNvSpPr txBox="1">
            <a:spLocks noGrp="1"/>
          </p:cNvSpPr>
          <p:nvPr>
            <p:ph type="ftr" sz="quarter" idx="4"/>
          </p:nvPr>
        </p:nvSpPr>
        <p:spPr>
          <a:xfrm>
            <a:off x="0" y="9723054"/>
            <a:ext cx="3080894" cy="51139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/>
          <a:lstStyle>
            <a:lvl1pPr marL="0" marR="0" lvl="0" indent="0" algn="l" defTabSz="868406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cs-CZ" sz="13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7" name="Zástupný symbol pro číslo snímku 6"/>
          <p:cNvSpPr txBox="1">
            <a:spLocks noGrp="1"/>
          </p:cNvSpPr>
          <p:nvPr>
            <p:ph type="sldNum" sz="quarter" idx="5"/>
          </p:nvPr>
        </p:nvSpPr>
        <p:spPr>
          <a:xfrm>
            <a:off x="4018379" y="9723054"/>
            <a:ext cx="3080894" cy="51139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/>
          <a:lstStyle>
            <a:lvl1pPr marL="0" marR="0" lvl="0" indent="0" algn="r" defTabSz="868406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cs-CZ" sz="13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E3ED8AAA-F1E0-43FD-857E-8B5764487DCB}" type="slidenum">
              <a:rPr/>
              <a:pPr lvl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02998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77" marR="0" lvl="0" indent="-215977" defTabSz="914305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cs-CZ" sz="2000" b="0" i="0" u="none" strike="noStrike" kern="1200" cap="none" spc="0" baseline="0">
        <a:solidFill>
          <a:srgbClr val="000000"/>
        </a:solidFill>
        <a:uFillTx/>
        <a:latin typeface="Arial" pitchFamily="18"/>
        <a:cs typeface="Mangal" pitchFamily="2"/>
      </a:defRPr>
    </a:lvl1pPr>
    <a:lvl2pPr marL="457152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05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57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10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63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16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21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92188" y="777875"/>
            <a:ext cx="5114925" cy="3836988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>
          <a:xfrm>
            <a:off x="709959" y="4861357"/>
            <a:ext cx="5679346" cy="4605655"/>
          </a:xfrm>
        </p:spPr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87450" y="982663"/>
            <a:ext cx="4724400" cy="3543300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>
          <a:xfrm>
            <a:off x="1098407" y="4869278"/>
            <a:ext cx="4908195" cy="307777"/>
          </a:xfrm>
        </p:spPr>
        <p:txBody>
          <a:bodyPr>
            <a:spAutoFit/>
          </a:bodyPr>
          <a:lstStyle/>
          <a:p>
            <a:endParaRPr lang="cs-CZ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87450" y="982663"/>
            <a:ext cx="4724400" cy="3543300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>
          <a:xfrm>
            <a:off x="1098407" y="4869278"/>
            <a:ext cx="4908195" cy="3845800"/>
          </a:xfrm>
        </p:spPr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87450" y="982663"/>
            <a:ext cx="4724400" cy="3543300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>
          <a:xfrm>
            <a:off x="1098407" y="4869278"/>
            <a:ext cx="4908195" cy="3845800"/>
          </a:xfrm>
        </p:spPr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87450" y="982663"/>
            <a:ext cx="4724400" cy="3543300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>
          <a:xfrm>
            <a:off x="1098407" y="4869278"/>
            <a:ext cx="4908195" cy="3845800"/>
          </a:xfrm>
        </p:spPr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87450" y="982663"/>
            <a:ext cx="4724400" cy="3543300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>
          <a:xfrm>
            <a:off x="1098407" y="4869278"/>
            <a:ext cx="4908195" cy="3845800"/>
          </a:xfrm>
        </p:spPr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87450" y="982663"/>
            <a:ext cx="4724400" cy="3543300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>
          <a:xfrm>
            <a:off x="1098407" y="4869278"/>
            <a:ext cx="4908195" cy="3845800"/>
          </a:xfrm>
        </p:spPr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87450" y="982663"/>
            <a:ext cx="4724400" cy="3543300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>
          <a:xfrm>
            <a:off x="1098407" y="4869278"/>
            <a:ext cx="4908195" cy="3845800"/>
          </a:xfrm>
        </p:spPr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2520156" y="3443852"/>
            <a:ext cx="6804422" cy="2088183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2520156" y="5515236"/>
            <a:ext cx="6804422" cy="1511935"/>
          </a:xfrm>
        </p:spPr>
        <p:txBody>
          <a:bodyPr/>
          <a:lstStyle>
            <a:lvl1pPr marL="0" indent="0" algn="l">
              <a:buNone/>
              <a:defRPr sz="2000" b="1">
                <a:solidFill>
                  <a:schemeClr val="tx2"/>
                </a:solidFill>
              </a:defRPr>
            </a:lvl1pPr>
            <a:lvl2pPr marL="503972" indent="0" algn="ctr">
              <a:buNone/>
            </a:lvl2pPr>
            <a:lvl3pPr marL="1007943" indent="0" algn="ctr">
              <a:buNone/>
            </a:lvl3pPr>
            <a:lvl4pPr marL="1511915" indent="0" algn="ctr">
              <a:buNone/>
            </a:lvl4pPr>
            <a:lvl5pPr marL="2015886" indent="0" algn="ctr">
              <a:buNone/>
            </a:lvl5pPr>
            <a:lvl6pPr marL="2519858" indent="0" algn="ctr">
              <a:buNone/>
            </a:lvl6pPr>
            <a:lvl7pPr marL="3023829" indent="0" algn="ctr">
              <a:buNone/>
            </a:lvl7pPr>
            <a:lvl8pPr marL="3527801" indent="0" algn="ctr">
              <a:buNone/>
            </a:lvl8pPr>
            <a:lvl9pPr marL="4031772" indent="0" algn="ctr">
              <a:buNone/>
            </a:lvl9pPr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28" name="Zástupný symbol pro datum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8560088" y="1294202"/>
            <a:ext cx="2519892" cy="420026"/>
          </a:xfrm>
        </p:spPr>
        <p:txBody>
          <a:bodyPr/>
          <a:lstStyle/>
          <a:p>
            <a:pPr lvl="0"/>
            <a:endParaRPr lang="cs-CZ"/>
          </a:p>
        </p:txBody>
      </p:sp>
      <p:sp>
        <p:nvSpPr>
          <p:cNvPr id="17" name="Zástupný symbol pro zápatí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802409" y="4609494"/>
            <a:ext cx="4031827" cy="423386"/>
          </a:xfrm>
        </p:spPr>
        <p:txBody>
          <a:bodyPr/>
          <a:lstStyle/>
          <a:p>
            <a:pPr lvl="0"/>
            <a:endParaRPr lang="cs-CZ"/>
          </a:p>
        </p:txBody>
      </p:sp>
      <p:sp>
        <p:nvSpPr>
          <p:cNvPr id="10" name="Obdélník 9"/>
          <p:cNvSpPr/>
          <p:nvPr/>
        </p:nvSpPr>
        <p:spPr bwMode="auto">
          <a:xfrm>
            <a:off x="420026" y="0"/>
            <a:ext cx="672042" cy="7559675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Obdélník 11"/>
          <p:cNvSpPr/>
          <p:nvPr/>
        </p:nvSpPr>
        <p:spPr bwMode="auto">
          <a:xfrm>
            <a:off x="304641" y="0"/>
            <a:ext cx="115385" cy="7559675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bdélník 13"/>
          <p:cNvSpPr/>
          <p:nvPr/>
        </p:nvSpPr>
        <p:spPr bwMode="auto">
          <a:xfrm>
            <a:off x="1092068" y="0"/>
            <a:ext cx="200501" cy="7559675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Obdélník 18"/>
          <p:cNvSpPr/>
          <p:nvPr/>
        </p:nvSpPr>
        <p:spPr bwMode="auto">
          <a:xfrm>
            <a:off x="1258226" y="0"/>
            <a:ext cx="253868" cy="7559675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Přímá spojovací čára 10"/>
          <p:cNvSpPr>
            <a:spLocks noChangeShapeType="1"/>
          </p:cNvSpPr>
          <p:nvPr/>
        </p:nvSpPr>
        <p:spPr bwMode="auto">
          <a:xfrm>
            <a:off x="117237" y="0"/>
            <a:ext cx="0" cy="7559675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0794" tIns="50397" rIns="100794" bIns="50397" anchor="t" compatLnSpc="1"/>
          <a:lstStyle/>
          <a:p>
            <a:endParaRPr kumimoji="0" lang="en-US"/>
          </a:p>
        </p:txBody>
      </p:sp>
      <p:sp>
        <p:nvSpPr>
          <p:cNvPr id="18" name="Přímá spojovací čára 17"/>
          <p:cNvSpPr>
            <a:spLocks noChangeShapeType="1"/>
          </p:cNvSpPr>
          <p:nvPr/>
        </p:nvSpPr>
        <p:spPr bwMode="auto">
          <a:xfrm>
            <a:off x="1008063" y="0"/>
            <a:ext cx="0" cy="7559675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0794" tIns="50397" rIns="100794" bIns="50397" anchor="t" compatLnSpc="1"/>
          <a:lstStyle/>
          <a:p>
            <a:endParaRPr kumimoji="0" lang="en-US"/>
          </a:p>
        </p:txBody>
      </p:sp>
      <p:sp>
        <p:nvSpPr>
          <p:cNvPr id="20" name="Přímá spojovací čára 19"/>
          <p:cNvSpPr>
            <a:spLocks noChangeShapeType="1"/>
          </p:cNvSpPr>
          <p:nvPr/>
        </p:nvSpPr>
        <p:spPr bwMode="auto">
          <a:xfrm>
            <a:off x="941599" y="0"/>
            <a:ext cx="0" cy="7559675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0794" tIns="50397" rIns="100794" bIns="50397" anchor="t" compatLnSpc="1"/>
          <a:lstStyle/>
          <a:p>
            <a:endParaRPr kumimoji="0" lang="en-US"/>
          </a:p>
        </p:txBody>
      </p:sp>
      <p:sp>
        <p:nvSpPr>
          <p:cNvPr id="16" name="Přímá spojovací čára 15"/>
          <p:cNvSpPr>
            <a:spLocks noChangeShapeType="1"/>
          </p:cNvSpPr>
          <p:nvPr/>
        </p:nvSpPr>
        <p:spPr bwMode="auto">
          <a:xfrm>
            <a:off x="1903501" y="0"/>
            <a:ext cx="0" cy="7559675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0794" tIns="50397" rIns="100794" bIns="50397" anchor="t" compatLnSpc="1"/>
          <a:lstStyle/>
          <a:p>
            <a:endParaRPr kumimoji="0" lang="en-US"/>
          </a:p>
        </p:txBody>
      </p:sp>
      <p:sp>
        <p:nvSpPr>
          <p:cNvPr id="15" name="Přímá spojovací čára 14"/>
          <p:cNvSpPr>
            <a:spLocks noChangeShapeType="1"/>
          </p:cNvSpPr>
          <p:nvPr/>
        </p:nvSpPr>
        <p:spPr bwMode="auto">
          <a:xfrm>
            <a:off x="1176073" y="0"/>
            <a:ext cx="0" cy="7559675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0794" tIns="50397" rIns="100794" bIns="50397" anchor="t" compatLnSpc="1"/>
          <a:lstStyle/>
          <a:p>
            <a:endParaRPr kumimoji="0" lang="en-US"/>
          </a:p>
        </p:txBody>
      </p:sp>
      <p:sp>
        <p:nvSpPr>
          <p:cNvPr id="22" name="Přímá spojovací čára 21"/>
          <p:cNvSpPr>
            <a:spLocks noChangeShapeType="1"/>
          </p:cNvSpPr>
          <p:nvPr/>
        </p:nvSpPr>
        <p:spPr bwMode="auto">
          <a:xfrm>
            <a:off x="10047393" y="0"/>
            <a:ext cx="0" cy="7559675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0794" tIns="50397" rIns="100794" bIns="50397" anchor="t" compatLnSpc="1"/>
          <a:lstStyle/>
          <a:p>
            <a:endParaRPr kumimoji="0" lang="en-US"/>
          </a:p>
        </p:txBody>
      </p:sp>
      <p:sp>
        <p:nvSpPr>
          <p:cNvPr id="27" name="Obdélník 26"/>
          <p:cNvSpPr/>
          <p:nvPr/>
        </p:nvSpPr>
        <p:spPr bwMode="auto">
          <a:xfrm>
            <a:off x="1344083" y="0"/>
            <a:ext cx="84005" cy="7559675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a 20"/>
          <p:cNvSpPr/>
          <p:nvPr/>
        </p:nvSpPr>
        <p:spPr bwMode="auto">
          <a:xfrm>
            <a:off x="672041" y="3779837"/>
            <a:ext cx="1428089" cy="1427939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a 22"/>
          <p:cNvSpPr/>
          <p:nvPr/>
        </p:nvSpPr>
        <p:spPr bwMode="auto">
          <a:xfrm>
            <a:off x="1443779" y="5364693"/>
            <a:ext cx="707125" cy="707051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ipsa 23"/>
          <p:cNvSpPr/>
          <p:nvPr/>
        </p:nvSpPr>
        <p:spPr bwMode="auto">
          <a:xfrm>
            <a:off x="1202840" y="6063428"/>
            <a:ext cx="151209" cy="151194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ipsa 25"/>
          <p:cNvSpPr/>
          <p:nvPr/>
        </p:nvSpPr>
        <p:spPr bwMode="auto">
          <a:xfrm>
            <a:off x="1834674" y="6380366"/>
            <a:ext cx="302419" cy="302387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ipsa 24"/>
          <p:cNvSpPr/>
          <p:nvPr/>
        </p:nvSpPr>
        <p:spPr>
          <a:xfrm>
            <a:off x="2100130" y="4955787"/>
            <a:ext cx="403225" cy="403183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Zástupný symbol pro číslo snímku 28"/>
          <p:cNvSpPr>
            <a:spLocks noGrp="1"/>
          </p:cNvSpPr>
          <p:nvPr>
            <p:ph type="sldNum" sz="quarter" idx="12"/>
          </p:nvPr>
        </p:nvSpPr>
        <p:spPr bwMode="auto">
          <a:xfrm>
            <a:off x="1461320" y="5432981"/>
            <a:ext cx="672042" cy="570474"/>
          </a:xfrm>
        </p:spPr>
        <p:txBody>
          <a:bodyPr/>
          <a:lstStyle/>
          <a:p>
            <a:pPr lvl="0"/>
            <a:fld id="{9DC6FF8A-5104-4CAB-88CD-25DB7F3C724D}" type="slidenum">
              <a:rPr lang="cs-CZ" smtClean="0"/>
              <a:pPr lvl="0"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B2F600F-4DCF-4F1D-A00C-B1CA943C868F}" type="slidenum">
              <a:rPr lang="cs-CZ" smtClean="0"/>
              <a:pPr lvl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308453" y="302739"/>
            <a:ext cx="1848115" cy="6450223"/>
          </a:xfrm>
        </p:spPr>
        <p:txBody>
          <a:bodyPr vert="eaVert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504031" y="302738"/>
            <a:ext cx="6636411" cy="6450223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EDEE21B-52EE-4601-BAEB-EFD33C030858}" type="slidenum">
              <a:rPr lang="cs-CZ" smtClean="0"/>
              <a:pPr lvl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8" name="Zástupný symbol pro obsah 7"/>
          <p:cNvSpPr>
            <a:spLocks noGrp="1"/>
          </p:cNvSpPr>
          <p:nvPr>
            <p:ph sz="quarter" idx="1"/>
          </p:nvPr>
        </p:nvSpPr>
        <p:spPr>
          <a:xfrm>
            <a:off x="504031" y="1763924"/>
            <a:ext cx="8232510" cy="5372409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 lvl="0"/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lvl="0"/>
            <a:fld id="{3E91FEF9-B113-470A-A2FB-C9922DCFEAFA}" type="slidenum">
              <a:rPr lang="cs-CZ" smtClean="0"/>
              <a:pPr lvl="0"/>
              <a:t>‹#›</a:t>
            </a:fld>
            <a:endParaRPr lang="cs-CZ"/>
          </a:p>
        </p:txBody>
      </p:sp>
      <p:sp>
        <p:nvSpPr>
          <p:cNvPr id="10" name="Zástupný symbol pro zápatí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 lvl="0"/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20156" y="3191863"/>
            <a:ext cx="6804422" cy="2263703"/>
          </a:xfrm>
        </p:spPr>
        <p:txBody>
          <a:bodyPr/>
          <a:lstStyle>
            <a:lvl1pPr algn="l">
              <a:buNone/>
              <a:defRPr sz="3300" b="1" cap="small" baseline="0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520156" y="5522763"/>
            <a:ext cx="6804422" cy="1511935"/>
          </a:xfrm>
        </p:spPr>
        <p:txBody>
          <a:bodyPr anchor="t"/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8558583" y="1290163"/>
            <a:ext cx="2519892" cy="420026"/>
          </a:xfrm>
        </p:spPr>
        <p:txBody>
          <a:bodyPr/>
          <a:lstStyle/>
          <a:p>
            <a:pPr lvl="0"/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802615" y="4606340"/>
            <a:ext cx="4031827" cy="423386"/>
          </a:xfrm>
        </p:spPr>
        <p:txBody>
          <a:bodyPr/>
          <a:lstStyle/>
          <a:p>
            <a:pPr lvl="0"/>
            <a:endParaRPr lang="cs-CZ"/>
          </a:p>
        </p:txBody>
      </p:sp>
      <p:sp>
        <p:nvSpPr>
          <p:cNvPr id="9" name="Obdélník 8"/>
          <p:cNvSpPr/>
          <p:nvPr/>
        </p:nvSpPr>
        <p:spPr bwMode="auto">
          <a:xfrm>
            <a:off x="420026" y="0"/>
            <a:ext cx="672042" cy="7559675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Obdélník 9"/>
          <p:cNvSpPr/>
          <p:nvPr/>
        </p:nvSpPr>
        <p:spPr bwMode="auto">
          <a:xfrm>
            <a:off x="304641" y="0"/>
            <a:ext cx="115385" cy="7559675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bdélník 10"/>
          <p:cNvSpPr/>
          <p:nvPr/>
        </p:nvSpPr>
        <p:spPr bwMode="auto">
          <a:xfrm>
            <a:off x="1092068" y="0"/>
            <a:ext cx="200501" cy="7559675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Obdélník 11"/>
          <p:cNvSpPr/>
          <p:nvPr/>
        </p:nvSpPr>
        <p:spPr bwMode="auto">
          <a:xfrm>
            <a:off x="1258226" y="0"/>
            <a:ext cx="253868" cy="7559675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Přímá spojovací čára 12"/>
          <p:cNvSpPr>
            <a:spLocks noChangeShapeType="1"/>
          </p:cNvSpPr>
          <p:nvPr/>
        </p:nvSpPr>
        <p:spPr bwMode="auto">
          <a:xfrm>
            <a:off x="117237" y="0"/>
            <a:ext cx="0" cy="7559675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0794" tIns="50397" rIns="100794" bIns="50397" anchor="t" compatLnSpc="1"/>
          <a:lstStyle/>
          <a:p>
            <a:endParaRPr kumimoji="0" lang="en-US"/>
          </a:p>
        </p:txBody>
      </p:sp>
      <p:sp>
        <p:nvSpPr>
          <p:cNvPr id="14" name="Přímá spojovací čára 13"/>
          <p:cNvSpPr>
            <a:spLocks noChangeShapeType="1"/>
          </p:cNvSpPr>
          <p:nvPr/>
        </p:nvSpPr>
        <p:spPr bwMode="auto">
          <a:xfrm>
            <a:off x="1008063" y="0"/>
            <a:ext cx="0" cy="7559675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0794" tIns="50397" rIns="100794" bIns="50397" anchor="t" compatLnSpc="1"/>
          <a:lstStyle/>
          <a:p>
            <a:endParaRPr kumimoji="0" lang="en-US"/>
          </a:p>
        </p:txBody>
      </p:sp>
      <p:sp>
        <p:nvSpPr>
          <p:cNvPr id="15" name="Přímá spojovací čára 14"/>
          <p:cNvSpPr>
            <a:spLocks noChangeShapeType="1"/>
          </p:cNvSpPr>
          <p:nvPr/>
        </p:nvSpPr>
        <p:spPr bwMode="auto">
          <a:xfrm>
            <a:off x="941599" y="0"/>
            <a:ext cx="0" cy="7559675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0794" tIns="50397" rIns="100794" bIns="50397" anchor="t" compatLnSpc="1"/>
          <a:lstStyle/>
          <a:p>
            <a:endParaRPr kumimoji="0" lang="en-US"/>
          </a:p>
        </p:txBody>
      </p:sp>
      <p:sp>
        <p:nvSpPr>
          <p:cNvPr id="16" name="Přímá spojovací čára 15"/>
          <p:cNvSpPr>
            <a:spLocks noChangeShapeType="1"/>
          </p:cNvSpPr>
          <p:nvPr/>
        </p:nvSpPr>
        <p:spPr bwMode="auto">
          <a:xfrm>
            <a:off x="1903501" y="0"/>
            <a:ext cx="0" cy="7559675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0794" tIns="50397" rIns="100794" bIns="50397" anchor="t" compatLnSpc="1"/>
          <a:lstStyle/>
          <a:p>
            <a:endParaRPr kumimoji="0" lang="en-US"/>
          </a:p>
        </p:txBody>
      </p:sp>
      <p:sp>
        <p:nvSpPr>
          <p:cNvPr id="17" name="Přímá spojovací čára 16"/>
          <p:cNvSpPr>
            <a:spLocks noChangeShapeType="1"/>
          </p:cNvSpPr>
          <p:nvPr/>
        </p:nvSpPr>
        <p:spPr bwMode="auto">
          <a:xfrm>
            <a:off x="1176073" y="0"/>
            <a:ext cx="0" cy="7559675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0794" tIns="50397" rIns="100794" bIns="50397" anchor="t" compatLnSpc="1"/>
          <a:lstStyle/>
          <a:p>
            <a:endParaRPr kumimoji="0" lang="en-US"/>
          </a:p>
        </p:txBody>
      </p:sp>
      <p:sp>
        <p:nvSpPr>
          <p:cNvPr id="18" name="Obdélník 17"/>
          <p:cNvSpPr/>
          <p:nvPr/>
        </p:nvSpPr>
        <p:spPr bwMode="auto">
          <a:xfrm>
            <a:off x="1344083" y="0"/>
            <a:ext cx="84005" cy="7559675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ipsa 18"/>
          <p:cNvSpPr/>
          <p:nvPr/>
        </p:nvSpPr>
        <p:spPr bwMode="auto">
          <a:xfrm>
            <a:off x="672041" y="3779837"/>
            <a:ext cx="1428089" cy="1427939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ipsa 19"/>
          <p:cNvSpPr/>
          <p:nvPr/>
        </p:nvSpPr>
        <p:spPr bwMode="auto">
          <a:xfrm>
            <a:off x="1460394" y="5364693"/>
            <a:ext cx="707125" cy="707051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a 20"/>
          <p:cNvSpPr/>
          <p:nvPr/>
        </p:nvSpPr>
        <p:spPr bwMode="auto">
          <a:xfrm>
            <a:off x="1202840" y="6063428"/>
            <a:ext cx="151209" cy="151194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ipsa 21"/>
          <p:cNvSpPr/>
          <p:nvPr/>
        </p:nvSpPr>
        <p:spPr bwMode="auto">
          <a:xfrm>
            <a:off x="1834674" y="6383726"/>
            <a:ext cx="302419" cy="302387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a 22"/>
          <p:cNvSpPr/>
          <p:nvPr/>
        </p:nvSpPr>
        <p:spPr bwMode="auto">
          <a:xfrm>
            <a:off x="2071511" y="4938247"/>
            <a:ext cx="403225" cy="403183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Přímá spojovací čára 25"/>
          <p:cNvSpPr>
            <a:spLocks noChangeShapeType="1"/>
          </p:cNvSpPr>
          <p:nvPr/>
        </p:nvSpPr>
        <p:spPr bwMode="auto">
          <a:xfrm>
            <a:off x="10029851" y="0"/>
            <a:ext cx="0" cy="7559675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0794" tIns="50397" rIns="100794" bIns="50397" anchor="t" compatLnSpc="1"/>
          <a:lstStyle/>
          <a:p>
            <a:endParaRPr kumimoji="0"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 bwMode="auto">
          <a:xfrm>
            <a:off x="1477936" y="5432981"/>
            <a:ext cx="672042" cy="570474"/>
          </a:xfrm>
        </p:spPr>
        <p:txBody>
          <a:bodyPr/>
          <a:lstStyle/>
          <a:p>
            <a:pPr lvl="0"/>
            <a:fld id="{1BA7E949-6688-4BE6-BBA2-9D318C042192}" type="slidenum">
              <a:rPr lang="cs-CZ" smtClean="0"/>
              <a:pPr lvl="0"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80B9F0C-04AB-428D-BC7A-500136080F56}" type="slidenum">
              <a:rPr lang="cs-CZ" smtClean="0"/>
              <a:pPr lvl="0"/>
              <a:t>‹#›</a:t>
            </a:fld>
            <a:endParaRPr lang="cs-CZ"/>
          </a:p>
        </p:txBody>
      </p:sp>
      <p:sp>
        <p:nvSpPr>
          <p:cNvPr id="9" name="Zástupný symbol pro obsah 8"/>
          <p:cNvSpPr>
            <a:spLocks noGrp="1"/>
          </p:cNvSpPr>
          <p:nvPr>
            <p:ph sz="quarter" idx="1"/>
          </p:nvPr>
        </p:nvSpPr>
        <p:spPr>
          <a:xfrm>
            <a:off x="504031" y="1763924"/>
            <a:ext cx="4032250" cy="5039783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1" name="Zástupný symbol pro obsah 10"/>
          <p:cNvSpPr>
            <a:spLocks noGrp="1"/>
          </p:cNvSpPr>
          <p:nvPr>
            <p:ph sz="quarter" idx="2"/>
          </p:nvPr>
        </p:nvSpPr>
        <p:spPr>
          <a:xfrm>
            <a:off x="4707652" y="1763924"/>
            <a:ext cx="4032250" cy="5039783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4031" y="300987"/>
            <a:ext cx="8316516" cy="1259946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5ED5449-79D7-4069-8870-E59DB09804F0}" type="slidenum">
              <a:rPr lang="cs-CZ" smtClean="0"/>
              <a:pPr lvl="0"/>
              <a:t>‹#›</a:t>
            </a:fld>
            <a:endParaRPr lang="cs-CZ"/>
          </a:p>
        </p:txBody>
      </p:sp>
      <p:sp>
        <p:nvSpPr>
          <p:cNvPr id="11" name="Zástupný symbol pro obsah 10"/>
          <p:cNvSpPr>
            <a:spLocks noGrp="1"/>
          </p:cNvSpPr>
          <p:nvPr>
            <p:ph sz="quarter" idx="2"/>
          </p:nvPr>
        </p:nvSpPr>
        <p:spPr>
          <a:xfrm>
            <a:off x="504031" y="2603888"/>
            <a:ext cx="4032250" cy="4283816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3" name="Zástupný symbol pro obsah 12"/>
          <p:cNvSpPr>
            <a:spLocks noGrp="1"/>
          </p:cNvSpPr>
          <p:nvPr>
            <p:ph sz="quarter" idx="4"/>
          </p:nvPr>
        </p:nvSpPr>
        <p:spPr>
          <a:xfrm>
            <a:off x="4819799" y="2603888"/>
            <a:ext cx="4032250" cy="4283816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2" name="Zástupný symbol pro text 11"/>
          <p:cNvSpPr>
            <a:spLocks noGrp="1"/>
          </p:cNvSpPr>
          <p:nvPr>
            <p:ph type="body" sz="quarter" idx="1"/>
          </p:nvPr>
        </p:nvSpPr>
        <p:spPr>
          <a:xfrm>
            <a:off x="504031" y="1730326"/>
            <a:ext cx="4032250" cy="725729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14" name="Zástupný symbol pro text 13"/>
          <p:cNvSpPr>
            <a:spLocks noGrp="1"/>
          </p:cNvSpPr>
          <p:nvPr>
            <p:ph type="body" sz="quarter" idx="3"/>
          </p:nvPr>
        </p:nvSpPr>
        <p:spPr>
          <a:xfrm>
            <a:off x="4788297" y="1730326"/>
            <a:ext cx="4032250" cy="725729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6" name="Zástupný symbol pro datum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lvl="0"/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lvl="0"/>
            <a:fld id="{967FBCAE-60D3-41BE-9E67-6400DC177997}" type="slidenum">
              <a:rPr lang="cs-CZ" smtClean="0"/>
              <a:pPr lvl="0"/>
              <a:t>‹#›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lvl="0"/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282E421-915D-4C96-ADAA-9C63528E1967}" type="slidenum">
              <a:rPr lang="cs-CZ" smtClean="0"/>
              <a:pPr lvl="0"/>
              <a:t>‹#›</a:t>
            </a:fld>
            <a:endParaRPr lang="cs-CZ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římá spojovací čára 9"/>
          <p:cNvSpPr>
            <a:spLocks noChangeShapeType="1"/>
          </p:cNvSpPr>
          <p:nvPr/>
        </p:nvSpPr>
        <p:spPr bwMode="auto">
          <a:xfrm>
            <a:off x="9660599" y="0"/>
            <a:ext cx="0" cy="7559675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0794" tIns="50397" rIns="100794" bIns="50397" anchor="t" compatLnSpc="1"/>
          <a:lstStyle/>
          <a:p>
            <a:endParaRPr kumimoji="0" lang="en-US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 rot="5400000">
            <a:off x="3717596" y="3527822"/>
            <a:ext cx="6954901" cy="504031"/>
          </a:xfrm>
        </p:spPr>
        <p:txBody>
          <a:bodyPr anchor="b"/>
          <a:lstStyle>
            <a:lvl1pPr algn="l">
              <a:buNone/>
              <a:defRPr sz="2200" b="1" cap="small" baseline="0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7510066" y="302387"/>
            <a:ext cx="1683464" cy="5493364"/>
          </a:xfrm>
        </p:spPr>
        <p:txBody>
          <a:bodyPr/>
          <a:lstStyle>
            <a:lvl1pPr marL="0" indent="0">
              <a:spcBef>
                <a:spcPts val="441"/>
              </a:spcBef>
              <a:spcAft>
                <a:spcPts val="1102"/>
              </a:spcAft>
              <a:buNone/>
              <a:defRPr sz="1300"/>
            </a:lvl1pPr>
            <a:lvl2pPr>
              <a:buNone/>
              <a:defRPr sz="1300"/>
            </a:lvl2pPr>
            <a:lvl3pPr>
              <a:buNone/>
              <a:defRPr sz="1100"/>
            </a:lvl3pPr>
            <a:lvl4pPr>
              <a:buNone/>
              <a:defRPr sz="1000"/>
            </a:lvl4pPr>
            <a:lvl5pPr>
              <a:buNone/>
              <a:defRPr sz="10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8" name="Přímá spojovací čára 7"/>
          <p:cNvSpPr>
            <a:spLocks noChangeShapeType="1"/>
          </p:cNvSpPr>
          <p:nvPr/>
        </p:nvSpPr>
        <p:spPr bwMode="auto">
          <a:xfrm>
            <a:off x="6888427" y="0"/>
            <a:ext cx="0" cy="7559675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0794" tIns="50397" rIns="100794" bIns="50397" anchor="t" compatLnSpc="1"/>
          <a:lstStyle/>
          <a:p>
            <a:endParaRPr kumimoji="0" lang="en-US" dirty="0"/>
          </a:p>
        </p:txBody>
      </p:sp>
      <p:sp>
        <p:nvSpPr>
          <p:cNvPr id="9" name="Přímá spojovací čára 8"/>
          <p:cNvSpPr>
            <a:spLocks noChangeShapeType="1"/>
          </p:cNvSpPr>
          <p:nvPr/>
        </p:nvSpPr>
        <p:spPr bwMode="auto">
          <a:xfrm>
            <a:off x="6826576" y="0"/>
            <a:ext cx="0" cy="7559675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0794" tIns="50397" rIns="100794" bIns="50397" anchor="t" compatLnSpc="1"/>
          <a:lstStyle/>
          <a:p>
            <a:endParaRPr kumimoji="0" lang="en-US" dirty="0"/>
          </a:p>
        </p:txBody>
      </p:sp>
      <p:sp>
        <p:nvSpPr>
          <p:cNvPr id="11" name="Přímá spojovací čára 10"/>
          <p:cNvSpPr>
            <a:spLocks noChangeShapeType="1"/>
          </p:cNvSpPr>
          <p:nvPr/>
        </p:nvSpPr>
        <p:spPr bwMode="auto">
          <a:xfrm>
            <a:off x="9912615" y="0"/>
            <a:ext cx="0" cy="7559675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0794" tIns="50397" rIns="100794" bIns="50397" anchor="t" compatLnSpc="1"/>
          <a:lstStyle/>
          <a:p>
            <a:endParaRPr kumimoji="0" lang="en-US"/>
          </a:p>
        </p:txBody>
      </p:sp>
      <p:sp>
        <p:nvSpPr>
          <p:cNvPr id="12" name="Obdélník 11"/>
          <p:cNvSpPr/>
          <p:nvPr/>
        </p:nvSpPr>
        <p:spPr bwMode="auto">
          <a:xfrm>
            <a:off x="9744604" y="0"/>
            <a:ext cx="336021" cy="7559675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Přímá spojovací čára 12"/>
          <p:cNvSpPr>
            <a:spLocks noChangeShapeType="1"/>
          </p:cNvSpPr>
          <p:nvPr/>
        </p:nvSpPr>
        <p:spPr bwMode="auto">
          <a:xfrm>
            <a:off x="9828609" y="0"/>
            <a:ext cx="0" cy="7559675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0794" tIns="50397" rIns="100794" bIns="50397" anchor="t" compatLnSpc="1"/>
          <a:lstStyle/>
          <a:p>
            <a:endParaRPr kumimoji="0" lang="en-US"/>
          </a:p>
        </p:txBody>
      </p:sp>
      <p:sp>
        <p:nvSpPr>
          <p:cNvPr id="14" name="Elipsa 13"/>
          <p:cNvSpPr/>
          <p:nvPr/>
        </p:nvSpPr>
        <p:spPr>
          <a:xfrm>
            <a:off x="8991917" y="6299729"/>
            <a:ext cx="604838" cy="604774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Zástupný symbol pro obsah 17"/>
          <p:cNvSpPr>
            <a:spLocks noGrp="1"/>
          </p:cNvSpPr>
          <p:nvPr>
            <p:ph sz="quarter" idx="1"/>
          </p:nvPr>
        </p:nvSpPr>
        <p:spPr>
          <a:xfrm>
            <a:off x="336021" y="302387"/>
            <a:ext cx="6216385" cy="697506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1" name="Zástupný symbol pro datum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 lvl="0"/>
            <a:endParaRPr lang="cs-CZ"/>
          </a:p>
        </p:txBody>
      </p:sp>
      <p:sp>
        <p:nvSpPr>
          <p:cNvPr id="22" name="Zástupný symbol pro číslo snímku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lvl="0"/>
            <a:fld id="{78940678-28A7-4350-9ED9-B1BE7D129E8D}" type="slidenum">
              <a:rPr lang="cs-CZ" smtClean="0"/>
              <a:pPr lvl="0"/>
              <a:t>‹#›</a:t>
            </a:fld>
            <a:endParaRPr lang="cs-CZ"/>
          </a:p>
        </p:txBody>
      </p:sp>
      <p:sp>
        <p:nvSpPr>
          <p:cNvPr id="23" name="Zástupný symbol pro zápatí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 lvl="0"/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římá spojovací čára 8"/>
          <p:cNvSpPr>
            <a:spLocks noChangeShapeType="1"/>
          </p:cNvSpPr>
          <p:nvPr/>
        </p:nvSpPr>
        <p:spPr bwMode="auto">
          <a:xfrm>
            <a:off x="9660599" y="0"/>
            <a:ext cx="0" cy="7559675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0794" tIns="50397" rIns="100794" bIns="50397" anchor="t" compatLnSpc="1"/>
          <a:lstStyle/>
          <a:p>
            <a:endParaRPr kumimoji="0" lang="en-US"/>
          </a:p>
        </p:txBody>
      </p:sp>
      <p:sp>
        <p:nvSpPr>
          <p:cNvPr id="13" name="Elipsa 12"/>
          <p:cNvSpPr/>
          <p:nvPr/>
        </p:nvSpPr>
        <p:spPr>
          <a:xfrm>
            <a:off x="8991917" y="6299729"/>
            <a:ext cx="604838" cy="604774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 rot="5400000">
            <a:off x="3693654" y="3527822"/>
            <a:ext cx="6954901" cy="504031"/>
          </a:xfrm>
        </p:spPr>
        <p:txBody>
          <a:bodyPr anchor="b"/>
          <a:lstStyle>
            <a:lvl1pPr algn="l">
              <a:buNone/>
              <a:defRPr sz="2200" b="1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0" y="0"/>
            <a:ext cx="6804422" cy="7559675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500"/>
            </a:lvl1pPr>
          </a:lstStyle>
          <a:p>
            <a:pPr algn="ctr" eaLnBrk="1" latinLnBrk="0" hangingPunct="1">
              <a:buFontTx/>
              <a:buNone/>
            </a:pPr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7458823" y="291888"/>
            <a:ext cx="1680104" cy="5463125"/>
          </a:xfrm>
        </p:spPr>
        <p:txBody>
          <a:bodyPr rot="0" spcFirstLastPara="0" vertOverflow="overflow" horzOverflow="overflow" vert="horz" wrap="square" lIns="100794" tIns="50397" rIns="100794" bIns="50397" numCol="1" spcCol="302383" rtlCol="0" fromWordArt="0" anchor="t" anchorCtr="0" forceAA="0" compatLnSpc="1">
            <a:normAutofit/>
          </a:bodyPr>
          <a:lstStyle>
            <a:lvl1pPr marL="0" indent="0">
              <a:spcBef>
                <a:spcPts val="110"/>
              </a:spcBef>
              <a:spcAft>
                <a:spcPts val="441"/>
              </a:spcAft>
              <a:buFontTx/>
              <a:buNone/>
              <a:defRPr sz="1300"/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10" name="Přímá spojovací čára 9"/>
          <p:cNvSpPr>
            <a:spLocks noChangeShapeType="1"/>
          </p:cNvSpPr>
          <p:nvPr/>
        </p:nvSpPr>
        <p:spPr bwMode="auto">
          <a:xfrm>
            <a:off x="9912615" y="0"/>
            <a:ext cx="0" cy="7559675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0794" tIns="50397" rIns="100794" bIns="50397" anchor="t" compatLnSpc="1"/>
          <a:lstStyle/>
          <a:p>
            <a:endParaRPr kumimoji="0" lang="en-US"/>
          </a:p>
        </p:txBody>
      </p:sp>
      <p:sp>
        <p:nvSpPr>
          <p:cNvPr id="11" name="Obdélník 10"/>
          <p:cNvSpPr/>
          <p:nvPr/>
        </p:nvSpPr>
        <p:spPr bwMode="auto">
          <a:xfrm>
            <a:off x="9744604" y="0"/>
            <a:ext cx="336021" cy="7559675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římá spojovací čára 11"/>
          <p:cNvSpPr>
            <a:spLocks noChangeShapeType="1"/>
          </p:cNvSpPr>
          <p:nvPr/>
        </p:nvSpPr>
        <p:spPr bwMode="auto">
          <a:xfrm>
            <a:off x="9828609" y="0"/>
            <a:ext cx="0" cy="7559675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0794" tIns="50397" rIns="100794" bIns="50397" anchor="t" compatLnSpc="1"/>
          <a:lstStyle/>
          <a:p>
            <a:endParaRPr kumimoji="0" lang="en-US"/>
          </a:p>
        </p:txBody>
      </p:sp>
      <p:sp>
        <p:nvSpPr>
          <p:cNvPr id="19" name="Přímá spojovací čára 18"/>
          <p:cNvSpPr>
            <a:spLocks noChangeShapeType="1"/>
          </p:cNvSpPr>
          <p:nvPr/>
        </p:nvSpPr>
        <p:spPr bwMode="auto">
          <a:xfrm>
            <a:off x="6888427" y="0"/>
            <a:ext cx="0" cy="7559675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0794" tIns="50397" rIns="100794" bIns="50397" anchor="t" compatLnSpc="1"/>
          <a:lstStyle/>
          <a:p>
            <a:endParaRPr kumimoji="0" lang="en-US" dirty="0"/>
          </a:p>
        </p:txBody>
      </p:sp>
      <p:sp>
        <p:nvSpPr>
          <p:cNvPr id="20" name="Přímá spojovací čára 19"/>
          <p:cNvSpPr>
            <a:spLocks noChangeShapeType="1"/>
          </p:cNvSpPr>
          <p:nvPr/>
        </p:nvSpPr>
        <p:spPr bwMode="auto">
          <a:xfrm>
            <a:off x="6826576" y="0"/>
            <a:ext cx="0" cy="7559675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0794" tIns="50397" rIns="100794" bIns="50397" anchor="t" compatLnSpc="1"/>
          <a:lstStyle/>
          <a:p>
            <a:endParaRPr kumimoji="0" lang="en-US" dirty="0"/>
          </a:p>
        </p:txBody>
      </p:sp>
      <p:sp>
        <p:nvSpPr>
          <p:cNvPr id="17" name="Zástupný symbol pro datum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lvl="0"/>
            <a:endParaRPr lang="cs-CZ"/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lvl="0"/>
            <a:fld id="{06811CB3-65F4-4067-AE1F-0B189C0CC285}" type="slidenum">
              <a:rPr lang="cs-CZ" smtClean="0"/>
              <a:pPr lvl="0"/>
              <a:t>‹#›</a:t>
            </a:fld>
            <a:endParaRPr lang="cs-CZ"/>
          </a:p>
        </p:txBody>
      </p:sp>
      <p:sp>
        <p:nvSpPr>
          <p:cNvPr id="21" name="Zástupný symbol pro zápatí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lvl="0"/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římá spojovací čára 15"/>
          <p:cNvSpPr>
            <a:spLocks noChangeShapeType="1"/>
          </p:cNvSpPr>
          <p:nvPr/>
        </p:nvSpPr>
        <p:spPr bwMode="auto">
          <a:xfrm>
            <a:off x="9660599" y="0"/>
            <a:ext cx="0" cy="7559675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0794" tIns="50397" rIns="100794" bIns="50397" anchor="t" compatLnSpc="1"/>
          <a:lstStyle/>
          <a:p>
            <a:endParaRPr kumimoji="0" lang="en-US" dirty="0"/>
          </a:p>
        </p:txBody>
      </p:sp>
      <p:sp>
        <p:nvSpPr>
          <p:cNvPr id="22" name="Zástupný symbol pro nadpis 21"/>
          <p:cNvSpPr>
            <a:spLocks noGrp="1"/>
          </p:cNvSpPr>
          <p:nvPr>
            <p:ph type="title"/>
          </p:nvPr>
        </p:nvSpPr>
        <p:spPr>
          <a:xfrm>
            <a:off x="504031" y="302737"/>
            <a:ext cx="8232510" cy="1259946"/>
          </a:xfrm>
          <a:prstGeom prst="rect">
            <a:avLst/>
          </a:prstGeom>
        </p:spPr>
        <p:txBody>
          <a:bodyPr vert="horz" lIns="100794" tIns="50397" rIns="100794" bIns="50397" anchor="b">
            <a:normAutofit/>
          </a:bodyPr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504031" y="1763924"/>
            <a:ext cx="8232510" cy="5372409"/>
          </a:xfrm>
          <a:prstGeom prst="rect">
            <a:avLst/>
          </a:prstGeom>
        </p:spPr>
        <p:txBody>
          <a:bodyPr vert="horz" lIns="100794" tIns="50397" rIns="100794" bIns="50397">
            <a:normAutofit/>
          </a:bodyPr>
          <a:lstStyle/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4" name="Zástupný symbol pro datum 13"/>
          <p:cNvSpPr>
            <a:spLocks noGrp="1"/>
          </p:cNvSpPr>
          <p:nvPr>
            <p:ph type="dt" sz="half" idx="2"/>
          </p:nvPr>
        </p:nvSpPr>
        <p:spPr>
          <a:xfrm rot="5400000">
            <a:off x="8367035" y="1192518"/>
            <a:ext cx="2217505" cy="423386"/>
          </a:xfrm>
          <a:prstGeom prst="rect">
            <a:avLst/>
          </a:prstGeom>
        </p:spPr>
        <p:txBody>
          <a:bodyPr vert="horz" lIns="100794" tIns="50397" rIns="100794" bIns="50397" anchor="ctr" anchorCtr="0"/>
          <a:lstStyle>
            <a:lvl1pPr algn="r" eaLnBrk="1" latinLnBrk="0" hangingPunct="1">
              <a:defRPr kumimoji="0" sz="13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6/9/2014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3"/>
          </p:nvPr>
        </p:nvSpPr>
        <p:spPr>
          <a:xfrm rot="5400000">
            <a:off x="7706380" y="4119594"/>
            <a:ext cx="3527848" cy="403225"/>
          </a:xfrm>
          <a:prstGeom prst="rect">
            <a:avLst/>
          </a:prstGeom>
        </p:spPr>
        <p:txBody>
          <a:bodyPr vert="horz" lIns="100794" tIns="50397" rIns="100794" bIns="50397" anchor="ctr" anchorCtr="0"/>
          <a:lstStyle>
            <a:lvl1pPr algn="l" eaLnBrk="1" latinLnBrk="0" hangingPunct="1">
              <a:defRPr kumimoji="0" sz="1300">
                <a:solidFill>
                  <a:schemeClr val="tx2"/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7" name="Přímá spojovací čára 6"/>
          <p:cNvSpPr>
            <a:spLocks noChangeShapeType="1"/>
          </p:cNvSpPr>
          <p:nvPr/>
        </p:nvSpPr>
        <p:spPr bwMode="auto">
          <a:xfrm>
            <a:off x="84005" y="0"/>
            <a:ext cx="0" cy="7559675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0794" tIns="50397" rIns="100794" bIns="50397" anchor="t" compatLnSpc="1"/>
          <a:lstStyle/>
          <a:p>
            <a:endParaRPr kumimoji="0" lang="en-US"/>
          </a:p>
        </p:txBody>
      </p:sp>
      <p:sp>
        <p:nvSpPr>
          <p:cNvPr id="9" name="Přímá spojovací čára 8"/>
          <p:cNvSpPr>
            <a:spLocks noChangeShapeType="1"/>
          </p:cNvSpPr>
          <p:nvPr/>
        </p:nvSpPr>
        <p:spPr bwMode="auto">
          <a:xfrm>
            <a:off x="9912615" y="0"/>
            <a:ext cx="0" cy="7559675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0794" tIns="50397" rIns="100794" bIns="50397" anchor="t" compatLnSpc="1"/>
          <a:lstStyle/>
          <a:p>
            <a:endParaRPr kumimoji="0" lang="en-US"/>
          </a:p>
        </p:txBody>
      </p:sp>
      <p:sp>
        <p:nvSpPr>
          <p:cNvPr id="10" name="Obdélník 9"/>
          <p:cNvSpPr/>
          <p:nvPr/>
        </p:nvSpPr>
        <p:spPr bwMode="auto">
          <a:xfrm>
            <a:off x="9744604" y="0"/>
            <a:ext cx="336021" cy="7559675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Přímá spojovací čára 10"/>
          <p:cNvSpPr>
            <a:spLocks noChangeShapeType="1"/>
          </p:cNvSpPr>
          <p:nvPr/>
        </p:nvSpPr>
        <p:spPr bwMode="auto">
          <a:xfrm>
            <a:off x="9828609" y="0"/>
            <a:ext cx="0" cy="7559675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0794" tIns="50397" rIns="100794" bIns="50397" anchor="t" compatLnSpc="1"/>
          <a:lstStyle/>
          <a:p>
            <a:endParaRPr kumimoji="0" lang="en-US"/>
          </a:p>
        </p:txBody>
      </p:sp>
      <p:sp>
        <p:nvSpPr>
          <p:cNvPr id="12" name="Elipsa 11"/>
          <p:cNvSpPr/>
          <p:nvPr/>
        </p:nvSpPr>
        <p:spPr>
          <a:xfrm>
            <a:off x="8991917" y="6299729"/>
            <a:ext cx="604838" cy="604774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Zástupný symbol pro číslo snímku 22"/>
          <p:cNvSpPr>
            <a:spLocks noGrp="1"/>
          </p:cNvSpPr>
          <p:nvPr>
            <p:ph type="sldNum" sz="quarter" idx="4"/>
          </p:nvPr>
        </p:nvSpPr>
        <p:spPr>
          <a:xfrm>
            <a:off x="8961675" y="6320728"/>
            <a:ext cx="672042" cy="574535"/>
          </a:xfrm>
          <a:prstGeom prst="rect">
            <a:avLst/>
          </a:prstGeom>
        </p:spPr>
        <p:txBody>
          <a:bodyPr vert="horz" lIns="100794" tIns="50397" rIns="100794" bIns="50397" anchor="ctr"/>
          <a:lstStyle>
            <a:lvl1pPr algn="ctr" eaLnBrk="1" latinLnBrk="0" hangingPunct="1">
              <a:defRPr kumimoji="0" sz="1500" b="1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 sz="15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rtl="0" eaLnBrk="1" latinLnBrk="0" hangingPunct="1">
        <a:spcBef>
          <a:spcPct val="0"/>
        </a:spcBef>
        <a:buNone/>
        <a:defRPr kumimoji="0" sz="33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02383" indent="-302383" algn="l" rtl="0" eaLnBrk="1" latinLnBrk="0" hangingPunct="1">
        <a:spcBef>
          <a:spcPts val="661"/>
        </a:spcBef>
        <a:buClr>
          <a:schemeClr val="accent1"/>
        </a:buClr>
        <a:buSzPct val="70000"/>
        <a:buFont typeface="Wingdings"/>
        <a:buChar char="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705560" indent="-302383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indent="-201589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10326" indent="-201589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12709" indent="-201589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915092" indent="-201589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217475" indent="-201589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5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519858" indent="-201589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5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822241" indent="-201589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5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../GeoGEBRA%20soubory/ap1.ggb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hyperlink" Target="M_01_19_ap1.ggb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../AppData/Local/Temp/geogebra.png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_01_19_ap2.ggb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eogebra.org/" TargetMode="External"/><Relationship Id="rId2" Type="http://schemas.openxmlformats.org/officeDocument/2006/relationships/hyperlink" Target="http://www.britannica.com/EBchecked/topic/30058/Apollonius-of-Perga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/>
          <p:nvPr/>
        </p:nvSpPr>
        <p:spPr>
          <a:xfrm>
            <a:off x="1828801" y="190443"/>
            <a:ext cx="6501960" cy="320039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30" tIns="91430" rIns="91430" bIns="45716" anchor="t" anchorCtr="0" compatLnSpc="0">
            <a:spAutoFit/>
          </a:bodyPr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cs-CZ" sz="1200" dirty="0" smtClean="0">
                <a:solidFill>
                  <a:srgbClr val="000000"/>
                </a:solidFill>
                <a:latin typeface="Times New Roman - 16" pitchFamily="18"/>
                <a:ea typeface="SimSun" pitchFamily="2"/>
                <a:cs typeface="Mangal" pitchFamily="2"/>
              </a:rPr>
              <a:t>Projekt: Inovace </a:t>
            </a:r>
            <a:r>
              <a:rPr lang="cs-CZ" sz="1200" dirty="0">
                <a:solidFill>
                  <a:srgbClr val="000000"/>
                </a:solidFill>
                <a:latin typeface="Times New Roman - 16" pitchFamily="18"/>
                <a:ea typeface="SimSun" pitchFamily="2"/>
                <a:cs typeface="Mangal" pitchFamily="2"/>
              </a:rPr>
              <a:t>vybavení  </a:t>
            </a:r>
            <a:r>
              <a:rPr lang="cs-CZ" sz="1200" dirty="0" smtClean="0">
                <a:solidFill>
                  <a:srgbClr val="000000"/>
                </a:solidFill>
                <a:latin typeface="Times New Roman - 16" pitchFamily="18"/>
                <a:ea typeface="SimSun" pitchFamily="2"/>
                <a:cs typeface="Mangal" pitchFamily="2"/>
              </a:rPr>
              <a:t>   Registrační </a:t>
            </a:r>
            <a:r>
              <a:rPr lang="cs-CZ" sz="1200" dirty="0">
                <a:solidFill>
                  <a:srgbClr val="000000"/>
                </a:solidFill>
                <a:latin typeface="Times New Roman - 16" pitchFamily="18"/>
                <a:ea typeface="SimSun" pitchFamily="2"/>
                <a:cs typeface="Mangal" pitchFamily="2"/>
              </a:rPr>
              <a:t>číslo </a:t>
            </a:r>
            <a:r>
              <a:rPr lang="cs-CZ" sz="1200" dirty="0" smtClean="0">
                <a:solidFill>
                  <a:srgbClr val="000000"/>
                </a:solidFill>
                <a:latin typeface="Times New Roman - 16" pitchFamily="18"/>
                <a:ea typeface="SimSun" pitchFamily="2"/>
                <a:cs typeface="Mangal" pitchFamily="2"/>
              </a:rPr>
              <a:t>projektu: </a:t>
            </a:r>
            <a:r>
              <a:rPr lang="cs-CZ" sz="1200" dirty="0" smtClean="0">
                <a:solidFill>
                  <a:srgbClr val="000000"/>
                </a:solidFill>
                <a:latin typeface="Times New Roman - 16" pitchFamily="18"/>
                <a:ea typeface="SimSun" pitchFamily="2"/>
                <a:cs typeface="Mangal" pitchFamily="2"/>
              </a:rPr>
              <a:t>CZ.1.07/1.5.00/34.0325</a:t>
            </a:r>
            <a:endParaRPr lang="cs-CZ" sz="1200" dirty="0">
              <a:solidFill>
                <a:srgbClr val="000000"/>
              </a:solidFill>
              <a:latin typeface="Times New Roman - 16" pitchFamily="18"/>
              <a:ea typeface="SimSun" pitchFamily="2"/>
              <a:cs typeface="Mangal" pitchFamily="2"/>
            </a:endParaRPr>
          </a:p>
        </p:txBody>
      </p:sp>
      <p:sp>
        <p:nvSpPr>
          <p:cNvPr id="3" name="TextovéPole 2"/>
          <p:cNvSpPr/>
          <p:nvPr/>
        </p:nvSpPr>
        <p:spPr>
          <a:xfrm>
            <a:off x="428839" y="482758"/>
            <a:ext cx="9003961" cy="320039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30" tIns="91430" rIns="91430" bIns="45716" anchor="t" anchorCtr="1" compatLnSpc="0">
            <a:spAutoFit/>
          </a:bodyPr>
          <a:lstStyle/>
          <a:p>
            <a:pPr algn="ct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cs-CZ" sz="1200" dirty="0">
                <a:solidFill>
                  <a:srgbClr val="000000"/>
                </a:solidFill>
                <a:latin typeface="Arial - 16"/>
                <a:ea typeface="SimSun" pitchFamily="2"/>
                <a:cs typeface="Mangal" pitchFamily="2"/>
              </a:rPr>
              <a:t>Příjemce: Gymnázium </a:t>
            </a:r>
            <a:r>
              <a:rPr lang="cs-CZ" sz="1200" dirty="0" err="1">
                <a:solidFill>
                  <a:srgbClr val="000000"/>
                </a:solidFill>
                <a:latin typeface="Arial - 16"/>
                <a:ea typeface="SimSun" pitchFamily="2"/>
                <a:cs typeface="Mangal" pitchFamily="2"/>
              </a:rPr>
              <a:t>Pierra</a:t>
            </a:r>
            <a:r>
              <a:rPr lang="cs-CZ" sz="1200" dirty="0">
                <a:solidFill>
                  <a:srgbClr val="000000"/>
                </a:solidFill>
                <a:latin typeface="Arial - 16"/>
                <a:ea typeface="SimSun" pitchFamily="2"/>
                <a:cs typeface="Mangal" pitchFamily="2"/>
              </a:rPr>
              <a:t> de </a:t>
            </a:r>
            <a:r>
              <a:rPr lang="cs-CZ" sz="1200" dirty="0" err="1">
                <a:solidFill>
                  <a:srgbClr val="000000"/>
                </a:solidFill>
                <a:latin typeface="Arial - 16"/>
                <a:ea typeface="SimSun" pitchFamily="2"/>
                <a:cs typeface="Mangal" pitchFamily="2"/>
              </a:rPr>
              <a:t>Coubertina</a:t>
            </a:r>
            <a:r>
              <a:rPr lang="cs-CZ" sz="1200" dirty="0">
                <a:solidFill>
                  <a:srgbClr val="000000"/>
                </a:solidFill>
                <a:latin typeface="Arial - 16"/>
                <a:ea typeface="SimSun" pitchFamily="2"/>
                <a:cs typeface="Mangal" pitchFamily="2"/>
              </a:rPr>
              <a:t>, Tábor, Náměstí Františka Křižíka 860, 390 01 Tábor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1595518" y="5652045"/>
            <a:ext cx="6968880" cy="1342796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noFill/>
          </a:ln>
        </p:spPr>
      </p:pic>
      <p:sp>
        <p:nvSpPr>
          <p:cNvPr id="5" name="TextovéPole 4"/>
          <p:cNvSpPr/>
          <p:nvPr/>
        </p:nvSpPr>
        <p:spPr>
          <a:xfrm>
            <a:off x="876243" y="5147989"/>
            <a:ext cx="8407075" cy="28980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30" tIns="91430" rIns="91430" bIns="45716" anchor="t" anchorCtr="1" compatLnSpc="0">
            <a:spAutoFit/>
          </a:bodyPr>
          <a:lstStyle/>
          <a:p>
            <a:pPr algn="ct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cs-CZ" sz="1000" b="1" dirty="0">
                <a:solidFill>
                  <a:srgbClr val="000000"/>
                </a:solidFill>
                <a:latin typeface="Times New Roman - 14" pitchFamily="18"/>
                <a:ea typeface="SimSun" pitchFamily="2"/>
                <a:cs typeface="Mangal" pitchFamily="2"/>
              </a:rPr>
              <a:t>Tento výukový materiál vznikl v rámci Operačního programu Vzdělání pro konkurenceschopnost.</a:t>
            </a:r>
          </a:p>
        </p:txBody>
      </p:sp>
      <p:sp>
        <p:nvSpPr>
          <p:cNvPr id="6" name="TextovéPole 5"/>
          <p:cNvSpPr/>
          <p:nvPr/>
        </p:nvSpPr>
        <p:spPr>
          <a:xfrm>
            <a:off x="-1020" y="4611003"/>
            <a:ext cx="10337401" cy="433438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30" tIns="91430" rIns="91430" bIns="45716" anchor="t" anchorCtr="1" compatLnSpc="0">
            <a:spAutoFit/>
          </a:bodyPr>
          <a:lstStyle/>
          <a:p>
            <a:pPr algn="ct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cs-CZ" sz="1000" b="1" dirty="0">
                <a:latin typeface="Times New Roman - 14" pitchFamily="18"/>
                <a:ea typeface="SimSun" pitchFamily="2"/>
                <a:cs typeface="Mangal" pitchFamily="2"/>
              </a:rPr>
              <a:t>Materiál je určen k bezplatnému používání pro potřeby výuky a vzdělávání na všech typech škol a školských zařízení.</a:t>
            </a:r>
          </a:p>
          <a:p>
            <a:pPr algn="ct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cs-CZ" sz="1000" b="1" dirty="0">
                <a:latin typeface="Times New Roman - 14" pitchFamily="18"/>
                <a:ea typeface="SimSun" pitchFamily="2"/>
                <a:cs typeface="Mangal" pitchFamily="2"/>
              </a:rPr>
              <a:t>Jakékoliv další používání podléhá autorskému zákonu.</a:t>
            </a:r>
          </a:p>
        </p:txBody>
      </p:sp>
      <p:sp>
        <p:nvSpPr>
          <p:cNvPr id="7" name="TextovéPole 6"/>
          <p:cNvSpPr/>
          <p:nvPr/>
        </p:nvSpPr>
        <p:spPr>
          <a:xfrm>
            <a:off x="355684" y="1295284"/>
            <a:ext cx="1904759" cy="320039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30" tIns="91430" rIns="91430" bIns="45716" anchor="t" anchorCtr="0" compatLnSpc="0">
            <a:spAutoFit/>
          </a:bodyPr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cs-CZ" sz="1200" b="1" dirty="0">
                <a:solidFill>
                  <a:srgbClr val="000000"/>
                </a:solidFill>
                <a:latin typeface="Arial - 16" pitchFamily="18"/>
                <a:ea typeface="SimSun" pitchFamily="2"/>
                <a:cs typeface="Mangal" pitchFamily="2"/>
              </a:rPr>
              <a:t>Autor materiálu:</a:t>
            </a:r>
          </a:p>
        </p:txBody>
      </p:sp>
      <p:sp>
        <p:nvSpPr>
          <p:cNvPr id="8" name="TextovéPole 7"/>
          <p:cNvSpPr/>
          <p:nvPr/>
        </p:nvSpPr>
        <p:spPr>
          <a:xfrm>
            <a:off x="368274" y="1003316"/>
            <a:ext cx="2158560" cy="317309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30" tIns="91430" rIns="91430" bIns="45716" anchor="t" anchorCtr="0" compatLnSpc="0">
            <a:spAutoFit/>
          </a:bodyPr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cs-CZ" sz="1200" b="1" dirty="0">
                <a:solidFill>
                  <a:srgbClr val="000000"/>
                </a:solidFill>
                <a:latin typeface="Arial - 16" pitchFamily="18"/>
                <a:ea typeface="SimSun" pitchFamily="2"/>
                <a:cs typeface="Mangal" pitchFamily="2"/>
              </a:rPr>
              <a:t>Název materiálu:	</a:t>
            </a:r>
          </a:p>
        </p:txBody>
      </p:sp>
      <p:sp>
        <p:nvSpPr>
          <p:cNvPr id="9" name="TextovéPole 8"/>
          <p:cNvSpPr/>
          <p:nvPr/>
        </p:nvSpPr>
        <p:spPr>
          <a:xfrm>
            <a:off x="355684" y="2413083"/>
            <a:ext cx="863275" cy="320039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30" tIns="91430" rIns="91430" bIns="45716" anchor="t" anchorCtr="0" compatLnSpc="0">
            <a:spAutoFit/>
          </a:bodyPr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cs-CZ" sz="1200" dirty="0">
                <a:solidFill>
                  <a:srgbClr val="000000"/>
                </a:solidFill>
                <a:latin typeface="Arial - 16" pitchFamily="18"/>
                <a:ea typeface="SimSun" pitchFamily="2"/>
                <a:cs typeface="Mangal" pitchFamily="2"/>
              </a:rPr>
              <a:t>Sada:</a:t>
            </a:r>
          </a:p>
        </p:txBody>
      </p:sp>
      <p:sp>
        <p:nvSpPr>
          <p:cNvPr id="10" name="TextovéPole 9"/>
          <p:cNvSpPr/>
          <p:nvPr/>
        </p:nvSpPr>
        <p:spPr>
          <a:xfrm>
            <a:off x="6603842" y="2120758"/>
            <a:ext cx="1168200" cy="320039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30" tIns="91430" rIns="91430" bIns="45716" anchor="t" anchorCtr="0" compatLnSpc="0">
            <a:spAutoFit/>
          </a:bodyPr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cs-CZ" sz="1200" dirty="0">
                <a:solidFill>
                  <a:srgbClr val="000000"/>
                </a:solidFill>
                <a:latin typeface="Arial - 16" pitchFamily="18"/>
                <a:ea typeface="SimSun" pitchFamily="2"/>
                <a:cs typeface="Mangal" pitchFamily="2"/>
              </a:rPr>
              <a:t>Předmět:</a:t>
            </a:r>
          </a:p>
        </p:txBody>
      </p:sp>
      <p:sp>
        <p:nvSpPr>
          <p:cNvPr id="11" name="TextovéPole 10"/>
          <p:cNvSpPr/>
          <p:nvPr/>
        </p:nvSpPr>
        <p:spPr>
          <a:xfrm>
            <a:off x="355683" y="1828800"/>
            <a:ext cx="2209318" cy="320039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30" tIns="91430" rIns="91430" bIns="45716" anchor="t" anchorCtr="0" compatLnSpc="0">
            <a:spAutoFit/>
          </a:bodyPr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cs-CZ" sz="1200" b="1" dirty="0">
                <a:solidFill>
                  <a:srgbClr val="000000"/>
                </a:solidFill>
                <a:latin typeface="Arial - 16" pitchFamily="18"/>
                <a:ea typeface="SimSun" pitchFamily="2"/>
                <a:cs typeface="Mangal" pitchFamily="2"/>
              </a:rPr>
              <a:t>Zařazení materiálu:</a:t>
            </a:r>
          </a:p>
        </p:txBody>
      </p:sp>
      <p:sp>
        <p:nvSpPr>
          <p:cNvPr id="12" name="TextovéPole 11"/>
          <p:cNvSpPr/>
          <p:nvPr/>
        </p:nvSpPr>
        <p:spPr>
          <a:xfrm>
            <a:off x="355684" y="2120758"/>
            <a:ext cx="1142643" cy="320039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30" tIns="91430" rIns="91430" bIns="45716" anchor="t" anchorCtr="0" compatLnSpc="0">
            <a:spAutoFit/>
          </a:bodyPr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cs-CZ" sz="1200" dirty="0">
                <a:solidFill>
                  <a:srgbClr val="000000"/>
                </a:solidFill>
                <a:latin typeface="Arial - 16" pitchFamily="18"/>
                <a:ea typeface="SimSun" pitchFamily="2"/>
                <a:cs typeface="Mangal" pitchFamily="2"/>
              </a:rPr>
              <a:t>Šablona:</a:t>
            </a:r>
          </a:p>
        </p:txBody>
      </p:sp>
      <p:sp>
        <p:nvSpPr>
          <p:cNvPr id="13" name="TextovéPole 12"/>
          <p:cNvSpPr/>
          <p:nvPr/>
        </p:nvSpPr>
        <p:spPr>
          <a:xfrm>
            <a:off x="6603842" y="2425684"/>
            <a:ext cx="1371243" cy="320039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30" tIns="91430" rIns="91430" bIns="45716" anchor="t" anchorCtr="0" compatLnSpc="0">
            <a:spAutoFit/>
          </a:bodyPr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cs-CZ" sz="1200" dirty="0">
                <a:solidFill>
                  <a:srgbClr val="000000"/>
                </a:solidFill>
                <a:latin typeface="Arial - 16" pitchFamily="18"/>
                <a:ea typeface="SimSun" pitchFamily="2"/>
                <a:cs typeface="Mangal" pitchFamily="2"/>
              </a:rPr>
              <a:t>Číslo DUM:</a:t>
            </a:r>
          </a:p>
        </p:txBody>
      </p:sp>
      <p:sp>
        <p:nvSpPr>
          <p:cNvPr id="14" name="TextovéPole 13"/>
          <p:cNvSpPr/>
          <p:nvPr/>
        </p:nvSpPr>
        <p:spPr>
          <a:xfrm>
            <a:off x="355683" y="2946243"/>
            <a:ext cx="3072960" cy="320039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30" tIns="91430" rIns="91430" bIns="45716" anchor="t" anchorCtr="0" compatLnSpc="0">
            <a:spAutoFit/>
          </a:bodyPr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cs-CZ" sz="1200" b="1" dirty="0">
                <a:solidFill>
                  <a:srgbClr val="000000"/>
                </a:solidFill>
                <a:latin typeface="Arial - 16" pitchFamily="18"/>
                <a:ea typeface="SimSun" pitchFamily="2"/>
                <a:cs typeface="Mangal" pitchFamily="2"/>
              </a:rPr>
              <a:t>Ověření materiálu ve výuce:</a:t>
            </a:r>
          </a:p>
        </p:txBody>
      </p:sp>
      <p:sp>
        <p:nvSpPr>
          <p:cNvPr id="15" name="TextovéPole 14"/>
          <p:cNvSpPr/>
          <p:nvPr/>
        </p:nvSpPr>
        <p:spPr>
          <a:xfrm>
            <a:off x="355684" y="3238557"/>
            <a:ext cx="1726917" cy="320039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30" tIns="91430" rIns="91430" bIns="45716" anchor="t" anchorCtr="0" compatLnSpc="0">
            <a:spAutoFit/>
          </a:bodyPr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cs-CZ" sz="1200" dirty="0">
                <a:solidFill>
                  <a:srgbClr val="000000"/>
                </a:solidFill>
                <a:latin typeface="Arial - 16" pitchFamily="18"/>
                <a:ea typeface="SimSun" pitchFamily="2"/>
                <a:cs typeface="Mangal" pitchFamily="2"/>
              </a:rPr>
              <a:t>Datum ověření:</a:t>
            </a:r>
          </a:p>
        </p:txBody>
      </p:sp>
      <p:sp>
        <p:nvSpPr>
          <p:cNvPr id="16" name="TextovéPole 15"/>
          <p:cNvSpPr/>
          <p:nvPr/>
        </p:nvSpPr>
        <p:spPr>
          <a:xfrm>
            <a:off x="355684" y="3809885"/>
            <a:ext cx="863275" cy="320039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30" tIns="91430" rIns="91430" bIns="45716" anchor="t" anchorCtr="0" compatLnSpc="0">
            <a:spAutoFit/>
          </a:bodyPr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cs-CZ" sz="1200" dirty="0">
                <a:solidFill>
                  <a:srgbClr val="000000"/>
                </a:solidFill>
                <a:latin typeface="Arial - 16" pitchFamily="18"/>
                <a:ea typeface="SimSun" pitchFamily="2"/>
                <a:cs typeface="Mangal" pitchFamily="2"/>
              </a:rPr>
              <a:t>Třída:</a:t>
            </a:r>
          </a:p>
        </p:txBody>
      </p:sp>
      <p:sp>
        <p:nvSpPr>
          <p:cNvPr id="17" name="TextovéPole 16"/>
          <p:cNvSpPr/>
          <p:nvPr/>
        </p:nvSpPr>
        <p:spPr>
          <a:xfrm>
            <a:off x="355683" y="3530516"/>
            <a:ext cx="1752118" cy="320039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30" tIns="91430" rIns="91430" bIns="45716" anchor="t" anchorCtr="0" compatLnSpc="0">
            <a:spAutoFit/>
          </a:bodyPr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cs-CZ" sz="1200" dirty="0">
                <a:solidFill>
                  <a:srgbClr val="000000"/>
                </a:solidFill>
                <a:latin typeface="Arial - 16" pitchFamily="18"/>
                <a:ea typeface="SimSun" pitchFamily="2"/>
                <a:cs typeface="Mangal" pitchFamily="2"/>
              </a:rPr>
              <a:t>Ověřující učitel:</a:t>
            </a:r>
          </a:p>
        </p:txBody>
      </p:sp>
      <p:sp>
        <p:nvSpPr>
          <p:cNvPr id="18" name="TextovéPole 17"/>
          <p:cNvSpPr/>
          <p:nvPr/>
        </p:nvSpPr>
        <p:spPr>
          <a:xfrm>
            <a:off x="2400483" y="1003318"/>
            <a:ext cx="2819515" cy="317309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30" tIns="91430" rIns="91430" bIns="45716" anchor="t" anchorCtr="0" compatLnSpc="0">
            <a:spAutoFit/>
          </a:bodyPr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cs-CZ" sz="1200" dirty="0">
                <a:solidFill>
                  <a:srgbClr val="000000"/>
                </a:solidFill>
                <a:latin typeface="Arial - 16" pitchFamily="18"/>
                <a:ea typeface="SimSun" pitchFamily="2"/>
                <a:cs typeface="Mangal" pitchFamily="2"/>
              </a:rPr>
              <a:t>Vybrané </a:t>
            </a:r>
            <a:r>
              <a:rPr lang="cs-CZ" sz="1200" dirty="0" err="1">
                <a:solidFill>
                  <a:srgbClr val="000000"/>
                </a:solidFill>
                <a:latin typeface="Arial - 16" pitchFamily="18"/>
                <a:ea typeface="SimSun" pitchFamily="2"/>
                <a:cs typeface="Mangal" pitchFamily="2"/>
              </a:rPr>
              <a:t>Apolloniovy</a:t>
            </a:r>
            <a:r>
              <a:rPr lang="cs-CZ" sz="1200" dirty="0">
                <a:solidFill>
                  <a:srgbClr val="000000"/>
                </a:solidFill>
                <a:latin typeface="Arial - 16" pitchFamily="18"/>
                <a:ea typeface="SimSun" pitchFamily="2"/>
                <a:cs typeface="Mangal" pitchFamily="2"/>
              </a:rPr>
              <a:t> úlohy</a:t>
            </a:r>
          </a:p>
        </p:txBody>
      </p:sp>
      <p:sp>
        <p:nvSpPr>
          <p:cNvPr id="19" name="TextovéPole 18"/>
          <p:cNvSpPr/>
          <p:nvPr/>
        </p:nvSpPr>
        <p:spPr>
          <a:xfrm>
            <a:off x="2400483" y="1295284"/>
            <a:ext cx="1777675" cy="320039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30" tIns="91430" rIns="91430" bIns="45716" anchor="t" anchorCtr="0" compatLnSpc="0">
            <a:spAutoFit/>
          </a:bodyPr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cs-CZ" sz="1200" dirty="0">
                <a:solidFill>
                  <a:srgbClr val="000000"/>
                </a:solidFill>
                <a:latin typeface="Arial - 16" pitchFamily="18"/>
                <a:ea typeface="SimSun" pitchFamily="2"/>
                <a:cs typeface="Mangal" pitchFamily="2"/>
              </a:rPr>
              <a:t>Mgr. Jana </a:t>
            </a:r>
            <a:r>
              <a:rPr lang="cs-CZ" sz="1200" dirty="0" err="1">
                <a:solidFill>
                  <a:srgbClr val="000000"/>
                </a:solidFill>
                <a:latin typeface="Arial - 16" pitchFamily="18"/>
                <a:ea typeface="SimSun" pitchFamily="2"/>
                <a:cs typeface="Mangal" pitchFamily="2"/>
              </a:rPr>
              <a:t>Vítečková</a:t>
            </a:r>
            <a:endParaRPr lang="cs-CZ" sz="1200" dirty="0">
              <a:solidFill>
                <a:srgbClr val="000000"/>
              </a:solidFill>
              <a:latin typeface="Arial - 16" pitchFamily="18"/>
              <a:ea typeface="SimSun" pitchFamily="2"/>
              <a:cs typeface="Mangal" pitchFamily="2"/>
            </a:endParaRPr>
          </a:p>
        </p:txBody>
      </p:sp>
      <p:sp>
        <p:nvSpPr>
          <p:cNvPr id="20" name="TextovéPole 19"/>
          <p:cNvSpPr/>
          <p:nvPr/>
        </p:nvSpPr>
        <p:spPr>
          <a:xfrm>
            <a:off x="1244517" y="2120758"/>
            <a:ext cx="5181118" cy="320039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30" tIns="91430" rIns="91430" bIns="45716" anchor="t" anchorCtr="0" compatLnSpc="0">
            <a:spAutoFit/>
          </a:bodyPr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cs-CZ" sz="1200" dirty="0">
                <a:solidFill>
                  <a:srgbClr val="000000"/>
                </a:solidFill>
                <a:latin typeface="Arial - 16" pitchFamily="18"/>
                <a:ea typeface="SimSun" pitchFamily="2"/>
                <a:cs typeface="Mangal" pitchFamily="2"/>
              </a:rPr>
              <a:t>Inovace a zkvalitnění výuky prostřednictvím ICT (III/2)</a:t>
            </a:r>
          </a:p>
        </p:txBody>
      </p:sp>
      <p:sp>
        <p:nvSpPr>
          <p:cNvPr id="21" name="TextovéPole 20"/>
          <p:cNvSpPr/>
          <p:nvPr/>
        </p:nvSpPr>
        <p:spPr>
          <a:xfrm>
            <a:off x="7289463" y="2094376"/>
            <a:ext cx="2250536" cy="317309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30" tIns="91430" rIns="91430" bIns="45716" anchor="t" anchorCtr="0" compatLnSpc="0">
            <a:spAutoFit/>
          </a:bodyPr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cs-CZ" sz="1200" dirty="0">
                <a:solidFill>
                  <a:srgbClr val="000000"/>
                </a:solidFill>
                <a:latin typeface="Arial - 16" pitchFamily="18"/>
                <a:ea typeface="SimSun" pitchFamily="2"/>
                <a:cs typeface="Mangal" pitchFamily="2"/>
              </a:rPr>
              <a:t>m</a:t>
            </a:r>
            <a:r>
              <a:rPr lang="cs-CZ" sz="1200" dirty="0" smtClean="0">
                <a:solidFill>
                  <a:srgbClr val="000000"/>
                </a:solidFill>
                <a:latin typeface="Arial - 16" pitchFamily="18"/>
                <a:ea typeface="SimSun" pitchFamily="2"/>
                <a:cs typeface="Mangal" pitchFamily="2"/>
              </a:rPr>
              <a:t>atematika   ročník: druhý</a:t>
            </a:r>
            <a:endParaRPr lang="cs-CZ" sz="1200" dirty="0">
              <a:solidFill>
                <a:srgbClr val="000000"/>
              </a:solidFill>
              <a:latin typeface="Arial - 16" pitchFamily="18"/>
              <a:ea typeface="SimSun" pitchFamily="2"/>
              <a:cs typeface="Mangal" pitchFamily="2"/>
            </a:endParaRPr>
          </a:p>
        </p:txBody>
      </p:sp>
      <p:sp>
        <p:nvSpPr>
          <p:cNvPr id="22" name="TextovéPole 21"/>
          <p:cNvSpPr/>
          <p:nvPr/>
        </p:nvSpPr>
        <p:spPr>
          <a:xfrm>
            <a:off x="1244516" y="2413083"/>
            <a:ext cx="2683078" cy="492428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30" tIns="91430" rIns="91430" bIns="45716" anchor="t" anchorCtr="0" compatLnSpc="0">
            <a:spAutoFit/>
          </a:bodyPr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cs-CZ" sz="1200" dirty="0" smtClean="0">
                <a:solidFill>
                  <a:srgbClr val="000000"/>
                </a:solidFill>
                <a:latin typeface="Arial - 16" pitchFamily="18"/>
                <a:ea typeface="SimSun" pitchFamily="2"/>
                <a:cs typeface="Mangal" pitchFamily="2"/>
              </a:rPr>
              <a:t>32_M_1</a:t>
            </a:r>
          </a:p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cs-CZ" sz="1200" dirty="0">
              <a:solidFill>
                <a:srgbClr val="000000"/>
              </a:solidFill>
              <a:latin typeface="Arial - 16" pitchFamily="18"/>
              <a:ea typeface="SimSun" pitchFamily="2"/>
              <a:cs typeface="Mangal" pitchFamily="2"/>
            </a:endParaRPr>
          </a:p>
        </p:txBody>
      </p:sp>
      <p:sp>
        <p:nvSpPr>
          <p:cNvPr id="23" name="TextovéPole 22"/>
          <p:cNvSpPr/>
          <p:nvPr/>
        </p:nvSpPr>
        <p:spPr>
          <a:xfrm>
            <a:off x="7740002" y="2440797"/>
            <a:ext cx="1320475" cy="317309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30" tIns="91430" rIns="91430" bIns="45716" anchor="t" anchorCtr="0" compatLnSpc="0">
            <a:spAutoFit/>
          </a:bodyPr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cs-CZ" sz="1200" dirty="0" smtClean="0">
                <a:solidFill>
                  <a:srgbClr val="000000"/>
                </a:solidFill>
                <a:latin typeface="Arial - 16" pitchFamily="18"/>
                <a:ea typeface="SimSun" pitchFamily="2"/>
                <a:cs typeface="Mangal" pitchFamily="2"/>
              </a:rPr>
              <a:t>19</a:t>
            </a:r>
            <a:endParaRPr lang="cs-CZ" sz="1200" dirty="0">
              <a:solidFill>
                <a:srgbClr val="000000"/>
              </a:solidFill>
              <a:latin typeface="Arial - 16" pitchFamily="18"/>
              <a:ea typeface="SimSun" pitchFamily="2"/>
              <a:cs typeface="Mangal" pitchFamily="2"/>
            </a:endParaRPr>
          </a:p>
        </p:txBody>
      </p:sp>
      <p:sp>
        <p:nvSpPr>
          <p:cNvPr id="24" name="TextovéPole 23"/>
          <p:cNvSpPr/>
          <p:nvPr/>
        </p:nvSpPr>
        <p:spPr>
          <a:xfrm>
            <a:off x="2400483" y="3517917"/>
            <a:ext cx="1777675" cy="320039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30" tIns="91430" rIns="91430" bIns="45716" anchor="t" anchorCtr="0" compatLnSpc="0">
            <a:spAutoFit/>
          </a:bodyPr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cs-CZ" sz="1200" dirty="0" smtClean="0">
                <a:solidFill>
                  <a:srgbClr val="000000"/>
                </a:solidFill>
                <a:latin typeface="Arial - 16" pitchFamily="18"/>
                <a:ea typeface="SimSun" pitchFamily="2"/>
                <a:cs typeface="Mangal" pitchFamily="2"/>
              </a:rPr>
              <a:t>Mgr. Jana </a:t>
            </a:r>
            <a:r>
              <a:rPr lang="cs-CZ" sz="1200" dirty="0">
                <a:solidFill>
                  <a:srgbClr val="000000"/>
                </a:solidFill>
                <a:latin typeface="Arial - 16" pitchFamily="18"/>
                <a:ea typeface="SimSun" pitchFamily="2"/>
                <a:cs typeface="Mangal" pitchFamily="2"/>
              </a:rPr>
              <a:t>Vítečková</a:t>
            </a:r>
          </a:p>
        </p:txBody>
      </p:sp>
      <p:sp>
        <p:nvSpPr>
          <p:cNvPr id="25" name="TextovéPole 24"/>
          <p:cNvSpPr/>
          <p:nvPr/>
        </p:nvSpPr>
        <p:spPr>
          <a:xfrm>
            <a:off x="2400483" y="3809885"/>
            <a:ext cx="736201" cy="320039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30" tIns="91430" rIns="91430" bIns="45716" anchor="t" anchorCtr="0" compatLnSpc="0">
            <a:spAutoFit/>
          </a:bodyPr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cs-CZ" sz="1200" dirty="0">
                <a:solidFill>
                  <a:srgbClr val="000000"/>
                </a:solidFill>
                <a:latin typeface="Arial - 16" pitchFamily="18"/>
                <a:ea typeface="SimSun" pitchFamily="2"/>
                <a:cs typeface="Mangal" pitchFamily="2"/>
              </a:rPr>
              <a:t>2.D</a:t>
            </a:r>
          </a:p>
        </p:txBody>
      </p:sp>
      <p:sp>
        <p:nvSpPr>
          <p:cNvPr id="26" name="TextovéPole 25"/>
          <p:cNvSpPr/>
          <p:nvPr/>
        </p:nvSpPr>
        <p:spPr>
          <a:xfrm>
            <a:off x="2400483" y="3238557"/>
            <a:ext cx="1055653" cy="315521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30" tIns="91430" rIns="91430" bIns="45716" anchor="t" anchorCtr="0" compatLnSpc="0">
            <a:spAutoFit/>
          </a:bodyPr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cs-CZ" sz="1200" dirty="0" smtClean="0">
                <a:solidFill>
                  <a:srgbClr val="000000"/>
                </a:solidFill>
                <a:latin typeface="Arial - 16" pitchFamily="18"/>
                <a:ea typeface="SimSun" pitchFamily="2"/>
                <a:cs typeface="Mangal" pitchFamily="2"/>
              </a:rPr>
              <a:t>29.10.201</a:t>
            </a:r>
            <a:r>
              <a:rPr lang="en-US" sz="1200" dirty="0" smtClean="0">
                <a:solidFill>
                  <a:srgbClr val="000000"/>
                </a:solidFill>
                <a:latin typeface="Arial - 16" pitchFamily="18"/>
                <a:ea typeface="SimSun" pitchFamily="2"/>
                <a:cs typeface="Mangal" pitchFamily="2"/>
              </a:rPr>
              <a:t>2</a:t>
            </a:r>
            <a:endParaRPr lang="cs-CZ" sz="1200" dirty="0">
              <a:solidFill>
                <a:srgbClr val="000000"/>
              </a:solidFill>
              <a:latin typeface="Arial - 16" pitchFamily="18"/>
              <a:ea typeface="SimSun" pitchFamily="2"/>
              <a:cs typeface="Mangal" pitchFamily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nadpis 1"/>
          <p:cNvSpPr txBox="1">
            <a:spLocks noGrp="1"/>
          </p:cNvSpPr>
          <p:nvPr>
            <p:ph type="subTitle" idx="4294967295"/>
          </p:nvPr>
        </p:nvSpPr>
        <p:spPr>
          <a:xfrm>
            <a:off x="1439912" y="1979637"/>
            <a:ext cx="6951663" cy="3024187"/>
          </a:xfrm>
        </p:spPr>
        <p:txBody>
          <a:bodyPr anchor="ctr" anchorCtr="1">
            <a:normAutofit/>
          </a:bodyPr>
          <a:lstStyle/>
          <a:p>
            <a:pPr marL="0" indent="-215977" algn="ctr">
              <a:buNone/>
            </a:pPr>
            <a:r>
              <a:rPr lang="cs-CZ" sz="3200" dirty="0">
                <a:latin typeface="Thorndale" pitchFamily="18"/>
              </a:rPr>
              <a:t>KONSTRUKCE KRUŽNIC</a:t>
            </a:r>
          </a:p>
          <a:p>
            <a:pPr marL="0" indent="-215977" algn="ctr">
              <a:buNone/>
            </a:pPr>
            <a:r>
              <a:rPr lang="cs-CZ" sz="3200" dirty="0" err="1">
                <a:latin typeface="Thorndale" pitchFamily="18"/>
              </a:rPr>
              <a:t>Apolloniovy</a:t>
            </a:r>
            <a:r>
              <a:rPr lang="cs-CZ" sz="3200" dirty="0">
                <a:latin typeface="Thorndale" pitchFamily="18"/>
              </a:rPr>
              <a:t> úlohy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>
          <a:xfrm>
            <a:off x="1473200" y="600075"/>
            <a:ext cx="8607425" cy="1173163"/>
          </a:xfrm>
        </p:spPr>
        <p:txBody>
          <a:bodyPr/>
          <a:lstStyle/>
          <a:p>
            <a:pPr lvl="0">
              <a:buNone/>
            </a:pPr>
            <a:r>
              <a:rPr lang="cs-CZ" dirty="0" smtClean="0"/>
              <a:t>    </a:t>
            </a:r>
            <a:r>
              <a:rPr lang="cs-CZ" dirty="0" err="1" smtClean="0"/>
              <a:t>Apolloniovy</a:t>
            </a:r>
            <a:r>
              <a:rPr lang="cs-CZ" dirty="0" smtClean="0"/>
              <a:t> </a:t>
            </a:r>
            <a:r>
              <a:rPr lang="cs-CZ" dirty="0"/>
              <a:t>úlohy</a:t>
            </a:r>
          </a:p>
        </p:txBody>
      </p:sp>
      <p:sp>
        <p:nvSpPr>
          <p:cNvPr id="3" name="Zástupný symbol pro text 2"/>
          <p:cNvSpPr txBox="1">
            <a:spLocks noGrp="1"/>
          </p:cNvSpPr>
          <p:nvPr>
            <p:ph type="body" idx="4294967295"/>
          </p:nvPr>
        </p:nvSpPr>
        <p:spPr>
          <a:xfrm>
            <a:off x="1151880" y="2123653"/>
            <a:ext cx="8607425" cy="4672013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cs-CZ" sz="2800" dirty="0"/>
              <a:t>Sestrojit kružnici z daných podmínek </a:t>
            </a:r>
            <a:r>
              <a:rPr lang="cs-CZ" sz="2800" b="1" i="1" dirty="0"/>
              <a:t>B</a:t>
            </a:r>
            <a:r>
              <a:rPr lang="cs-CZ" sz="2800" dirty="0"/>
              <a:t>, </a:t>
            </a:r>
            <a:r>
              <a:rPr lang="cs-CZ" sz="2800" b="1" i="1" dirty="0"/>
              <a:t>p</a:t>
            </a:r>
            <a:r>
              <a:rPr lang="cs-CZ" sz="2800" dirty="0"/>
              <a:t>, </a:t>
            </a:r>
            <a:r>
              <a:rPr lang="cs-CZ" sz="2800" b="1" i="1" dirty="0"/>
              <a:t>k   </a:t>
            </a:r>
            <a:r>
              <a:rPr lang="cs-CZ" sz="2800" dirty="0"/>
              <a:t> (např. která prochází daným bodem </a:t>
            </a:r>
            <a:r>
              <a:rPr lang="cs-CZ" sz="2800" b="1" i="1" dirty="0"/>
              <a:t>B</a:t>
            </a:r>
            <a:r>
              <a:rPr lang="cs-CZ" sz="2800" dirty="0"/>
              <a:t>, dotýká se      dané přímky </a:t>
            </a:r>
            <a:r>
              <a:rPr lang="cs-CZ" sz="2800" b="1" i="1" dirty="0"/>
              <a:t>p</a:t>
            </a:r>
            <a:r>
              <a:rPr lang="cs-CZ" sz="2800" dirty="0"/>
              <a:t> </a:t>
            </a:r>
            <a:r>
              <a:rPr lang="en-US" sz="2800" dirty="0" smtClean="0"/>
              <a:t>a</a:t>
            </a:r>
            <a:r>
              <a:rPr lang="cs-CZ" sz="2800" dirty="0" smtClean="0"/>
              <a:t> </a:t>
            </a:r>
            <a:r>
              <a:rPr lang="cs-CZ" sz="2800" dirty="0"/>
              <a:t>dané kružnice </a:t>
            </a:r>
            <a:r>
              <a:rPr lang="cs-CZ" sz="2800" b="1" i="1" dirty="0"/>
              <a:t>k</a:t>
            </a:r>
            <a:r>
              <a:rPr lang="cs-CZ" sz="2800" dirty="0"/>
              <a:t>...)</a:t>
            </a:r>
          </a:p>
          <a:p>
            <a:pPr lvl="2" hangingPunct="0"/>
            <a:r>
              <a:rPr lang="cs-CZ" dirty="0"/>
              <a:t>BBB</a:t>
            </a:r>
          </a:p>
          <a:p>
            <a:pPr lvl="2" hangingPunct="0"/>
            <a:r>
              <a:rPr lang="cs-CZ" dirty="0" err="1"/>
              <a:t>pBB</a:t>
            </a:r>
            <a:endParaRPr lang="cs-CZ" dirty="0"/>
          </a:p>
          <a:p>
            <a:pPr lvl="2" hangingPunct="0"/>
            <a:r>
              <a:rPr lang="cs-CZ" dirty="0" err="1"/>
              <a:t>ppB</a:t>
            </a:r>
            <a:endParaRPr lang="cs-CZ" dirty="0"/>
          </a:p>
          <a:p>
            <a:pPr lvl="2" hangingPunct="0"/>
            <a:r>
              <a:rPr lang="cs-CZ" dirty="0" err="1"/>
              <a:t>ppp</a:t>
            </a:r>
            <a:endParaRPr lang="cs-CZ" dirty="0"/>
          </a:p>
          <a:p>
            <a:pPr lvl="2" hangingPunct="0"/>
            <a:r>
              <a:rPr lang="cs-CZ" dirty="0" err="1"/>
              <a:t>kBB</a:t>
            </a:r>
            <a:endParaRPr lang="cs-CZ" dirty="0"/>
          </a:p>
          <a:p>
            <a:pPr lvl="2" hangingPunct="0"/>
            <a:r>
              <a:rPr lang="cs-CZ" dirty="0" err="1"/>
              <a:t>kkB</a:t>
            </a:r>
            <a:endParaRPr lang="cs-CZ" dirty="0"/>
          </a:p>
          <a:p>
            <a:pPr lvl="2" hangingPunct="0"/>
            <a:r>
              <a:rPr lang="cs-CZ" dirty="0" err="1"/>
              <a:t>Bpk</a:t>
            </a:r>
            <a:endParaRPr lang="cs-CZ" dirty="0"/>
          </a:p>
          <a:p>
            <a:pPr lvl="2" hangingPunct="0"/>
            <a:r>
              <a:rPr lang="cs-CZ" dirty="0" err="1"/>
              <a:t>ppk</a:t>
            </a:r>
            <a:endParaRPr lang="cs-CZ" dirty="0"/>
          </a:p>
          <a:p>
            <a:pPr lvl="2" hangingPunct="0"/>
            <a:r>
              <a:rPr lang="cs-CZ" dirty="0" err="1"/>
              <a:t>pkk</a:t>
            </a:r>
            <a:endParaRPr lang="cs-CZ" dirty="0"/>
          </a:p>
          <a:p>
            <a:pPr lvl="2" hangingPunct="0"/>
            <a:r>
              <a:rPr lang="cs-CZ" dirty="0" err="1"/>
              <a:t>kkk</a:t>
            </a:r>
            <a:r>
              <a:rPr lang="cs-CZ" dirty="0"/>
              <a:t> (obecná </a:t>
            </a:r>
            <a:r>
              <a:rPr lang="cs-CZ" dirty="0" err="1"/>
              <a:t>Apolloniova</a:t>
            </a:r>
            <a:r>
              <a:rPr lang="cs-CZ" dirty="0"/>
              <a:t> úloha)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>
          <a:xfrm>
            <a:off x="1473200" y="600075"/>
            <a:ext cx="8607425" cy="1173163"/>
          </a:xfrm>
        </p:spPr>
        <p:txBody>
          <a:bodyPr/>
          <a:lstStyle/>
          <a:p>
            <a:pPr lvl="0">
              <a:buNone/>
            </a:pPr>
            <a:r>
              <a:rPr lang="cs-CZ"/>
              <a:t>Apollónios z Pergy</a:t>
            </a:r>
          </a:p>
        </p:txBody>
      </p:sp>
      <p:sp>
        <p:nvSpPr>
          <p:cNvPr id="3" name="Zástupný symbol pro text 2"/>
          <p:cNvSpPr txBox="1">
            <a:spLocks noGrp="1"/>
          </p:cNvSpPr>
          <p:nvPr>
            <p:ph type="body" idx="4294967295"/>
          </p:nvPr>
        </p:nvSpPr>
        <p:spPr>
          <a:xfrm>
            <a:off x="1473200" y="2101850"/>
            <a:ext cx="8607425" cy="4672013"/>
          </a:xfrm>
        </p:spPr>
        <p:txBody>
          <a:bodyPr/>
          <a:lstStyle/>
          <a:p>
            <a:pPr lvl="0"/>
            <a:r>
              <a:rPr lang="cs-CZ" sz="2400" dirty="0"/>
              <a:t>(240 př. </a:t>
            </a:r>
            <a:r>
              <a:rPr lang="cs-CZ" sz="2400" dirty="0" err="1"/>
              <a:t>Kr</a:t>
            </a:r>
            <a:r>
              <a:rPr lang="cs-CZ" sz="2400" dirty="0"/>
              <a:t>. - 190 př. </a:t>
            </a:r>
            <a:r>
              <a:rPr lang="cs-CZ" sz="2400" dirty="0" err="1"/>
              <a:t>Kr</a:t>
            </a:r>
            <a:r>
              <a:rPr lang="cs-CZ" sz="2400" dirty="0"/>
              <a:t>.)</a:t>
            </a:r>
          </a:p>
          <a:p>
            <a:pPr lvl="0"/>
            <a:r>
              <a:rPr lang="cs-CZ" sz="2400" dirty="0"/>
              <a:t>Řecko, Alexandrie (Egypt)</a:t>
            </a:r>
          </a:p>
          <a:p>
            <a:pPr lvl="0"/>
            <a:r>
              <a:rPr lang="cs-CZ" sz="2400" dirty="0"/>
              <a:t>starověký řecký geometr a matematik</a:t>
            </a:r>
          </a:p>
          <a:p>
            <a:pPr lvl="0"/>
            <a:r>
              <a:rPr lang="cs-CZ" sz="2400" dirty="0"/>
              <a:t>„Velký geometr“</a:t>
            </a:r>
          </a:p>
          <a:p>
            <a:pPr lvl="0"/>
            <a:r>
              <a:rPr lang="cs-CZ" sz="2400" dirty="0"/>
              <a:t>Dílo:</a:t>
            </a:r>
          </a:p>
          <a:p>
            <a:pPr lvl="2" hangingPunct="0"/>
            <a:r>
              <a:rPr lang="cs-CZ" dirty="0"/>
              <a:t>O kuželosečkách</a:t>
            </a:r>
          </a:p>
          <a:p>
            <a:pPr lvl="2" hangingPunct="0"/>
            <a:r>
              <a:rPr lang="cs-CZ" dirty="0"/>
              <a:t>O dotycích (De </a:t>
            </a:r>
            <a:r>
              <a:rPr lang="cs-CZ" dirty="0" err="1"/>
              <a:t>tactionnibus</a:t>
            </a:r>
            <a:r>
              <a:rPr lang="cs-CZ" dirty="0"/>
              <a:t>) – formuloval a vyřešil úlohu, která je dnes známá jako </a:t>
            </a:r>
            <a:r>
              <a:rPr lang="cs-CZ" dirty="0" err="1" smtClean="0"/>
              <a:t>Apolloniova</a:t>
            </a:r>
            <a:r>
              <a:rPr lang="en-US" dirty="0" smtClean="0"/>
              <a:t> </a:t>
            </a:r>
            <a:r>
              <a:rPr lang="cs-CZ" dirty="0" smtClean="0"/>
              <a:t>úloha</a:t>
            </a:r>
            <a:endParaRPr lang="cs-CZ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>
          <a:xfrm>
            <a:off x="935856" y="467469"/>
            <a:ext cx="8607425" cy="1209774"/>
          </a:xfrm>
        </p:spPr>
        <p:txBody>
          <a:bodyPr>
            <a:spAutoFit/>
          </a:bodyPr>
          <a:lstStyle/>
          <a:p>
            <a:pPr lvl="0">
              <a:buNone/>
            </a:pPr>
            <a:r>
              <a:rPr lang="cs-CZ" sz="2400" u="sng" dirty="0"/>
              <a:t>Příklad 1</a:t>
            </a:r>
            <a:r>
              <a:rPr lang="cs-CZ" sz="2400" i="1" u="sng" dirty="0" smtClean="0"/>
              <a:t>.</a:t>
            </a:r>
            <a:r>
              <a:rPr lang="cs-CZ" sz="2400" dirty="0" smtClean="0"/>
              <a:t>: Jsou </a:t>
            </a:r>
            <a:r>
              <a:rPr lang="cs-CZ" sz="2400" dirty="0"/>
              <a:t>dány body </a:t>
            </a:r>
            <a:r>
              <a:rPr lang="cs-CZ" sz="2400" i="1" cap="none" dirty="0" smtClean="0">
                <a:latin typeface="+mn-lt"/>
              </a:rPr>
              <a:t>A, B, C</a:t>
            </a:r>
            <a:r>
              <a:rPr lang="cs-CZ" sz="2400" dirty="0" smtClean="0"/>
              <a:t>, </a:t>
            </a:r>
            <a:r>
              <a:rPr lang="cs-CZ" sz="2400" dirty="0"/>
              <a:t>které neleží na jedné přímce. Sestrojte kružnici, která prochází těmito body.</a:t>
            </a: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1511920" y="2555701"/>
            <a:ext cx="8100002" cy="43934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>
          <a:xfrm>
            <a:off x="1473200" y="179388"/>
            <a:ext cx="8607425" cy="677862"/>
          </a:xfrm>
        </p:spPr>
        <p:txBody>
          <a:bodyPr>
            <a:spAutoFit/>
          </a:bodyPr>
          <a:lstStyle/>
          <a:p>
            <a:pPr lvl="0">
              <a:buNone/>
            </a:pPr>
            <a:r>
              <a:rPr lang="cs-CZ" dirty="0"/>
              <a:t>Rozbor a popis konstrukce:</a:t>
            </a:r>
          </a:p>
        </p:txBody>
      </p:sp>
      <p:sp>
        <p:nvSpPr>
          <p:cNvPr id="3" name="Zástupný symbol pro text 2"/>
          <p:cNvSpPr txBox="1">
            <a:spLocks noGrp="1"/>
          </p:cNvSpPr>
          <p:nvPr>
            <p:ph type="body" idx="4294967295"/>
          </p:nvPr>
        </p:nvSpPr>
        <p:spPr>
          <a:xfrm>
            <a:off x="503808" y="1115541"/>
            <a:ext cx="4200525" cy="4986337"/>
          </a:xfrm>
        </p:spPr>
        <p:txBody>
          <a:bodyPr>
            <a:spAutoFit/>
          </a:bodyPr>
          <a:lstStyle/>
          <a:p>
            <a:pPr lvl="0"/>
            <a:r>
              <a:rPr lang="cs-CZ" sz="1800" b="1" dirty="0"/>
              <a:t>Neznámým bodem je střed</a:t>
            </a:r>
            <a:r>
              <a:rPr lang="cs-CZ" sz="1800" b="1" i="1" dirty="0"/>
              <a:t> S</a:t>
            </a:r>
            <a:r>
              <a:rPr lang="cs-CZ" sz="1800" b="1" dirty="0"/>
              <a:t> hledané kružnice</a:t>
            </a:r>
          </a:p>
          <a:p>
            <a:pPr lvl="0"/>
            <a:r>
              <a:rPr lang="cs-CZ" sz="1800" dirty="0"/>
              <a:t>Bod </a:t>
            </a:r>
            <a:r>
              <a:rPr lang="cs-CZ" sz="1800" i="1" dirty="0"/>
              <a:t>S</a:t>
            </a:r>
            <a:r>
              <a:rPr lang="cs-CZ" sz="1800" dirty="0"/>
              <a:t> má od bodů </a:t>
            </a:r>
            <a:r>
              <a:rPr lang="cs-CZ" sz="1800" i="1" dirty="0"/>
              <a:t>A, B, C</a:t>
            </a:r>
            <a:r>
              <a:rPr lang="cs-CZ" sz="1800" dirty="0"/>
              <a:t> stejnou vzdálenost</a:t>
            </a:r>
          </a:p>
          <a:p>
            <a:pPr lvl="0"/>
            <a:r>
              <a:rPr lang="cs-CZ" sz="1800" dirty="0"/>
              <a:t>Množina bodů, které mají stejnou vzdálenost od bodů</a:t>
            </a:r>
            <a:r>
              <a:rPr lang="cs-CZ" sz="1800" i="1" dirty="0"/>
              <a:t> A, B</a:t>
            </a:r>
            <a:r>
              <a:rPr lang="cs-CZ" sz="1800" dirty="0"/>
              <a:t> je osa  úsečky </a:t>
            </a:r>
            <a:r>
              <a:rPr lang="cs-CZ" sz="1800" i="1" dirty="0"/>
              <a:t>AB</a:t>
            </a:r>
          </a:p>
          <a:p>
            <a:pPr lvl="0"/>
            <a:r>
              <a:rPr lang="cs-CZ" sz="1800" dirty="0"/>
              <a:t>Množina bodů, které mají stejnou vzdálenost od bodů </a:t>
            </a:r>
            <a:r>
              <a:rPr lang="cs-CZ" sz="1800" i="1" dirty="0"/>
              <a:t>A, C</a:t>
            </a:r>
            <a:r>
              <a:rPr lang="cs-CZ" sz="1800" dirty="0"/>
              <a:t> je osa úsečky </a:t>
            </a:r>
            <a:r>
              <a:rPr lang="cs-CZ" sz="1800" i="1" dirty="0"/>
              <a:t>AC</a:t>
            </a:r>
          </a:p>
          <a:p>
            <a:pPr lvl="0"/>
            <a:r>
              <a:rPr lang="cs-CZ" sz="1800" dirty="0"/>
              <a:t>Množina bodů, které mají stejnou vzdálenost od bodů </a:t>
            </a:r>
            <a:r>
              <a:rPr lang="cs-CZ" sz="1800" i="1" dirty="0"/>
              <a:t>B, C</a:t>
            </a:r>
            <a:r>
              <a:rPr lang="cs-CZ" sz="1800" dirty="0"/>
              <a:t> je osa úsečky </a:t>
            </a:r>
            <a:r>
              <a:rPr lang="cs-CZ" sz="1800" i="1" dirty="0"/>
              <a:t>BC</a:t>
            </a:r>
          </a:p>
          <a:p>
            <a:pPr lvl="0"/>
            <a:r>
              <a:rPr lang="cs-CZ" sz="1800" dirty="0"/>
              <a:t>Střed </a:t>
            </a:r>
            <a:r>
              <a:rPr lang="cs-CZ" sz="1800" i="1" dirty="0"/>
              <a:t>S</a:t>
            </a:r>
            <a:r>
              <a:rPr lang="cs-CZ" sz="1800" dirty="0"/>
              <a:t> hledané kružnice leží na těchto osách, je tedy prvkem množin</a:t>
            </a:r>
          </a:p>
          <a:p>
            <a:pPr lvl="0"/>
            <a:r>
              <a:rPr lang="cs-CZ" sz="1800" i="1" dirty="0"/>
              <a:t>M</a:t>
            </a:r>
            <a:r>
              <a:rPr lang="cs-CZ" sz="1800" i="1" baseline="-25000" dirty="0"/>
              <a:t>1</a:t>
            </a:r>
            <a:r>
              <a:rPr lang="cs-CZ" sz="1800" i="1" dirty="0"/>
              <a:t>= {X</a:t>
            </a:r>
            <a:r>
              <a:rPr lang="cs-CZ" sz="1800" i="1" dirty="0">
                <a:latin typeface="Segoe UI"/>
                <a:cs typeface="Segoe UI" pitchFamily="2"/>
              </a:rPr>
              <a:t>⋲ρ, |AX|=|BX|</a:t>
            </a:r>
            <a:r>
              <a:rPr lang="cs-CZ" sz="1800" i="1" dirty="0"/>
              <a:t>} = o</a:t>
            </a:r>
            <a:r>
              <a:rPr lang="cs-CZ" sz="1800" i="1" baseline="-25000" dirty="0"/>
              <a:t>1</a:t>
            </a:r>
          </a:p>
          <a:p>
            <a:pPr lvl="0"/>
            <a:r>
              <a:rPr lang="cs-CZ" sz="1800" i="1" dirty="0"/>
              <a:t>M</a:t>
            </a:r>
            <a:r>
              <a:rPr lang="cs-CZ" sz="1800" i="1" baseline="-25000" dirty="0"/>
              <a:t>2</a:t>
            </a:r>
            <a:r>
              <a:rPr lang="cs-CZ" sz="1800" i="1" dirty="0"/>
              <a:t>= {X</a:t>
            </a:r>
            <a:r>
              <a:rPr lang="cs-CZ" sz="1800" i="1" dirty="0">
                <a:latin typeface="Segoe UI"/>
                <a:cs typeface="Segoe UI" pitchFamily="2"/>
              </a:rPr>
              <a:t>⋲ρ, |AX|=|CX|</a:t>
            </a:r>
            <a:r>
              <a:rPr lang="cs-CZ" sz="1800" i="1" dirty="0"/>
              <a:t>} = o</a:t>
            </a:r>
            <a:r>
              <a:rPr lang="cs-CZ" sz="1800" i="1" baseline="-25000" dirty="0"/>
              <a:t>2</a:t>
            </a:r>
          </a:p>
          <a:p>
            <a:pPr lvl="0"/>
            <a:r>
              <a:rPr lang="cs-CZ" sz="1800" i="1" dirty="0"/>
              <a:t>M</a:t>
            </a:r>
            <a:r>
              <a:rPr lang="cs-CZ" sz="1800" i="1" baseline="-25000" dirty="0"/>
              <a:t>3</a:t>
            </a:r>
            <a:r>
              <a:rPr lang="cs-CZ" sz="1800" i="1" dirty="0"/>
              <a:t>= {X</a:t>
            </a:r>
            <a:r>
              <a:rPr lang="cs-CZ" sz="1800" i="1" dirty="0">
                <a:latin typeface="Segoe UI"/>
                <a:cs typeface="Segoe UI" pitchFamily="2"/>
              </a:rPr>
              <a:t>⋲ρ, |BX|=|CX|</a:t>
            </a:r>
            <a:r>
              <a:rPr lang="cs-CZ" sz="1800" i="1" dirty="0"/>
              <a:t>} = o</a:t>
            </a:r>
            <a:r>
              <a:rPr lang="cs-CZ" sz="1800" i="1" baseline="-25000" dirty="0"/>
              <a:t>3</a:t>
            </a:r>
          </a:p>
        </p:txBody>
      </p:sp>
      <p:sp>
        <p:nvSpPr>
          <p:cNvPr id="4" name="Zástupný symbol pro text 3">
            <a:hlinkClick r:id="rId3" action="ppaction://hlinkfile"/>
          </p:cNvPr>
          <p:cNvSpPr txBox="1">
            <a:spLocks noGrp="1"/>
          </p:cNvSpPr>
          <p:nvPr>
            <p:ph type="body" idx="4294967295"/>
          </p:nvPr>
        </p:nvSpPr>
        <p:spPr>
          <a:xfrm>
            <a:off x="5976416" y="1547589"/>
            <a:ext cx="3300412" cy="3881437"/>
          </a:xfrm>
        </p:spPr>
        <p:txBody>
          <a:bodyPr>
            <a:normAutofit/>
          </a:bodyPr>
          <a:lstStyle/>
          <a:p>
            <a:pPr lvl="0">
              <a:buSzPct val="100000"/>
              <a:buAutoNum type="arabicParenR"/>
            </a:pPr>
            <a:r>
              <a:rPr lang="cs-CZ" sz="2000" i="1" dirty="0"/>
              <a:t>A, B, C</a:t>
            </a:r>
          </a:p>
          <a:p>
            <a:pPr lvl="0">
              <a:buSzPct val="100000"/>
              <a:buAutoNum type="arabicParenR"/>
            </a:pPr>
            <a:r>
              <a:rPr lang="cs-CZ" sz="2000" i="1" dirty="0"/>
              <a:t>o</a:t>
            </a:r>
            <a:r>
              <a:rPr lang="cs-CZ" sz="2000" i="1" baseline="-25000" dirty="0"/>
              <a:t>1</a:t>
            </a:r>
            <a:r>
              <a:rPr lang="cs-CZ" sz="2000" i="1" dirty="0"/>
              <a:t>, </a:t>
            </a:r>
            <a:r>
              <a:rPr lang="cs-CZ" sz="2000" i="1" dirty="0" err="1"/>
              <a:t>o</a:t>
            </a:r>
            <a:r>
              <a:rPr lang="cs-CZ" sz="2000" i="1" baseline="-25000" dirty="0" err="1"/>
              <a:t>1</a:t>
            </a:r>
            <a:r>
              <a:rPr lang="cs-CZ" sz="2000" i="1" dirty="0"/>
              <a:t>= {X</a:t>
            </a:r>
            <a:r>
              <a:rPr lang="cs-CZ" sz="2000" i="1" dirty="0">
                <a:latin typeface="Segoe UI"/>
                <a:cs typeface="Segoe UI" pitchFamily="2"/>
              </a:rPr>
              <a:t>⋲ρ, |AX|=|BX|</a:t>
            </a:r>
            <a:r>
              <a:rPr lang="cs-CZ" sz="2000" i="1" dirty="0"/>
              <a:t>}</a:t>
            </a:r>
          </a:p>
          <a:p>
            <a:pPr lvl="0">
              <a:buSzPct val="100000"/>
              <a:buAutoNum type="arabicParenR"/>
            </a:pPr>
            <a:r>
              <a:rPr lang="cs-CZ" sz="2000" i="1" dirty="0"/>
              <a:t>o</a:t>
            </a:r>
            <a:r>
              <a:rPr lang="cs-CZ" sz="2000" i="1" baseline="-25000" dirty="0"/>
              <a:t>2</a:t>
            </a:r>
            <a:r>
              <a:rPr lang="cs-CZ" sz="2000" i="1" dirty="0"/>
              <a:t>, </a:t>
            </a:r>
            <a:r>
              <a:rPr lang="cs-CZ" sz="2000" i="1" dirty="0" err="1"/>
              <a:t>o</a:t>
            </a:r>
            <a:r>
              <a:rPr lang="cs-CZ" sz="2000" i="1" baseline="-25000" dirty="0" err="1"/>
              <a:t>2</a:t>
            </a:r>
            <a:r>
              <a:rPr lang="cs-CZ" sz="2000" i="1" dirty="0"/>
              <a:t>= {X</a:t>
            </a:r>
            <a:r>
              <a:rPr lang="cs-CZ" sz="2000" i="1" dirty="0">
                <a:latin typeface="Segoe UI"/>
                <a:cs typeface="Segoe UI" pitchFamily="2"/>
              </a:rPr>
              <a:t>⋲ρ, |BX|=|CX|</a:t>
            </a:r>
            <a:r>
              <a:rPr lang="cs-CZ" sz="2000" i="1" dirty="0"/>
              <a:t>}</a:t>
            </a:r>
          </a:p>
          <a:p>
            <a:pPr lvl="0">
              <a:buSzPct val="100000"/>
              <a:buAutoNum type="arabicParenR"/>
            </a:pPr>
            <a:r>
              <a:rPr lang="cs-CZ" sz="2000" i="1" dirty="0"/>
              <a:t>S, </a:t>
            </a:r>
            <a:r>
              <a:rPr lang="cs-CZ" sz="2000" i="1" dirty="0" err="1"/>
              <a:t>S</a:t>
            </a:r>
            <a:r>
              <a:rPr lang="cs-CZ" sz="2000" i="1" dirty="0"/>
              <a:t> </a:t>
            </a:r>
            <a:r>
              <a:rPr lang="cs-CZ" sz="2000" i="1" dirty="0">
                <a:latin typeface="Segoe UI"/>
                <a:cs typeface="Segoe UI" pitchFamily="2"/>
              </a:rPr>
              <a:t>⋲ o</a:t>
            </a:r>
            <a:r>
              <a:rPr lang="cs-CZ" sz="2000" i="1" baseline="-25000" dirty="0">
                <a:latin typeface="Segoe UI"/>
                <a:cs typeface="Segoe UI" pitchFamily="2"/>
              </a:rPr>
              <a:t>1 </a:t>
            </a:r>
            <a:r>
              <a:rPr lang="cs-CZ" sz="2000" i="1" dirty="0">
                <a:latin typeface="Segoe UI"/>
                <a:cs typeface="Segoe UI" pitchFamily="2"/>
              </a:rPr>
              <a:t>∩</a:t>
            </a:r>
            <a:r>
              <a:rPr lang="cs-CZ" sz="2000" i="1" baseline="-25000" dirty="0">
                <a:latin typeface="Segoe UI"/>
                <a:cs typeface="Segoe UI" pitchFamily="2"/>
              </a:rPr>
              <a:t>  </a:t>
            </a:r>
            <a:r>
              <a:rPr lang="cs-CZ" sz="2000" i="1" dirty="0">
                <a:latin typeface="Segoe UI"/>
                <a:cs typeface="Segoe UI" pitchFamily="2"/>
              </a:rPr>
              <a:t>o</a:t>
            </a:r>
            <a:r>
              <a:rPr lang="cs-CZ" sz="2000" i="1" baseline="-25000" dirty="0">
                <a:latin typeface="Segoe UI"/>
                <a:cs typeface="Segoe UI" pitchFamily="2"/>
              </a:rPr>
              <a:t>2</a:t>
            </a:r>
          </a:p>
          <a:p>
            <a:pPr lvl="0">
              <a:buSzPct val="100000"/>
              <a:buAutoNum type="arabicParenR"/>
            </a:pPr>
            <a:r>
              <a:rPr lang="cs-CZ" sz="2000" i="1" dirty="0">
                <a:latin typeface="Segoe UI"/>
                <a:cs typeface="Segoe UI" pitchFamily="2"/>
              </a:rPr>
              <a:t>k, </a:t>
            </a:r>
            <a:r>
              <a:rPr lang="cs-CZ" sz="2000" i="1" dirty="0" err="1">
                <a:latin typeface="Segoe UI"/>
                <a:cs typeface="Segoe UI" pitchFamily="2"/>
              </a:rPr>
              <a:t>k</a:t>
            </a:r>
            <a:r>
              <a:rPr lang="cs-CZ" sz="2000" i="1" dirty="0">
                <a:latin typeface="Segoe UI"/>
                <a:cs typeface="Segoe UI" pitchFamily="2"/>
              </a:rPr>
              <a:t>(S, |SA|)   </a:t>
            </a:r>
            <a:endParaRPr lang="cs-CZ" sz="2000" i="1" dirty="0" smtClean="0">
              <a:latin typeface="Segoe UI"/>
              <a:cs typeface="Segoe UI" pitchFamily="2"/>
            </a:endParaRPr>
          </a:p>
          <a:p>
            <a:pPr lvl="0">
              <a:buSzPct val="100000"/>
              <a:buAutoNum type="arabicParenR"/>
            </a:pPr>
            <a:endParaRPr lang="cs-CZ" sz="2000" i="1" dirty="0" smtClean="0">
              <a:latin typeface="Segoe UI"/>
              <a:cs typeface="Segoe UI" pitchFamily="2"/>
            </a:endParaRPr>
          </a:p>
          <a:p>
            <a:pPr lvl="0">
              <a:buSzPct val="100000"/>
              <a:buNone/>
            </a:pPr>
            <a:r>
              <a:rPr lang="cs-CZ" sz="2000" i="1" dirty="0" smtClean="0">
                <a:latin typeface="Segoe UI"/>
                <a:cs typeface="Segoe UI" pitchFamily="2"/>
              </a:rPr>
              <a:t>                                                                                                                                                                                         </a:t>
            </a:r>
            <a:r>
              <a:rPr lang="cs-CZ" sz="2000" dirty="0" smtClean="0">
                <a:latin typeface="Segoe UI"/>
                <a:cs typeface="Segoe UI" pitchFamily="2"/>
              </a:rPr>
              <a:t> </a:t>
            </a:r>
            <a:r>
              <a:rPr lang="cs-CZ" sz="2000" dirty="0">
                <a:latin typeface="Segoe UI"/>
                <a:cs typeface="Segoe UI" pitchFamily="2"/>
              </a:rPr>
              <a:t>úloha má 1 </a:t>
            </a:r>
            <a:r>
              <a:rPr lang="cs-CZ" sz="2000" dirty="0" smtClean="0">
                <a:latin typeface="Segoe UI"/>
                <a:cs typeface="Segoe UI" pitchFamily="2"/>
              </a:rPr>
              <a:t>řešení</a:t>
            </a:r>
          </a:p>
          <a:p>
            <a:pPr lvl="0">
              <a:buSzPct val="100000"/>
              <a:buNone/>
            </a:pPr>
            <a:endParaRPr lang="cs-CZ" sz="2000" dirty="0" smtClean="0">
              <a:latin typeface="Segoe UI"/>
              <a:cs typeface="Segoe UI" pitchFamily="2"/>
            </a:endParaRPr>
          </a:p>
          <a:p>
            <a:pPr lvl="0">
              <a:buSzPct val="100000"/>
              <a:buNone/>
            </a:pPr>
            <a:r>
              <a:rPr lang="cs-CZ" sz="2000" dirty="0" smtClean="0">
                <a:latin typeface="Segoe UI"/>
                <a:cs typeface="Segoe UI" pitchFamily="2"/>
                <a:hlinkClick r:id="rId4" action="ppaction://hlinkfile"/>
              </a:rPr>
              <a:t>M_01_19_ap1.ggb</a:t>
            </a:r>
            <a:endParaRPr lang="cs-CZ" sz="2000" dirty="0">
              <a:latin typeface="Segoe UI"/>
              <a:cs typeface="Segoe UI" pitchFamily="2"/>
            </a:endParaRPr>
          </a:p>
          <a:p>
            <a:pPr lvl="0">
              <a:buSzPct val="100000"/>
              <a:buAutoNum type="arabicParenR"/>
            </a:pPr>
            <a:endParaRPr lang="cs-CZ" sz="2000" i="1" dirty="0">
              <a:latin typeface="Segoe UI"/>
              <a:cs typeface="Segoe UI" pitchFamily="2"/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6299996" y="5939998"/>
            <a:ext cx="830522" cy="432721"/>
          </a:xfrm>
          <a:prstGeom prst="rect">
            <a:avLst/>
          </a:prstGeom>
          <a:noFill/>
          <a:ln>
            <a:noFill/>
          </a:ln>
        </p:spPr>
        <p:txBody>
          <a:bodyPr vert="horz" wrap="square" lIns="89995" tIns="44993" rIns="89995" bIns="44993" anchor="t" anchorCtr="0" compatLnSpc="0"/>
          <a:lstStyle/>
          <a:p>
            <a:pPr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cs-CZ" dirty="0">
              <a:solidFill>
                <a:srgbClr val="000000"/>
              </a:solidFill>
              <a:latin typeface="Arial" pitchFamily="18"/>
              <a:ea typeface="SimSun" pitchFamily="2"/>
              <a:cs typeface="Mangal" pitchFamily="2"/>
              <a:hlinkClick r:id="rId4" action="ppaction://hlinkfile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>
          <a:xfrm>
            <a:off x="1473200" y="466725"/>
            <a:ext cx="8607425" cy="1209675"/>
          </a:xfrm>
        </p:spPr>
        <p:txBody>
          <a:bodyPr>
            <a:spAutoFit/>
          </a:bodyPr>
          <a:lstStyle/>
          <a:p>
            <a:pPr lvl="0">
              <a:buNone/>
            </a:pPr>
            <a:r>
              <a:rPr lang="cs-CZ" sz="2400" u="sng" dirty="0"/>
              <a:t>Příklad 2</a:t>
            </a:r>
            <a:r>
              <a:rPr lang="cs-CZ" sz="2400" u="sng" dirty="0" smtClean="0"/>
              <a:t>.</a:t>
            </a:r>
            <a:r>
              <a:rPr lang="cs-CZ" sz="2400" dirty="0" smtClean="0"/>
              <a:t>: Jsou </a:t>
            </a:r>
            <a:r>
              <a:rPr lang="cs-CZ" sz="2400" dirty="0"/>
              <a:t>dány tři přímky </a:t>
            </a:r>
            <a:r>
              <a:rPr lang="cs-CZ" sz="2400" i="1" cap="none" dirty="0" smtClean="0"/>
              <a:t>a, </a:t>
            </a:r>
            <a:r>
              <a:rPr lang="cs-CZ" sz="2400" i="1" cap="none" dirty="0"/>
              <a:t>b, c</a:t>
            </a:r>
            <a:r>
              <a:rPr lang="cs-CZ" sz="2400" dirty="0"/>
              <a:t>, které jsou navzájem různoběžné. Sestrojte kružnici, která se dotýká přímek </a:t>
            </a:r>
            <a:r>
              <a:rPr lang="cs-CZ" sz="2400" i="1" cap="none" dirty="0"/>
              <a:t>a, b, </a:t>
            </a:r>
            <a:r>
              <a:rPr lang="cs-CZ" sz="2400" i="1" cap="none" dirty="0" err="1"/>
              <a:t>c</a:t>
            </a:r>
            <a:r>
              <a:rPr lang="cs-CZ" sz="2400" dirty="0"/>
              <a:t>.</a:t>
            </a: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link="rId3" cstate="print">
            <a:alphaModFix/>
            <a:lum/>
          </a:blip>
          <a:srcRect/>
          <a:stretch>
            <a:fillRect/>
          </a:stretch>
        </p:blipFill>
        <p:spPr>
          <a:xfrm>
            <a:off x="1727944" y="2627709"/>
            <a:ext cx="6451914" cy="338868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55936" y="2041099"/>
            <a:ext cx="7200800" cy="515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>
          <a:xfrm>
            <a:off x="1473200" y="847725"/>
            <a:ext cx="8607425" cy="677863"/>
          </a:xfrm>
        </p:spPr>
        <p:txBody>
          <a:bodyPr>
            <a:spAutoFit/>
          </a:bodyPr>
          <a:lstStyle/>
          <a:p>
            <a:pPr lvl="0">
              <a:buNone/>
            </a:pPr>
            <a:r>
              <a:rPr lang="cs-CZ"/>
              <a:t>Rozbor a popis konstrukce:</a:t>
            </a:r>
          </a:p>
        </p:txBody>
      </p:sp>
      <p:sp>
        <p:nvSpPr>
          <p:cNvPr id="3" name="Zástupný symbol pro text 2"/>
          <p:cNvSpPr txBox="1">
            <a:spLocks noGrp="1"/>
          </p:cNvSpPr>
          <p:nvPr>
            <p:ph type="body" idx="4294967295"/>
          </p:nvPr>
        </p:nvSpPr>
        <p:spPr>
          <a:xfrm>
            <a:off x="647824" y="2051645"/>
            <a:ext cx="4200525" cy="4672013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cs-CZ" sz="1800" b="1" dirty="0"/>
              <a:t>Neznámým bodem je střed</a:t>
            </a:r>
            <a:r>
              <a:rPr lang="cs-CZ" sz="1800" b="1" i="1" dirty="0"/>
              <a:t> S</a:t>
            </a:r>
            <a:r>
              <a:rPr lang="cs-CZ" sz="1800" b="1" dirty="0"/>
              <a:t> hledané kružnice</a:t>
            </a:r>
          </a:p>
          <a:p>
            <a:pPr lvl="0"/>
            <a:r>
              <a:rPr lang="cs-CZ" sz="1800" dirty="0"/>
              <a:t>Množina středů všech kružnic, které se dotýkají dvou </a:t>
            </a:r>
            <a:r>
              <a:rPr lang="cs-CZ" sz="1800" dirty="0" err="1"/>
              <a:t>různoběžek</a:t>
            </a:r>
            <a:r>
              <a:rPr lang="cs-CZ" sz="1800" i="1" dirty="0" err="1"/>
              <a:t>a</a:t>
            </a:r>
            <a:r>
              <a:rPr lang="cs-CZ" sz="1800" i="1" dirty="0"/>
              <a:t>, b</a:t>
            </a:r>
            <a:r>
              <a:rPr lang="cs-CZ" sz="1800" dirty="0"/>
              <a:t> je osa různoběžek </a:t>
            </a:r>
            <a:r>
              <a:rPr lang="cs-CZ" sz="1800" i="1" dirty="0"/>
              <a:t>a,b</a:t>
            </a:r>
          </a:p>
          <a:p>
            <a:pPr lvl="0"/>
            <a:r>
              <a:rPr lang="cs-CZ" sz="1800" dirty="0"/>
              <a:t>Množina středů všech kružnic, které se dotýkají dvou </a:t>
            </a:r>
            <a:r>
              <a:rPr lang="cs-CZ" sz="1800" dirty="0" err="1"/>
              <a:t>různoběžek</a:t>
            </a:r>
            <a:r>
              <a:rPr lang="cs-CZ" sz="1800" i="1" dirty="0" err="1"/>
              <a:t>a</a:t>
            </a:r>
            <a:r>
              <a:rPr lang="cs-CZ" sz="1800" i="1" dirty="0"/>
              <a:t>, c</a:t>
            </a:r>
            <a:r>
              <a:rPr lang="cs-CZ" sz="1800" dirty="0"/>
              <a:t> je osa různoběžek </a:t>
            </a:r>
            <a:r>
              <a:rPr lang="cs-CZ" sz="1800" i="1" dirty="0"/>
              <a:t>a,c</a:t>
            </a:r>
          </a:p>
          <a:p>
            <a:pPr lvl="0"/>
            <a:r>
              <a:rPr lang="cs-CZ" sz="1800" dirty="0"/>
              <a:t>Množina středů všech kružnic, které se dotýkají dvou </a:t>
            </a:r>
            <a:r>
              <a:rPr lang="cs-CZ" sz="1800" dirty="0" err="1"/>
              <a:t>různoběžek</a:t>
            </a:r>
            <a:r>
              <a:rPr lang="cs-CZ" sz="1800" i="1" dirty="0" err="1"/>
              <a:t>b</a:t>
            </a:r>
            <a:r>
              <a:rPr lang="cs-CZ" sz="1800" i="1" dirty="0"/>
              <a:t>, c</a:t>
            </a:r>
            <a:r>
              <a:rPr lang="cs-CZ" sz="1800" dirty="0"/>
              <a:t> je osa různoběžek </a:t>
            </a:r>
            <a:r>
              <a:rPr lang="cs-CZ" sz="1800" i="1" dirty="0"/>
              <a:t>b, c</a:t>
            </a:r>
          </a:p>
          <a:p>
            <a:pPr lvl="0"/>
            <a:r>
              <a:rPr lang="cs-CZ" sz="1800" dirty="0"/>
              <a:t>Střed </a:t>
            </a:r>
            <a:r>
              <a:rPr lang="cs-CZ" sz="1800" i="1" dirty="0"/>
              <a:t>S</a:t>
            </a:r>
            <a:r>
              <a:rPr lang="cs-CZ" sz="1800" dirty="0"/>
              <a:t> hledané kružnice leží na těchto osách, je tedy prvkem množin</a:t>
            </a:r>
          </a:p>
          <a:p>
            <a:pPr lvl="0"/>
            <a:r>
              <a:rPr lang="cs-CZ" sz="1800" i="1" dirty="0"/>
              <a:t>M</a:t>
            </a:r>
            <a:r>
              <a:rPr lang="cs-CZ" sz="1800" i="1" baseline="-25000" dirty="0"/>
              <a:t>1</a:t>
            </a:r>
            <a:r>
              <a:rPr lang="cs-CZ" sz="1800" i="1" dirty="0"/>
              <a:t>= {X</a:t>
            </a:r>
            <a:r>
              <a:rPr lang="cs-CZ" sz="1800" i="1" dirty="0">
                <a:latin typeface="Segoe UI"/>
                <a:cs typeface="Segoe UI" pitchFamily="2"/>
              </a:rPr>
              <a:t>⋲ρ, |</a:t>
            </a:r>
            <a:r>
              <a:rPr lang="cs-CZ" sz="1800" i="1" dirty="0" err="1">
                <a:latin typeface="Segoe UI"/>
                <a:cs typeface="Segoe UI" pitchFamily="2"/>
              </a:rPr>
              <a:t>aX</a:t>
            </a:r>
            <a:r>
              <a:rPr lang="cs-CZ" sz="1800" i="1" dirty="0">
                <a:latin typeface="Segoe UI"/>
                <a:cs typeface="Segoe UI" pitchFamily="2"/>
              </a:rPr>
              <a:t>|=|</a:t>
            </a:r>
            <a:r>
              <a:rPr lang="cs-CZ" sz="1800" i="1" dirty="0" err="1">
                <a:latin typeface="Segoe UI"/>
                <a:cs typeface="Segoe UI" pitchFamily="2"/>
              </a:rPr>
              <a:t>bX</a:t>
            </a:r>
            <a:r>
              <a:rPr lang="cs-CZ" sz="1800" i="1" dirty="0">
                <a:latin typeface="Segoe UI"/>
                <a:cs typeface="Segoe UI" pitchFamily="2"/>
              </a:rPr>
              <a:t>|</a:t>
            </a:r>
            <a:r>
              <a:rPr lang="cs-CZ" sz="1800" i="1" dirty="0"/>
              <a:t>} = o</a:t>
            </a:r>
            <a:r>
              <a:rPr lang="cs-CZ" sz="1800" i="1" baseline="-25000" dirty="0"/>
              <a:t>1</a:t>
            </a:r>
          </a:p>
          <a:p>
            <a:pPr lvl="0"/>
            <a:r>
              <a:rPr lang="cs-CZ" sz="1800" i="1" dirty="0"/>
              <a:t>M</a:t>
            </a:r>
            <a:r>
              <a:rPr lang="cs-CZ" sz="1800" i="1" baseline="-25000" dirty="0"/>
              <a:t>2</a:t>
            </a:r>
            <a:r>
              <a:rPr lang="cs-CZ" sz="1800" i="1" dirty="0"/>
              <a:t>= {X</a:t>
            </a:r>
            <a:r>
              <a:rPr lang="cs-CZ" sz="1800" i="1" dirty="0">
                <a:latin typeface="Segoe UI"/>
                <a:cs typeface="Segoe UI" pitchFamily="2"/>
              </a:rPr>
              <a:t>⋲ρ, |</a:t>
            </a:r>
            <a:r>
              <a:rPr lang="cs-CZ" sz="1800" i="1" dirty="0" err="1">
                <a:latin typeface="Segoe UI"/>
                <a:cs typeface="Segoe UI" pitchFamily="2"/>
              </a:rPr>
              <a:t>aX</a:t>
            </a:r>
            <a:r>
              <a:rPr lang="cs-CZ" sz="1800" i="1" dirty="0">
                <a:latin typeface="Segoe UI"/>
                <a:cs typeface="Segoe UI" pitchFamily="2"/>
              </a:rPr>
              <a:t>|=|</a:t>
            </a:r>
            <a:r>
              <a:rPr lang="cs-CZ" sz="1800" i="1" dirty="0" err="1">
                <a:latin typeface="Segoe UI"/>
                <a:cs typeface="Segoe UI" pitchFamily="2"/>
              </a:rPr>
              <a:t>cX</a:t>
            </a:r>
            <a:r>
              <a:rPr lang="cs-CZ" sz="1800" i="1" dirty="0">
                <a:latin typeface="Segoe UI"/>
                <a:cs typeface="Segoe UI" pitchFamily="2"/>
              </a:rPr>
              <a:t>|</a:t>
            </a:r>
            <a:r>
              <a:rPr lang="cs-CZ" sz="1800" i="1" dirty="0"/>
              <a:t>} = o</a:t>
            </a:r>
            <a:r>
              <a:rPr lang="cs-CZ" sz="1800" i="1" baseline="-25000" dirty="0"/>
              <a:t>2</a:t>
            </a:r>
          </a:p>
          <a:p>
            <a:pPr lvl="0"/>
            <a:r>
              <a:rPr lang="cs-CZ" sz="1800" i="1" dirty="0"/>
              <a:t>M</a:t>
            </a:r>
            <a:r>
              <a:rPr lang="cs-CZ" sz="1800" i="1" baseline="-25000" dirty="0"/>
              <a:t>3</a:t>
            </a:r>
            <a:r>
              <a:rPr lang="cs-CZ" sz="1800" i="1" dirty="0"/>
              <a:t>= {X</a:t>
            </a:r>
            <a:r>
              <a:rPr lang="cs-CZ" sz="1800" i="1" dirty="0">
                <a:latin typeface="Segoe UI"/>
                <a:cs typeface="Segoe UI" pitchFamily="2"/>
              </a:rPr>
              <a:t>⋲ρ, |</a:t>
            </a:r>
            <a:r>
              <a:rPr lang="cs-CZ" sz="1800" i="1" dirty="0" err="1">
                <a:latin typeface="Segoe UI"/>
                <a:cs typeface="Segoe UI" pitchFamily="2"/>
              </a:rPr>
              <a:t>bX</a:t>
            </a:r>
            <a:r>
              <a:rPr lang="cs-CZ" sz="1800" i="1" dirty="0">
                <a:latin typeface="Segoe UI"/>
                <a:cs typeface="Segoe UI" pitchFamily="2"/>
              </a:rPr>
              <a:t>|=|</a:t>
            </a:r>
            <a:r>
              <a:rPr lang="cs-CZ" sz="1800" i="1" dirty="0" err="1">
                <a:latin typeface="Segoe UI"/>
                <a:cs typeface="Segoe UI" pitchFamily="2"/>
              </a:rPr>
              <a:t>cX</a:t>
            </a:r>
            <a:r>
              <a:rPr lang="cs-CZ" sz="1800" i="1" dirty="0">
                <a:latin typeface="Segoe UI"/>
                <a:cs typeface="Segoe UI" pitchFamily="2"/>
              </a:rPr>
              <a:t>|</a:t>
            </a:r>
            <a:r>
              <a:rPr lang="cs-CZ" sz="1800" i="1" dirty="0"/>
              <a:t>} = o</a:t>
            </a:r>
            <a:r>
              <a:rPr lang="cs-CZ" sz="1800" i="1" baseline="-25000" dirty="0"/>
              <a:t>3</a:t>
            </a:r>
          </a:p>
        </p:txBody>
      </p:sp>
      <p:sp>
        <p:nvSpPr>
          <p:cNvPr id="4" name="Zástupný symbol pro text 3"/>
          <p:cNvSpPr txBox="1">
            <a:spLocks noGrp="1"/>
          </p:cNvSpPr>
          <p:nvPr>
            <p:ph type="body" idx="4294967295"/>
          </p:nvPr>
        </p:nvSpPr>
        <p:spPr>
          <a:xfrm>
            <a:off x="5472360" y="2555701"/>
            <a:ext cx="3659187" cy="3384376"/>
          </a:xfrm>
        </p:spPr>
        <p:txBody>
          <a:bodyPr>
            <a:normAutofit/>
          </a:bodyPr>
          <a:lstStyle/>
          <a:p>
            <a:pPr lvl="0">
              <a:buSzPct val="100000"/>
              <a:buAutoNum type="arabicParenR"/>
            </a:pPr>
            <a:r>
              <a:rPr lang="cs-CZ" sz="2000" i="1" dirty="0"/>
              <a:t>a, b, c</a:t>
            </a:r>
          </a:p>
          <a:p>
            <a:pPr lvl="0">
              <a:buSzPct val="100000"/>
              <a:buAutoNum type="arabicParenR"/>
            </a:pPr>
            <a:r>
              <a:rPr lang="cs-CZ" sz="2000" i="1" dirty="0"/>
              <a:t>o</a:t>
            </a:r>
            <a:r>
              <a:rPr lang="cs-CZ" sz="2000" i="1" baseline="-25000" dirty="0"/>
              <a:t>1</a:t>
            </a:r>
            <a:r>
              <a:rPr lang="cs-CZ" sz="2000" i="1" dirty="0"/>
              <a:t>, </a:t>
            </a:r>
            <a:r>
              <a:rPr lang="cs-CZ" sz="2000" i="1" dirty="0" err="1"/>
              <a:t>o</a:t>
            </a:r>
            <a:r>
              <a:rPr lang="cs-CZ" sz="2000" i="1" baseline="-25000" dirty="0" err="1"/>
              <a:t>1</a:t>
            </a:r>
            <a:r>
              <a:rPr lang="cs-CZ" sz="2000" i="1" dirty="0"/>
              <a:t>= {X</a:t>
            </a:r>
            <a:r>
              <a:rPr lang="cs-CZ" sz="2000" i="1" dirty="0" smtClean="0">
                <a:latin typeface="Segoe UI"/>
                <a:cs typeface="Segoe UI" pitchFamily="2"/>
              </a:rPr>
              <a:t>⋲ ρ</a:t>
            </a:r>
            <a:r>
              <a:rPr lang="cs-CZ" sz="2000" i="1" dirty="0">
                <a:latin typeface="Segoe UI"/>
                <a:cs typeface="Segoe UI" pitchFamily="2"/>
              </a:rPr>
              <a:t>, |</a:t>
            </a:r>
            <a:r>
              <a:rPr lang="cs-CZ" sz="2000" i="1" dirty="0" err="1">
                <a:latin typeface="Segoe UI"/>
                <a:cs typeface="Segoe UI" pitchFamily="2"/>
              </a:rPr>
              <a:t>aX</a:t>
            </a:r>
            <a:r>
              <a:rPr lang="cs-CZ" sz="2000" i="1" dirty="0">
                <a:latin typeface="Segoe UI"/>
                <a:cs typeface="Segoe UI" pitchFamily="2"/>
              </a:rPr>
              <a:t>|=|</a:t>
            </a:r>
            <a:r>
              <a:rPr lang="cs-CZ" sz="2000" i="1" dirty="0" err="1">
                <a:latin typeface="Segoe UI"/>
                <a:cs typeface="Segoe UI" pitchFamily="2"/>
              </a:rPr>
              <a:t>bX</a:t>
            </a:r>
            <a:r>
              <a:rPr lang="cs-CZ" sz="2000" i="1" dirty="0">
                <a:latin typeface="Segoe UI"/>
                <a:cs typeface="Segoe UI" pitchFamily="2"/>
              </a:rPr>
              <a:t>|</a:t>
            </a:r>
            <a:r>
              <a:rPr lang="cs-CZ" sz="2000" i="1" dirty="0"/>
              <a:t>}</a:t>
            </a:r>
          </a:p>
          <a:p>
            <a:pPr lvl="0">
              <a:buSzPct val="100000"/>
              <a:buAutoNum type="arabicParenR"/>
            </a:pPr>
            <a:r>
              <a:rPr lang="cs-CZ" sz="2000" i="1" dirty="0"/>
              <a:t>o</a:t>
            </a:r>
            <a:r>
              <a:rPr lang="cs-CZ" sz="2000" i="1" baseline="-25000" dirty="0"/>
              <a:t>2</a:t>
            </a:r>
            <a:r>
              <a:rPr lang="cs-CZ" sz="2000" i="1" dirty="0"/>
              <a:t>, </a:t>
            </a:r>
            <a:r>
              <a:rPr lang="cs-CZ" sz="2000" i="1" dirty="0" err="1"/>
              <a:t>o</a:t>
            </a:r>
            <a:r>
              <a:rPr lang="cs-CZ" sz="2000" i="1" baseline="-25000" dirty="0" err="1"/>
              <a:t>2</a:t>
            </a:r>
            <a:r>
              <a:rPr lang="cs-CZ" sz="2000" i="1" dirty="0"/>
              <a:t>= {X</a:t>
            </a:r>
            <a:r>
              <a:rPr lang="cs-CZ" sz="2000" i="1" dirty="0" smtClean="0">
                <a:latin typeface="Segoe UI"/>
                <a:cs typeface="Segoe UI" pitchFamily="2"/>
              </a:rPr>
              <a:t>⋲ ρ</a:t>
            </a:r>
            <a:r>
              <a:rPr lang="cs-CZ" sz="2000" i="1" dirty="0">
                <a:latin typeface="Segoe UI"/>
                <a:cs typeface="Segoe UI" pitchFamily="2"/>
              </a:rPr>
              <a:t>, |</a:t>
            </a:r>
            <a:r>
              <a:rPr lang="cs-CZ" sz="2000" i="1" dirty="0" err="1">
                <a:latin typeface="Segoe UI"/>
                <a:cs typeface="Segoe UI" pitchFamily="2"/>
              </a:rPr>
              <a:t>bX</a:t>
            </a:r>
            <a:r>
              <a:rPr lang="cs-CZ" sz="2000" i="1" dirty="0">
                <a:latin typeface="Segoe UI"/>
                <a:cs typeface="Segoe UI" pitchFamily="2"/>
              </a:rPr>
              <a:t>|=|</a:t>
            </a:r>
            <a:r>
              <a:rPr lang="cs-CZ" sz="2000" i="1" dirty="0" err="1">
                <a:latin typeface="Segoe UI"/>
                <a:cs typeface="Segoe UI" pitchFamily="2"/>
              </a:rPr>
              <a:t>cX</a:t>
            </a:r>
            <a:r>
              <a:rPr lang="cs-CZ" sz="2000" i="1" dirty="0">
                <a:latin typeface="Segoe UI"/>
                <a:cs typeface="Segoe UI" pitchFamily="2"/>
              </a:rPr>
              <a:t>|</a:t>
            </a:r>
            <a:r>
              <a:rPr lang="cs-CZ" sz="2000" i="1" dirty="0"/>
              <a:t>}</a:t>
            </a:r>
          </a:p>
          <a:p>
            <a:pPr lvl="0">
              <a:buSzPct val="100000"/>
              <a:buAutoNum type="arabicParenR"/>
            </a:pPr>
            <a:r>
              <a:rPr lang="cs-CZ" sz="2000" i="1" dirty="0"/>
              <a:t>S, </a:t>
            </a:r>
            <a:r>
              <a:rPr lang="cs-CZ" sz="2000" i="1" dirty="0" err="1"/>
              <a:t>S</a:t>
            </a:r>
            <a:r>
              <a:rPr lang="cs-CZ" sz="2000" i="1" dirty="0"/>
              <a:t> </a:t>
            </a:r>
            <a:r>
              <a:rPr lang="cs-CZ" sz="2000" i="1" dirty="0">
                <a:latin typeface="Segoe UI"/>
                <a:cs typeface="Segoe UI" pitchFamily="2"/>
              </a:rPr>
              <a:t>⋲ o</a:t>
            </a:r>
            <a:r>
              <a:rPr lang="cs-CZ" sz="2000" i="1" baseline="-25000" dirty="0">
                <a:latin typeface="Segoe UI"/>
                <a:cs typeface="Segoe UI" pitchFamily="2"/>
              </a:rPr>
              <a:t>1 </a:t>
            </a:r>
            <a:r>
              <a:rPr lang="cs-CZ" sz="2000" i="1" dirty="0">
                <a:latin typeface="Segoe UI"/>
                <a:cs typeface="Segoe UI" pitchFamily="2"/>
              </a:rPr>
              <a:t>∩</a:t>
            </a:r>
            <a:r>
              <a:rPr lang="cs-CZ" sz="2000" i="1" baseline="-25000" dirty="0">
                <a:latin typeface="Segoe UI"/>
                <a:cs typeface="Segoe UI" pitchFamily="2"/>
              </a:rPr>
              <a:t>  </a:t>
            </a:r>
            <a:r>
              <a:rPr lang="cs-CZ" sz="2000" i="1" dirty="0">
                <a:latin typeface="Segoe UI"/>
                <a:cs typeface="Segoe UI" pitchFamily="2"/>
              </a:rPr>
              <a:t>o</a:t>
            </a:r>
            <a:r>
              <a:rPr lang="cs-CZ" sz="2000" i="1" baseline="-25000" dirty="0">
                <a:latin typeface="Segoe UI"/>
                <a:cs typeface="Segoe UI" pitchFamily="2"/>
              </a:rPr>
              <a:t>2</a:t>
            </a:r>
          </a:p>
          <a:p>
            <a:pPr lvl="0">
              <a:buSzPct val="100000"/>
              <a:buAutoNum type="arabicParenR"/>
            </a:pPr>
            <a:r>
              <a:rPr lang="cs-CZ" sz="2000" i="1" dirty="0">
                <a:latin typeface="Segoe UI"/>
                <a:cs typeface="Segoe UI" pitchFamily="2"/>
              </a:rPr>
              <a:t>k, </a:t>
            </a:r>
            <a:r>
              <a:rPr lang="cs-CZ" sz="2000" i="1" dirty="0" err="1">
                <a:latin typeface="Segoe UI"/>
                <a:cs typeface="Segoe UI" pitchFamily="2"/>
              </a:rPr>
              <a:t>k</a:t>
            </a:r>
            <a:r>
              <a:rPr lang="cs-CZ" sz="2000" i="1" dirty="0">
                <a:latin typeface="Segoe UI"/>
                <a:cs typeface="Segoe UI" pitchFamily="2"/>
              </a:rPr>
              <a:t>(S, |</a:t>
            </a:r>
            <a:r>
              <a:rPr lang="cs-CZ" sz="2000" i="1" dirty="0" err="1">
                <a:latin typeface="Segoe UI"/>
                <a:cs typeface="Segoe UI" pitchFamily="2"/>
              </a:rPr>
              <a:t>Sa</a:t>
            </a:r>
            <a:r>
              <a:rPr lang="cs-CZ" sz="2000" i="1" dirty="0">
                <a:latin typeface="Segoe UI"/>
                <a:cs typeface="Segoe UI" pitchFamily="2"/>
              </a:rPr>
              <a:t>|)  </a:t>
            </a:r>
            <a:endParaRPr lang="cs-CZ" sz="2000" i="1" dirty="0" smtClean="0">
              <a:latin typeface="Segoe UI"/>
              <a:cs typeface="Segoe UI" pitchFamily="2"/>
            </a:endParaRPr>
          </a:p>
          <a:p>
            <a:pPr lvl="0">
              <a:buSzPct val="100000"/>
              <a:buAutoNum type="arabicParenR"/>
            </a:pPr>
            <a:endParaRPr lang="cs-CZ" sz="2000" i="1" dirty="0" smtClean="0">
              <a:latin typeface="Segoe UI"/>
              <a:cs typeface="Segoe UI" pitchFamily="2"/>
            </a:endParaRPr>
          </a:p>
          <a:p>
            <a:pPr lvl="0">
              <a:buSzPct val="100000"/>
              <a:buAutoNum type="arabicParenR"/>
            </a:pPr>
            <a:endParaRPr lang="cs-CZ" sz="2000" i="1" dirty="0" smtClean="0">
              <a:latin typeface="Segoe UI"/>
              <a:cs typeface="Segoe UI" pitchFamily="2"/>
            </a:endParaRPr>
          </a:p>
          <a:p>
            <a:pPr lvl="0">
              <a:buSzPct val="100000"/>
              <a:buNone/>
            </a:pPr>
            <a:r>
              <a:rPr lang="cs-CZ" sz="2000" i="1" dirty="0" smtClean="0">
                <a:latin typeface="Segoe UI"/>
                <a:cs typeface="Segoe UI" pitchFamily="2"/>
              </a:rPr>
              <a:t>  </a:t>
            </a:r>
            <a:r>
              <a:rPr lang="cs-CZ" sz="2000" i="1" dirty="0" smtClean="0">
                <a:latin typeface="Segoe UI"/>
                <a:cs typeface="Segoe UI" pitchFamily="2"/>
                <a:hlinkClick r:id="rId3" action="ppaction://hlinkfile"/>
              </a:rPr>
              <a:t>M_01_19_ap2.ggb</a:t>
            </a:r>
            <a:endParaRPr lang="cs-CZ" sz="2000" i="1" dirty="0">
              <a:latin typeface="Segoe UI"/>
              <a:cs typeface="Segoe UI" pitchFamily="2"/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6189482" y="5939998"/>
            <a:ext cx="830522" cy="432721"/>
          </a:xfrm>
          <a:prstGeom prst="rect">
            <a:avLst/>
          </a:prstGeom>
          <a:noFill/>
          <a:ln>
            <a:noFill/>
          </a:ln>
        </p:spPr>
        <p:txBody>
          <a:bodyPr vert="horz" wrap="square" lIns="89995" tIns="44993" rIns="89995" bIns="44993" anchor="t" anchorCtr="0" compatLnSpc="0"/>
          <a:lstStyle/>
          <a:p>
            <a:pPr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cs-CZ" dirty="0">
              <a:solidFill>
                <a:srgbClr val="000000"/>
              </a:solidFill>
              <a:latin typeface="Arial" pitchFamily="18"/>
              <a:ea typeface="SimSun" pitchFamily="2"/>
              <a:cs typeface="Mangal" pitchFamily="2"/>
              <a:hlinkClick r:id="rId3" action="ppaction://hlinkfile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olný tvar 1"/>
          <p:cNvSpPr/>
          <p:nvPr/>
        </p:nvSpPr>
        <p:spPr>
          <a:xfrm>
            <a:off x="2885579" y="3942056"/>
            <a:ext cx="4309467" cy="1549733"/>
          </a:xfrm>
          <a:custGeom>
            <a:avLst/>
            <a:gdLst/>
            <a:ahLst/>
            <a:cxnLst/>
            <a:rect l="0" t="0" r="0" b="0"/>
            <a:pathLst>
              <a:path w="4342131" h="1562101">
                <a:moveTo>
                  <a:pt x="0" y="1562100"/>
                </a:moveTo>
                <a:lnTo>
                  <a:pt x="0" y="0"/>
                </a:lnTo>
                <a:lnTo>
                  <a:pt x="4342130" y="0"/>
                </a:lnTo>
                <a:lnTo>
                  <a:pt x="4342130" y="1562100"/>
                </a:lnTo>
                <a:close/>
              </a:path>
            </a:pathLst>
          </a:custGeom>
          <a:solidFill>
            <a:schemeClr val="bg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718" tIns="45359" rIns="90718" bIns="45359" anchor="ctr"/>
          <a:lstStyle/>
          <a:p>
            <a:pPr algn="ctr">
              <a:defRPr/>
            </a:pPr>
            <a:endParaRPr lang="cs-CZ" dirty="0"/>
          </a:p>
        </p:txBody>
      </p:sp>
      <p:sp>
        <p:nvSpPr>
          <p:cNvPr id="3075" name="TextovéPole 2"/>
          <p:cNvSpPr txBox="1">
            <a:spLocks noChangeArrowheads="1"/>
          </p:cNvSpPr>
          <p:nvPr/>
        </p:nvSpPr>
        <p:spPr bwMode="auto">
          <a:xfrm>
            <a:off x="3099792" y="4094824"/>
            <a:ext cx="3931444" cy="1007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718" tIns="45359" rIns="90718" bIns="45359"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Autor:</a:t>
            </a:r>
          </a:p>
          <a:p>
            <a:pPr algn="ctr"/>
            <a:r>
              <a:rPr lang="cs-CZ" sz="1200" dirty="0">
                <a:solidFill>
                  <a:srgbClr val="000000"/>
                </a:solidFill>
                <a:latin typeface="Arial - 16"/>
              </a:rPr>
              <a:t>Mgr. 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Jana </a:t>
            </a:r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Vítečková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200" dirty="0">
                <a:solidFill>
                  <a:srgbClr val="000000"/>
                </a:solidFill>
                <a:latin typeface="Arial - 16"/>
              </a:rPr>
              <a:t>Gymnázium </a:t>
            </a:r>
            <a:r>
              <a:rPr lang="cs-CZ" sz="1200" dirty="0" err="1">
                <a:solidFill>
                  <a:srgbClr val="000000"/>
                </a:solidFill>
                <a:latin typeface="Arial - 16"/>
              </a:rPr>
              <a:t>Pierra</a:t>
            </a:r>
            <a:r>
              <a:rPr lang="cs-CZ" sz="1200" dirty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sz="1200" dirty="0" err="1">
                <a:solidFill>
                  <a:srgbClr val="000000"/>
                </a:solidFill>
                <a:latin typeface="Arial - 16"/>
              </a:rPr>
              <a:t>Coubertina</a:t>
            </a:r>
            <a:r>
              <a:rPr lang="cs-CZ" sz="1200" dirty="0">
                <a:solidFill>
                  <a:srgbClr val="000000"/>
                </a:solidFill>
                <a:latin typeface="Arial - 16"/>
              </a:rPr>
              <a:t>, Tábor</a:t>
            </a:r>
          </a:p>
          <a:p>
            <a:pPr algn="ctr"/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jviteckova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@</a:t>
            </a:r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gymta.cz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listopad </a:t>
            </a:r>
            <a:r>
              <a:rPr lang="cs-CZ" sz="1200" dirty="0">
                <a:solidFill>
                  <a:srgbClr val="000000"/>
                </a:solidFill>
                <a:latin typeface="Arial - 16"/>
              </a:rPr>
              <a:t>2012</a:t>
            </a:r>
          </a:p>
        </p:txBody>
      </p:sp>
      <p:sp>
        <p:nvSpPr>
          <p:cNvPr id="3077" name="TextovéPole 4"/>
          <p:cNvSpPr txBox="1">
            <a:spLocks noChangeArrowheads="1"/>
          </p:cNvSpPr>
          <p:nvPr/>
        </p:nvSpPr>
        <p:spPr bwMode="auto">
          <a:xfrm>
            <a:off x="226814" y="201591"/>
            <a:ext cx="4889103" cy="553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718" tIns="45359" rIns="90718" bIns="45359">
            <a:spAutoFit/>
          </a:bodyPr>
          <a:lstStyle/>
          <a:p>
            <a:endParaRPr lang="pl-PL" sz="1500" b="1" dirty="0" smtClean="0">
              <a:solidFill>
                <a:srgbClr val="000000"/>
              </a:solidFill>
              <a:latin typeface="Arial - 20"/>
            </a:endParaRPr>
          </a:p>
          <a:p>
            <a:r>
              <a:rPr lang="pl-PL" sz="1500" b="1" dirty="0" smtClean="0">
                <a:solidFill>
                  <a:srgbClr val="000000"/>
                </a:solidFill>
                <a:latin typeface="Arial - 20"/>
              </a:rPr>
              <a:t>         Seznam </a:t>
            </a:r>
            <a:r>
              <a:rPr lang="pl-PL" sz="1500" b="1" dirty="0">
                <a:solidFill>
                  <a:srgbClr val="000000"/>
                </a:solidFill>
                <a:latin typeface="Arial - 20"/>
              </a:rPr>
              <a:t>použité literatury a pramenů:</a:t>
            </a:r>
            <a:endParaRPr lang="cs-CZ" sz="1500" b="1" dirty="0">
              <a:solidFill>
                <a:srgbClr val="000000"/>
              </a:solidFill>
              <a:latin typeface="Arial - 20"/>
            </a:endParaRPr>
          </a:p>
        </p:txBody>
      </p:sp>
      <p:sp>
        <p:nvSpPr>
          <p:cNvPr id="3078" name="TextovéPole 5"/>
          <p:cNvSpPr txBox="1">
            <a:spLocks noChangeArrowheads="1"/>
          </p:cNvSpPr>
          <p:nvPr/>
        </p:nvSpPr>
        <p:spPr bwMode="auto">
          <a:xfrm>
            <a:off x="693043" y="566976"/>
            <a:ext cx="8235701" cy="1384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0718" tIns="45359" rIns="90718" bIns="45359">
            <a:spAutoFit/>
          </a:bodyPr>
          <a:lstStyle/>
          <a:p>
            <a:endParaRPr lang="cs-CZ" sz="1200" dirty="0" smtClean="0">
              <a:hlinkClick r:id="rId2"/>
            </a:endParaRPr>
          </a:p>
          <a:p>
            <a:r>
              <a:rPr lang="cs-CZ" sz="1200" dirty="0" smtClean="0">
                <a:hlinkClick r:id="rId2"/>
              </a:rPr>
              <a:t>www.britannica.com/EBchecked/topic/30058/Apollonius-of-Perga</a:t>
            </a:r>
            <a:endParaRPr lang="cs-CZ" sz="1200" dirty="0" smtClean="0"/>
          </a:p>
          <a:p>
            <a:endParaRPr lang="cs-CZ" sz="1200" dirty="0"/>
          </a:p>
          <a:p>
            <a:r>
              <a:rPr lang="cs-CZ" sz="1200" dirty="0" err="1"/>
              <a:t>GeoGebra</a:t>
            </a:r>
            <a:r>
              <a:rPr lang="cs-CZ" sz="1200" dirty="0"/>
              <a:t> 4.2 [volně šiřitelný matematický software pro studium a výuku]. Dostupné z:  </a:t>
            </a:r>
            <a:r>
              <a:rPr lang="cs-CZ" sz="1200" dirty="0">
                <a:hlinkClick r:id="rId3"/>
              </a:rPr>
              <a:t>http://www.geogebra.org</a:t>
            </a:r>
            <a:endParaRPr lang="cs-CZ" sz="1200" dirty="0"/>
          </a:p>
          <a:p>
            <a:endParaRPr lang="cs-CZ" sz="1200" dirty="0"/>
          </a:p>
          <a:p>
            <a:endParaRPr lang="cs-CZ" sz="1200" dirty="0" smtClean="0"/>
          </a:p>
          <a:p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rkýř">
  <a:themeElements>
    <a:clrScheme name="Arkýř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Arkýř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rkýř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134</TotalTime>
  <Words>672</Words>
  <Application>Microsoft Office PowerPoint</Application>
  <PresentationFormat>Vlastní</PresentationFormat>
  <Paragraphs>97</Paragraphs>
  <Slides>9</Slides>
  <Notes>8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0" baseType="lpstr">
      <vt:lpstr>Arkýř</vt:lpstr>
      <vt:lpstr>Prezentace aplikace PowerPoint</vt:lpstr>
      <vt:lpstr>Prezentace aplikace PowerPoint</vt:lpstr>
      <vt:lpstr>    Apolloniovy úlohy</vt:lpstr>
      <vt:lpstr>Apollónios z Pergy</vt:lpstr>
      <vt:lpstr>Příklad 1.: Jsou dány body A, B, C, které neleží na jedné přímce. Sestrojte kružnici, která prochází těmito body.</vt:lpstr>
      <vt:lpstr>Rozbor a popis konstrukce:</vt:lpstr>
      <vt:lpstr>Příklad 2.: Jsou dány tři přímky a, b, c, které jsou navzájem různoběžné. Sestrojte kružnici, která se dotýká přímek a, b, c.</vt:lpstr>
      <vt:lpstr>Rozbor a popis konstrukce: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Jana </dc:creator>
  <cp:lastModifiedBy>hchotovinska</cp:lastModifiedBy>
  <cp:revision>24</cp:revision>
  <cp:lastPrinted>2013-01-16T07:07:45Z</cp:lastPrinted>
  <dcterms:created xsi:type="dcterms:W3CDTF">2012-10-29T20:21:38Z</dcterms:created>
  <dcterms:modified xsi:type="dcterms:W3CDTF">2014-06-09T09:59:17Z</dcterms:modified>
</cp:coreProperties>
</file>