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80" d="100"/>
          <a:sy n="80" d="100"/>
        </p:scale>
        <p:origin x="-403" y="3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8.1.2013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CZ.1.07/1.5.00/0325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0" y="4869180"/>
            <a:ext cx="817240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817240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880479"/>
            <a:ext cx="33843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matematika    ročník: čtvrtý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76056" y="2132856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04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Výrazy I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 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8356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4.B,C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3.12.2012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Výrazy s odmocninami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Připomeňte si </a:t>
            </a:r>
            <a:r>
              <a:rPr lang="cs-CZ" b="1" dirty="0" smtClean="0"/>
              <a:t>pravidla pro počítání s odmocninami 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6" name="Obrázek 5" descr="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088000"/>
            <a:ext cx="3135548" cy="352832"/>
          </a:xfrm>
          <a:prstGeom prst="rect">
            <a:avLst/>
          </a:prstGeom>
        </p:spPr>
      </p:pic>
      <p:pic>
        <p:nvPicPr>
          <p:cNvPr id="7" name="Obrázek 6" descr="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492896"/>
            <a:ext cx="3744416" cy="406734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Usměrnění zlomků</a:t>
            </a:r>
            <a:br>
              <a:rPr lang="cs-CZ" dirty="0" smtClean="0"/>
            </a:br>
            <a:r>
              <a:rPr lang="cs-CZ" dirty="0" smtClean="0"/>
              <a:t>částečné odmocnění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b="1" dirty="0" smtClean="0"/>
              <a:t>Usměrněním zlomků </a:t>
            </a:r>
            <a:r>
              <a:rPr lang="cs-CZ" dirty="0" smtClean="0"/>
              <a:t>nazýváme odstranění odmocnin ze jmenovatele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b="1" dirty="0" smtClean="0"/>
              <a:t>Částečné odmocnění </a:t>
            </a:r>
            <a:r>
              <a:rPr lang="cs-CZ" dirty="0" smtClean="0"/>
              <a:t>spočívá v rozložení čísla pod odmocninou na součin čísel, z nichž jedno lze odmocnit</a:t>
            </a:r>
            <a:endParaRPr lang="cs-CZ" dirty="0"/>
          </a:p>
        </p:txBody>
      </p:sp>
      <p:pic>
        <p:nvPicPr>
          <p:cNvPr id="6" name="Obrázek 5" descr="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149080"/>
            <a:ext cx="3565150" cy="1728192"/>
          </a:xfrm>
          <a:prstGeom prst="rect">
            <a:avLst/>
          </a:prstGeom>
        </p:spPr>
      </p:pic>
      <p:pic>
        <p:nvPicPr>
          <p:cNvPr id="7" name="Obrázek 6" descr="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1952" y="5546710"/>
            <a:ext cx="2860368" cy="40257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339752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518008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fucikova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826201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3568" y="1124744"/>
            <a:ext cx="6967686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Čermák, P., Červinková, P. </a:t>
            </a:r>
            <a:r>
              <a:rPr lang="cs-CZ" sz="1100" i="1" dirty="0" smtClean="0"/>
              <a:t>Odmaturuj! z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2007</a:t>
            </a:r>
          </a:p>
          <a:p>
            <a:r>
              <a:rPr lang="cs-CZ" sz="1100" dirty="0" err="1" smtClean="0"/>
              <a:t>Boucník</a:t>
            </a:r>
            <a:r>
              <a:rPr lang="cs-CZ" sz="1100" dirty="0" smtClean="0"/>
              <a:t>, P. </a:t>
            </a:r>
            <a:r>
              <a:rPr lang="cs-CZ" sz="1100" i="1" smtClean="0"/>
              <a:t>Odmaturuj z</a:t>
            </a:r>
            <a:r>
              <a:rPr lang="cs-CZ" sz="1100" i="1" dirty="0" smtClean="0"/>
              <a:t>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2004</a:t>
            </a:r>
          </a:p>
          <a:p>
            <a:r>
              <a:rPr lang="cs-CZ" sz="1100" dirty="0" smtClean="0"/>
              <a:t>Janeček, Fr. </a:t>
            </a:r>
            <a:r>
              <a:rPr lang="cs-CZ" sz="1100" i="1" dirty="0" smtClean="0"/>
              <a:t>Výrazy, rovnice, nerovnice a jejich soustavy.</a:t>
            </a:r>
            <a:r>
              <a:rPr lang="cs-CZ" sz="1100" dirty="0" smtClean="0"/>
              <a:t> Praha: </a:t>
            </a:r>
            <a:r>
              <a:rPr lang="cs-CZ" sz="1100" dirty="0" err="1" smtClean="0"/>
              <a:t>Prometheus</a:t>
            </a:r>
            <a:r>
              <a:rPr lang="cs-CZ" sz="1100" dirty="0" smtClean="0"/>
              <a:t>, 1995 </a:t>
            </a:r>
            <a:endParaRPr lang="cs-CZ" sz="1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Výrazy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Zpracovala: Mgr. Miloslava Fučíková</a:t>
            </a:r>
          </a:p>
          <a:p>
            <a:endParaRPr lang="cs-CZ" dirty="0"/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2482973" y="6135256"/>
            <a:ext cx="69135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1200" i="1" dirty="0">
                <a:solidFill>
                  <a:schemeClr val="bg1"/>
                </a:solidFill>
                <a:latin typeface="+mj-lt"/>
              </a:rPr>
              <a:t>Autorem materiálu a všech jeho částí, není-li uvedeno jinak, je Mgr. </a:t>
            </a:r>
            <a:r>
              <a:rPr lang="cs-CZ" sz="1200" i="1" dirty="0" smtClean="0">
                <a:solidFill>
                  <a:schemeClr val="bg1"/>
                </a:solidFill>
                <a:latin typeface="+mj-lt"/>
              </a:rPr>
              <a:t>Miloslava Fučíková.</a:t>
            </a:r>
            <a:r>
              <a:rPr lang="cs-CZ" sz="1200" i="1" dirty="0">
                <a:solidFill>
                  <a:schemeClr val="bg1"/>
                </a:solidFill>
                <a:latin typeface="+mj-lt"/>
              </a:rPr>
              <a:t/>
            </a:r>
            <a:br>
              <a:rPr lang="cs-CZ" sz="1200" i="1" dirty="0">
                <a:solidFill>
                  <a:schemeClr val="bg1"/>
                </a:solidFill>
                <a:latin typeface="+mj-lt"/>
              </a:rPr>
            </a:br>
            <a:r>
              <a:rPr lang="cs-CZ" sz="1200" i="1" dirty="0">
                <a:solidFill>
                  <a:schemeClr val="bg1"/>
                </a:solidFill>
                <a:latin typeface="+mj-lt"/>
              </a:rPr>
              <a:t>Dostupné z Metodického portálu www.</a:t>
            </a:r>
            <a:r>
              <a:rPr lang="cs-CZ" sz="1200" i="1" dirty="0" err="1">
                <a:solidFill>
                  <a:schemeClr val="bg1"/>
                </a:solidFill>
                <a:latin typeface="+mj-lt"/>
              </a:rPr>
              <a:t>rvp.cz</a:t>
            </a:r>
            <a:r>
              <a:rPr lang="cs-CZ" sz="1200" i="1" dirty="0">
                <a:solidFill>
                  <a:schemeClr val="bg1"/>
                </a:solidFill>
                <a:latin typeface="+mj-lt"/>
              </a:rPr>
              <a:t>, ISSN: 1802-4785, financovaného z </a:t>
            </a:r>
            <a:r>
              <a:rPr lang="cs-CZ" sz="1200" i="1" dirty="0" smtClean="0">
                <a:solidFill>
                  <a:schemeClr val="bg1"/>
                </a:solidFill>
                <a:latin typeface="+mj-lt"/>
              </a:rPr>
              <a:t>ESF</a:t>
            </a:r>
          </a:p>
          <a:p>
            <a:pPr algn="ctr"/>
            <a:r>
              <a:rPr lang="cs-CZ" sz="1200" i="1" dirty="0" smtClean="0">
                <a:solidFill>
                  <a:schemeClr val="bg1"/>
                </a:solidFill>
                <a:latin typeface="+mj-lt"/>
              </a:rPr>
              <a:t>a</a:t>
            </a:r>
            <a:r>
              <a:rPr lang="cs-CZ" sz="1200" i="1" dirty="0">
                <a:solidFill>
                  <a:schemeClr val="bg1"/>
                </a:solidFill>
                <a:latin typeface="+mj-lt"/>
              </a:rPr>
              <a:t> státního rozpočtu ČR. Provozováno Výzkumným ústavem pedagogickým v Praze.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Pojem výraz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Výrazy</a:t>
            </a:r>
            <a:r>
              <a:rPr lang="cs-CZ" dirty="0" smtClean="0"/>
              <a:t> jsou matematické zápisy</a:t>
            </a:r>
          </a:p>
          <a:p>
            <a:endParaRPr lang="cs-CZ" dirty="0" smtClean="0"/>
          </a:p>
          <a:p>
            <a:r>
              <a:rPr lang="cs-CZ" b="1" dirty="0" smtClean="0"/>
              <a:t>Algebraické výrazy </a:t>
            </a:r>
            <a:r>
              <a:rPr lang="cs-CZ" dirty="0" smtClean="0"/>
              <a:t>jsou výrazy skládající se z čísel a písmen označujících proměnné, jež jsou spojeny znaky operací, případně závorkami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Jaká je hodnota tohoto výrazu pro             ?</a:t>
            </a:r>
          </a:p>
          <a:p>
            <a:endParaRPr lang="cs-CZ" dirty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9" name="Obrázek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5661248"/>
            <a:ext cx="1224136" cy="408046"/>
          </a:xfrm>
          <a:prstGeom prst="rect">
            <a:avLst/>
          </a:prstGeom>
        </p:spPr>
      </p:pic>
      <p:pic>
        <p:nvPicPr>
          <p:cNvPr id="10" name="Obrázek 9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382404"/>
            <a:ext cx="2952328" cy="1134828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Rovnice" r:id="rId5" imgW="114151" imgH="215619" progId="Equation.3">
                  <p:embed/>
                </p:oleObj>
              </mc:Choice>
              <mc:Fallback>
                <p:oleObj name="Rovnice" r:id="rId5" imgW="114151" imgH="21561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Algebraické výrazy dělíme na: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b="1" dirty="0" smtClean="0"/>
              <a:t>Racionální </a:t>
            </a:r>
            <a:r>
              <a:rPr lang="cs-CZ" dirty="0" smtClean="0"/>
              <a:t>algebraické výrazy</a:t>
            </a:r>
          </a:p>
          <a:p>
            <a:endParaRPr lang="cs-CZ" dirty="0" smtClean="0"/>
          </a:p>
          <a:p>
            <a:r>
              <a:rPr lang="cs-CZ" dirty="0" smtClean="0"/>
              <a:t>Neobsahují odmocniny proměnných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b="1" dirty="0" smtClean="0"/>
              <a:t>Iracionální</a:t>
            </a:r>
            <a:r>
              <a:rPr lang="cs-CZ" dirty="0" smtClean="0"/>
              <a:t> algebraické výrazy</a:t>
            </a:r>
          </a:p>
          <a:p>
            <a:endParaRPr lang="cs-CZ" dirty="0" smtClean="0"/>
          </a:p>
          <a:p>
            <a:r>
              <a:rPr lang="cs-CZ" dirty="0" smtClean="0"/>
              <a:t>Obsahují odmocniny proměnných</a:t>
            </a:r>
          </a:p>
          <a:p>
            <a:endParaRPr lang="cs-CZ" b="1" dirty="0"/>
          </a:p>
        </p:txBody>
      </p:sp>
      <p:pic>
        <p:nvPicPr>
          <p:cNvPr id="7" name="Obrázek 6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25145"/>
            <a:ext cx="1368152" cy="526212"/>
          </a:xfrm>
          <a:prstGeom prst="rect">
            <a:avLst/>
          </a:prstGeom>
        </p:spPr>
      </p:pic>
      <p:pic>
        <p:nvPicPr>
          <p:cNvPr id="8" name="Obrázek 7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653136"/>
            <a:ext cx="2232248" cy="61680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Lomené výrazy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Lomené výrazy jsou výrazy zapsané ve tvaru podílu dvou výrazů</a:t>
            </a:r>
          </a:p>
          <a:p>
            <a:endParaRPr lang="cs-CZ" dirty="0" smtClean="0"/>
          </a:p>
          <a:p>
            <a:r>
              <a:rPr lang="cs-CZ" dirty="0" smtClean="0"/>
              <a:t>Jmenovatel musí být nenulový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Opět je dělíme na racionální a iracionální (vymyslete vlastní příklady)</a:t>
            </a:r>
            <a:endParaRPr lang="cs-CZ" dirty="0"/>
          </a:p>
        </p:txBody>
      </p:sp>
      <p:pic>
        <p:nvPicPr>
          <p:cNvPr id="4" name="Obrázek 3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717032"/>
            <a:ext cx="1362166" cy="11675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Definiční obor proměnných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Definičním oborem </a:t>
            </a:r>
            <a:r>
              <a:rPr lang="cs-CZ" dirty="0" smtClean="0"/>
              <a:t>proměnných algebraického výrazy rozumíme množinu všech takových hodnot proměnných, pro které je daný algebraický výraz definován</a:t>
            </a:r>
          </a:p>
          <a:p>
            <a:endParaRPr lang="cs-CZ" dirty="0" smtClean="0"/>
          </a:p>
          <a:p>
            <a:r>
              <a:rPr lang="cs-CZ" dirty="0" smtClean="0"/>
              <a:t>Zopakujte si, jak určíme definiční obor následujícího výrazu</a:t>
            </a:r>
            <a:endParaRPr lang="cs-CZ" dirty="0"/>
          </a:p>
        </p:txBody>
      </p:sp>
      <p:pic>
        <p:nvPicPr>
          <p:cNvPr id="5" name="Obrázek 4" descr="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869160"/>
            <a:ext cx="1368152" cy="1211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420888"/>
            <a:ext cx="1728192" cy="383345"/>
          </a:xfrm>
          <a:prstGeom prst="rect">
            <a:avLst/>
          </a:prstGeom>
        </p:spPr>
      </p:pic>
      <p:pic>
        <p:nvPicPr>
          <p:cNvPr id="7" name="Obrázek 6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8000" y="2793600"/>
            <a:ext cx="349330" cy="247707"/>
          </a:xfrm>
          <a:prstGeom prst="rect">
            <a:avLst/>
          </a:prstGeom>
        </p:spPr>
      </p:pic>
      <p:pic>
        <p:nvPicPr>
          <p:cNvPr id="6" name="Obrázek 5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173181"/>
            <a:ext cx="349330" cy="24770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mocniny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Mocniny s přirozeným mocnitelem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  -</a:t>
            </a:r>
            <a:r>
              <a:rPr lang="cs-CZ" dirty="0" err="1" smtClean="0">
                <a:solidFill>
                  <a:schemeClr val="tx1"/>
                </a:solidFill>
              </a:rPr>
              <a:t>tá</a:t>
            </a:r>
            <a:r>
              <a:rPr lang="cs-CZ" dirty="0" smtClean="0">
                <a:solidFill>
                  <a:schemeClr val="tx1"/>
                </a:solidFill>
              </a:rPr>
              <a:t> mocnina: </a:t>
            </a:r>
          </a:p>
          <a:p>
            <a:pPr lvl="1">
              <a:buNone/>
            </a:pPr>
            <a:endParaRPr lang="cs-CZ" sz="1000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cs-CZ" dirty="0" smtClean="0">
                <a:solidFill>
                  <a:schemeClr val="tx1"/>
                </a:solidFill>
              </a:rPr>
              <a:t>				           činitelů</a:t>
            </a:r>
          </a:p>
          <a:p>
            <a:r>
              <a:rPr lang="cs-CZ" b="1" dirty="0" smtClean="0"/>
              <a:t>Mocniny s celočíselným mocnitelem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Pro každé reálné číslo            definujeme:</a:t>
            </a:r>
          </a:p>
        </p:txBody>
      </p:sp>
      <p:pic>
        <p:nvPicPr>
          <p:cNvPr id="4" name="Obrázek 3" descr="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060848"/>
            <a:ext cx="2448272" cy="481039"/>
          </a:xfrm>
          <a:prstGeom prst="rect">
            <a:avLst/>
          </a:prstGeom>
        </p:spPr>
      </p:pic>
      <p:pic>
        <p:nvPicPr>
          <p:cNvPr id="8" name="Obrázek 7" descr="1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42133" y="3607200"/>
            <a:ext cx="817899" cy="367362"/>
          </a:xfrm>
          <a:prstGeom prst="rect">
            <a:avLst/>
          </a:prstGeom>
        </p:spPr>
      </p:pic>
      <p:pic>
        <p:nvPicPr>
          <p:cNvPr id="9" name="Obrázek 8" descr="1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4824155"/>
            <a:ext cx="1368152" cy="621069"/>
          </a:xfrm>
          <a:prstGeom prst="rect">
            <a:avLst/>
          </a:prstGeom>
        </p:spPr>
      </p:pic>
      <p:pic>
        <p:nvPicPr>
          <p:cNvPr id="11" name="Obrázek 10" descr="1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4581128"/>
            <a:ext cx="1904422" cy="10801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Mocniny a Odmocniny</a:t>
            </a:r>
            <a:endParaRPr lang="cs-CZ" dirty="0"/>
          </a:p>
        </p:txBody>
      </p:sp>
      <p:pic>
        <p:nvPicPr>
          <p:cNvPr id="4" name="Obrázek 3" descr="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132856"/>
            <a:ext cx="216024" cy="330787"/>
          </a:xfrm>
          <a:prstGeom prst="rect">
            <a:avLst/>
          </a:prstGeom>
        </p:spPr>
      </p:pic>
      <p:sp>
        <p:nvSpPr>
          <p:cNvPr id="16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/>
          <a:lstStyle/>
          <a:p>
            <a:r>
              <a:rPr lang="cs-CZ" b="1" dirty="0" smtClean="0"/>
              <a:t>Odmocniny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Ke každému nezápornému číslu    a ke každému přirozenému číslu    existuje právě jedno nezáporné číslo    , pro něž platí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Zapisujeme jako</a:t>
            </a:r>
          </a:p>
          <a:p>
            <a:endParaRPr lang="cs-CZ" dirty="0" smtClean="0"/>
          </a:p>
          <a:p>
            <a:r>
              <a:rPr lang="cs-CZ" b="1" dirty="0" smtClean="0"/>
              <a:t>Mocniny s reálným mocnitelem </a:t>
            </a:r>
            <a:r>
              <a:rPr lang="cs-CZ" sz="2200" b="1" dirty="0" smtClean="0"/>
              <a:t>(exponentem)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Pro                                  lze psát odmocniny ve tvaru mocniny s racionálním exponentem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11" name="Obrázek 10" descr="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6000" y="2412000"/>
            <a:ext cx="216024" cy="396043"/>
          </a:xfrm>
          <a:prstGeom prst="rect">
            <a:avLst/>
          </a:prstGeom>
        </p:spPr>
      </p:pic>
      <p:pic>
        <p:nvPicPr>
          <p:cNvPr id="18" name="Obrázek 17" descr="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3080" y="2829600"/>
            <a:ext cx="206792" cy="288032"/>
          </a:xfrm>
          <a:prstGeom prst="rect">
            <a:avLst/>
          </a:prstGeom>
        </p:spPr>
      </p:pic>
      <p:pic>
        <p:nvPicPr>
          <p:cNvPr id="10" name="Obrázek 9" descr="1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2780928"/>
            <a:ext cx="1008112" cy="378887"/>
          </a:xfrm>
          <a:prstGeom prst="rect">
            <a:avLst/>
          </a:prstGeom>
        </p:spPr>
      </p:pic>
      <p:pic>
        <p:nvPicPr>
          <p:cNvPr id="12" name="Obrázek 11" descr="1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175200"/>
            <a:ext cx="1008112" cy="359581"/>
          </a:xfrm>
          <a:prstGeom prst="rect">
            <a:avLst/>
          </a:prstGeom>
        </p:spPr>
      </p:pic>
      <p:pic>
        <p:nvPicPr>
          <p:cNvPr id="19" name="Obrázek 18" descr="1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4572000"/>
            <a:ext cx="2736304" cy="389888"/>
          </a:xfrm>
          <a:prstGeom prst="rect">
            <a:avLst/>
          </a:prstGeom>
        </p:spPr>
      </p:pic>
      <p:pic>
        <p:nvPicPr>
          <p:cNvPr id="20" name="Obrázek 19" descr="1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3848" y="5445224"/>
            <a:ext cx="2232248" cy="68152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Výrazy s mocninami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Připomeňte si </a:t>
            </a:r>
            <a:r>
              <a:rPr lang="cs-CZ" b="1" dirty="0" smtClean="0"/>
              <a:t>pravidla pro počítání s mocninami 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060848"/>
            <a:ext cx="2592288" cy="386384"/>
          </a:xfrm>
          <a:prstGeom prst="rect">
            <a:avLst/>
          </a:prstGeom>
        </p:spPr>
      </p:pic>
      <p:pic>
        <p:nvPicPr>
          <p:cNvPr id="5" name="Obrázek 4" descr="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636912"/>
            <a:ext cx="5484701" cy="36989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233</TotalTime>
  <Words>387</Words>
  <Application>Microsoft Office PowerPoint</Application>
  <PresentationFormat>Předvádění na obrazovce (4:3)</PresentationFormat>
  <Paragraphs>85</Paragraphs>
  <Slides>12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Bohatý</vt:lpstr>
      <vt:lpstr>Rovnice</vt:lpstr>
      <vt:lpstr>Prezentace aplikace PowerPoint</vt:lpstr>
      <vt:lpstr>Výrazy</vt:lpstr>
      <vt:lpstr>Pojem výraz</vt:lpstr>
      <vt:lpstr>Algebraické výrazy dělíme na:</vt:lpstr>
      <vt:lpstr>Lomené výrazy</vt:lpstr>
      <vt:lpstr>Definiční obor proměnných</vt:lpstr>
      <vt:lpstr>mocniny</vt:lpstr>
      <vt:lpstr>Mocniny a Odmocniny</vt:lpstr>
      <vt:lpstr>Výrazy s mocninami</vt:lpstr>
      <vt:lpstr>Výrazy s odmocninami</vt:lpstr>
      <vt:lpstr>Usměrnění zlomků částečné odmocnění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Výrazy</dc:title>
  <dc:creator>Fujda</dc:creator>
  <cp:lastModifiedBy>hchotovinska</cp:lastModifiedBy>
  <cp:revision>48</cp:revision>
  <dcterms:created xsi:type="dcterms:W3CDTF">2012-11-10T13:53:11Z</dcterms:created>
  <dcterms:modified xsi:type="dcterms:W3CDTF">2013-01-08T08:00:17Z</dcterms:modified>
</cp:coreProperties>
</file>