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68" r:id="rId2"/>
    <p:sldId id="256" r:id="rId3"/>
    <p:sldId id="257" r:id="rId4"/>
    <p:sldId id="271" r:id="rId5"/>
    <p:sldId id="270" r:id="rId6"/>
    <p:sldId id="272" r:id="rId7"/>
    <p:sldId id="273" r:id="rId8"/>
    <p:sldId id="274" r:id="rId9"/>
    <p:sldId id="275" r:id="rId10"/>
    <p:sldId id="276" r:id="rId11"/>
    <p:sldId id="277" r:id="rId12"/>
    <p:sldId id="269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>
        <p:scale>
          <a:sx n="71" d="100"/>
          <a:sy n="71" d="100"/>
        </p:scale>
        <p:origin x="-653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5" name="Podnadpis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1" name="Zástupný symbol pro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obrázek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nadpis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1" name="Zástupný symbol pro tex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7" name="Zástupný symbol pro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D3BE8C5-7645-4136-97A5-6056AC9B71C3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357DE1D-2FCE-43B9-A863-5240F27E4F9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8.png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3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wmf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png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2.png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2.png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Inovace vybavení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280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0" y="4869180"/>
            <a:ext cx="817240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817240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076056" y="1880479"/>
            <a:ext cx="338437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Předmět: matematika    ročník: kvarta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076056" y="2132856"/>
            <a:ext cx="1234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06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1403618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Lineární rovnice I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226771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Miloslava Fučíková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 _ M_2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3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83566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Miloslava Fučíková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6629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V4 G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0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18.2.2013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Příklad</a:t>
            </a:r>
            <a:r>
              <a:rPr lang="cs-CZ" dirty="0" smtClean="0"/>
              <a:t>. Vyjádřete ze vzorce neznámou </a:t>
            </a:r>
            <a:r>
              <a:rPr lang="cs-CZ" i="1" dirty="0" smtClean="0"/>
              <a:t>R</a:t>
            </a:r>
            <a:r>
              <a:rPr lang="cs-CZ" dirty="0" smtClean="0"/>
              <a:t>.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6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Obrázek 5" descr="1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96841" y="1476889"/>
            <a:ext cx="2880000" cy="152129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Řešení.</a:t>
            </a:r>
            <a:endParaRPr lang="cs-CZ" dirty="0" smtClean="0"/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0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Obrázek 5" descr="1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96841" y="1476889"/>
            <a:ext cx="2880000" cy="1521290"/>
          </a:xfrm>
          <a:prstGeom prst="rect">
            <a:avLst/>
          </a:prstGeom>
        </p:spPr>
      </p:pic>
      <p:pic>
        <p:nvPicPr>
          <p:cNvPr id="8" name="Obrázek 7" descr="1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08000" y="3068960"/>
            <a:ext cx="2959774" cy="242625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339752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518008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Miloslava Fučíková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fucikova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únor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826201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 dirty="0" smtClean="0">
                <a:solidFill>
                  <a:srgbClr val="000000"/>
                </a:solidFill>
                <a:latin typeface="Arial - 20"/>
              </a:rPr>
              <a:t>         Seznam </a:t>
            </a:r>
            <a:r>
              <a:rPr lang="pl-PL" sz="1400" b="1" dirty="0">
                <a:solidFill>
                  <a:srgbClr val="000000"/>
                </a:solidFill>
                <a:latin typeface="Arial - 20"/>
              </a:rPr>
              <a:t>použité literatury a pramenů: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83568" y="1124744"/>
            <a:ext cx="696768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/>
              <a:t>Čermák, P., Červinková, P. </a:t>
            </a:r>
            <a:r>
              <a:rPr lang="cs-CZ" sz="1100" i="1" dirty="0" smtClean="0"/>
              <a:t>Odmaturuj! z matematiky.</a:t>
            </a:r>
            <a:r>
              <a:rPr lang="cs-CZ" sz="1100" dirty="0" smtClean="0"/>
              <a:t> Brno: </a:t>
            </a:r>
            <a:r>
              <a:rPr lang="cs-CZ" sz="1100" dirty="0" err="1" smtClean="0"/>
              <a:t>Didaktis</a:t>
            </a:r>
            <a:r>
              <a:rPr lang="cs-CZ" sz="1100" dirty="0" smtClean="0"/>
              <a:t>, 2007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Lineární Rovnice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Zpracovala: Mgr. Miloslava Fučíková</a:t>
            </a:r>
          </a:p>
          <a:p>
            <a:endParaRPr lang="cs-CZ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Lineární Rovnice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9416"/>
            <a:ext cx="7859216" cy="4846320"/>
          </a:xfrm>
        </p:spPr>
        <p:txBody>
          <a:bodyPr>
            <a:normAutofit/>
          </a:bodyPr>
          <a:lstStyle/>
          <a:p>
            <a:r>
              <a:rPr lang="cs-CZ" dirty="0" smtClean="0"/>
              <a:t>Každou rovnici, kterou lze vyjádřit ve tvaru</a:t>
            </a:r>
          </a:p>
          <a:p>
            <a:endParaRPr lang="cs-CZ" dirty="0" smtClean="0"/>
          </a:p>
          <a:p>
            <a:endParaRPr lang="cs-CZ" dirty="0" smtClean="0"/>
          </a:p>
          <a:p>
            <a:pPr>
              <a:buNone/>
            </a:pPr>
            <a:r>
              <a:rPr lang="cs-CZ" dirty="0" smtClean="0"/>
              <a:t>	nazveme </a:t>
            </a:r>
            <a:r>
              <a:rPr lang="cs-CZ" b="1" dirty="0" smtClean="0"/>
              <a:t>lineární.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Pro           má rovnice právě jeden kořen           .</a:t>
            </a:r>
          </a:p>
          <a:p>
            <a:r>
              <a:rPr lang="cs-CZ" dirty="0" smtClean="0"/>
              <a:t>Rozhodněte, jaké je řešení rovnice pro:</a:t>
            </a:r>
          </a:p>
          <a:p>
            <a:pPr lvl="1"/>
            <a:endParaRPr lang="cs-CZ" dirty="0" smtClean="0"/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Obrázek 11" descr="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75656" y="2276872"/>
            <a:ext cx="5309810" cy="622442"/>
          </a:xfrm>
          <a:prstGeom prst="rect">
            <a:avLst/>
          </a:prstGeom>
        </p:spPr>
      </p:pic>
      <p:pic>
        <p:nvPicPr>
          <p:cNvPr id="13" name="Obrázek 12" descr="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86000" y="4075200"/>
            <a:ext cx="856216" cy="288000"/>
          </a:xfrm>
          <a:prstGeom prst="rect">
            <a:avLst/>
          </a:prstGeom>
        </p:spPr>
      </p:pic>
      <p:pic>
        <p:nvPicPr>
          <p:cNvPr id="14" name="Obrázek 13" descr="3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912000" y="3729600"/>
            <a:ext cx="1008000" cy="886345"/>
          </a:xfrm>
          <a:prstGeom prst="rect">
            <a:avLst/>
          </a:prstGeom>
        </p:spPr>
      </p:pic>
      <p:pic>
        <p:nvPicPr>
          <p:cNvPr id="15" name="Obrázek 14" descr="4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87824" y="5013176"/>
            <a:ext cx="2160000" cy="370544"/>
          </a:xfrm>
          <a:prstGeom prst="rect">
            <a:avLst/>
          </a:prstGeom>
        </p:spPr>
      </p:pic>
      <p:pic>
        <p:nvPicPr>
          <p:cNvPr id="17" name="Obrázek 16" descr="5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988064" y="5589240"/>
            <a:ext cx="2160000" cy="37210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Příklad</a:t>
            </a:r>
            <a:r>
              <a:rPr lang="cs-CZ" dirty="0" smtClean="0"/>
              <a:t>. Řešte v R rovnici: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6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Obrázek 5" descr="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6000" y="1569600"/>
            <a:ext cx="7200000" cy="90666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Řešení.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Rovnice má jedno řešení.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2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Obrázek 18" descr="8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304" y="5162943"/>
            <a:ext cx="1800000" cy="498305"/>
          </a:xfrm>
          <a:prstGeom prst="rect">
            <a:avLst/>
          </a:prstGeom>
        </p:spPr>
      </p:pic>
      <p:pic>
        <p:nvPicPr>
          <p:cNvPr id="20" name="Obrázek 19" descr="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536" y="1568026"/>
            <a:ext cx="7200000" cy="312533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Lineární Rovnice</a:t>
            </a:r>
            <a:br>
              <a:rPr lang="cs-CZ" dirty="0" smtClean="0"/>
            </a:br>
            <a:r>
              <a:rPr lang="cs-CZ" dirty="0" smtClean="0"/>
              <a:t>s neznámou ve jmenovateli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9416"/>
            <a:ext cx="7859216" cy="4846320"/>
          </a:xfrm>
        </p:spPr>
        <p:txBody>
          <a:bodyPr>
            <a:normAutofit/>
          </a:bodyPr>
          <a:lstStyle/>
          <a:p>
            <a:r>
              <a:rPr lang="cs-CZ" dirty="0" smtClean="0"/>
              <a:t>U těchto rovnic je třeba určit definiční obor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Po vyřešení rovnice rozhodneme, zda získaná řešení vyhovují definičnímu oboru</a:t>
            </a:r>
          </a:p>
          <a:p>
            <a:endParaRPr lang="cs-CZ" dirty="0" smtClean="0"/>
          </a:p>
          <a:p>
            <a:r>
              <a:rPr lang="cs-CZ" dirty="0" smtClean="0"/>
              <a:t>Jaký je definiční obor následující rovnice?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0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Obrázek 10" descr="1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4371" y="4709138"/>
            <a:ext cx="7200000" cy="13121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Příklad</a:t>
            </a:r>
            <a:r>
              <a:rPr lang="cs-CZ" dirty="0" smtClean="0"/>
              <a:t>. Řešte v R rovnici: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4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Obrázek 7" descr="1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0" y="1612800"/>
            <a:ext cx="7200000" cy="13121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04664"/>
            <a:ext cx="7859216" cy="6051072"/>
          </a:xfrm>
        </p:spPr>
        <p:txBody>
          <a:bodyPr>
            <a:normAutofit/>
          </a:bodyPr>
          <a:lstStyle/>
          <a:p>
            <a:endParaRPr lang="cs-CZ" i="1" dirty="0" smtClean="0"/>
          </a:p>
          <a:p>
            <a:r>
              <a:rPr lang="cs-CZ" i="1" dirty="0" smtClean="0"/>
              <a:t>Řešení.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Rovnice nemá řešení.</a:t>
            </a:r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8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Obrázek 7" descr="9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4371" y="1612487"/>
            <a:ext cx="7200000" cy="3207477"/>
          </a:xfrm>
          <a:prstGeom prst="rect">
            <a:avLst/>
          </a:prstGeom>
        </p:spPr>
      </p:pic>
      <p:pic>
        <p:nvPicPr>
          <p:cNvPr id="9" name="Obrázek 8" descr="1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04248" y="1772816"/>
            <a:ext cx="1008112" cy="892316"/>
          </a:xfrm>
          <a:prstGeom prst="rect">
            <a:avLst/>
          </a:prstGeom>
        </p:spPr>
      </p:pic>
      <p:pic>
        <p:nvPicPr>
          <p:cNvPr id="10" name="Obrázek 9" descr="1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76056" y="5085184"/>
            <a:ext cx="1440000" cy="49935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Vyjádření neznámé ze vzorce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9416"/>
            <a:ext cx="7859216" cy="4846320"/>
          </a:xfrm>
        </p:spPr>
        <p:txBody>
          <a:bodyPr>
            <a:normAutofit/>
          </a:bodyPr>
          <a:lstStyle/>
          <a:p>
            <a:r>
              <a:rPr lang="cs-CZ" dirty="0" smtClean="0"/>
              <a:t>Potřebujeme-li vyjádřit ze vzorce neznámou, postupujeme stejně jako při řešení rovnic.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Chceme-li ze vzorce pro rychlost vyjádřit čas, osamostatníme neznámou </a:t>
            </a:r>
            <a:r>
              <a:rPr lang="cs-CZ" i="1" dirty="0" smtClean="0"/>
              <a:t>t </a:t>
            </a:r>
            <a:r>
              <a:rPr lang="cs-CZ" dirty="0" smtClean="0"/>
              <a:t>na jedné straně.</a:t>
            </a:r>
            <a:endParaRPr lang="cs-CZ" i="1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sp>
        <p:nvSpPr>
          <p:cNvPr id="2099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2" name="Rovnice" r:id="rId3" imgW="114151" imgH="215619" progId="Equation.3">
                  <p:embed/>
                </p:oleObj>
              </mc:Choice>
              <mc:Fallback>
                <p:oleObj name="Rovnice" r:id="rId3" imgW="114151" imgH="21561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Obrázek 7" descr="1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47864" y="2780928"/>
            <a:ext cx="1440000" cy="1255384"/>
          </a:xfrm>
          <a:prstGeom prst="rect">
            <a:avLst/>
          </a:prstGeom>
        </p:spPr>
      </p:pic>
      <p:pic>
        <p:nvPicPr>
          <p:cNvPr id="9" name="Obrázek 8" descr="1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91880" y="5517232"/>
            <a:ext cx="1295695" cy="6605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hatý">
  <a:themeElements>
    <a:clrScheme name="Bohat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hat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342</TotalTime>
  <Words>274</Words>
  <Application>Microsoft Office PowerPoint</Application>
  <PresentationFormat>Předvádění na obrazovce (4:3)</PresentationFormat>
  <Paragraphs>83</Paragraphs>
  <Slides>12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4" baseType="lpstr">
      <vt:lpstr>Bohatý</vt:lpstr>
      <vt:lpstr>Rovnice</vt:lpstr>
      <vt:lpstr>Prezentace aplikace PowerPoint</vt:lpstr>
      <vt:lpstr>Lineární Rovnice</vt:lpstr>
      <vt:lpstr>Lineární Rovnice</vt:lpstr>
      <vt:lpstr>Prezentace aplikace PowerPoint</vt:lpstr>
      <vt:lpstr>Prezentace aplikace PowerPoint</vt:lpstr>
      <vt:lpstr>Lineární Rovnice s neznámou ve jmenovateli</vt:lpstr>
      <vt:lpstr>Prezentace aplikace PowerPoint</vt:lpstr>
      <vt:lpstr>Prezentace aplikace PowerPoint</vt:lpstr>
      <vt:lpstr>Vyjádření neznámé ze vzorce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Výrazy</dc:title>
  <cp:lastModifiedBy>hchotovinska</cp:lastModifiedBy>
  <cp:revision>80</cp:revision>
  <dcterms:created xsi:type="dcterms:W3CDTF">2012-11-10T13:53:11Z</dcterms:created>
  <dcterms:modified xsi:type="dcterms:W3CDTF">2014-06-09T10:04:32Z</dcterms:modified>
</cp:coreProperties>
</file>