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68" r:id="rId2"/>
    <p:sldId id="256" r:id="rId3"/>
    <p:sldId id="257" r:id="rId4"/>
    <p:sldId id="278" r:id="rId5"/>
    <p:sldId id="271" r:id="rId6"/>
    <p:sldId id="279" r:id="rId7"/>
    <p:sldId id="280" r:id="rId8"/>
    <p:sldId id="281" r:id="rId9"/>
    <p:sldId id="282" r:id="rId10"/>
    <p:sldId id="269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>
        <p:scale>
          <a:sx n="71" d="100"/>
          <a:sy n="71" d="100"/>
        </p:scale>
        <p:origin x="-653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5" name="Podnadpis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1" name="Zástupný symbol pro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obrázek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nadpis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1" name="Zástupný symbol pro tex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7" name="Zástupný symbol pro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png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0.png"/><Relationship Id="rId5" Type="http://schemas.openxmlformats.org/officeDocument/2006/relationships/image" Target="../media/image11.png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0.png"/><Relationship Id="rId5" Type="http://schemas.openxmlformats.org/officeDocument/2006/relationships/image" Target="../media/image12.png"/><Relationship Id="rId4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4.png"/><Relationship Id="rId5" Type="http://schemas.openxmlformats.org/officeDocument/2006/relationships/image" Target="../media/image3.wmf"/><Relationship Id="rId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Inovace vybavení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280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0" y="4869180"/>
            <a:ext cx="817240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817240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076056" y="1880479"/>
            <a:ext cx="338437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Předmět: matematika    ročník: kvarta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076056" y="2132856"/>
            <a:ext cx="1234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08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1"/>
            <a:ext cx="1979682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Soustavy lineárních rovnic I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226771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Miloslava Fučíková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 _ M_2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3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83566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Miloslava Fučíková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6629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V4G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0"/>
            <a:ext cx="8229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1.3.2013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339752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518008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Miloslava Fučíková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fucikova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únor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826201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 dirty="0" smtClean="0">
                <a:solidFill>
                  <a:srgbClr val="000000"/>
                </a:solidFill>
                <a:latin typeface="Arial - 20"/>
              </a:rPr>
              <a:t>          Seznam </a:t>
            </a:r>
            <a:r>
              <a:rPr lang="pl-PL" sz="1400" b="1" dirty="0">
                <a:solidFill>
                  <a:srgbClr val="000000"/>
                </a:solidFill>
                <a:latin typeface="Arial - 20"/>
              </a:rPr>
              <a:t>použité literatury a pramenů:</a:t>
            </a:r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83568" y="1124744"/>
            <a:ext cx="6967686" cy="177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/>
              <a:t>Čermák, P., Červinková, P. </a:t>
            </a:r>
            <a:r>
              <a:rPr lang="cs-CZ" sz="1100" i="1" dirty="0" smtClean="0"/>
              <a:t>Odmaturuj! z matematiky.</a:t>
            </a:r>
            <a:r>
              <a:rPr lang="cs-CZ" sz="1100" dirty="0" smtClean="0"/>
              <a:t> Brno: </a:t>
            </a:r>
            <a:r>
              <a:rPr lang="cs-CZ" sz="1100" dirty="0" err="1" smtClean="0"/>
              <a:t>Didaktis</a:t>
            </a:r>
            <a:r>
              <a:rPr lang="cs-CZ" sz="1100" dirty="0" smtClean="0"/>
              <a:t>, 2007</a:t>
            </a:r>
          </a:p>
          <a:p>
            <a:endParaRPr lang="cs-CZ" sz="1100" dirty="0" smtClean="0"/>
          </a:p>
          <a:p>
            <a:r>
              <a:rPr lang="cs-CZ" sz="1100" i="1" dirty="0" err="1" smtClean="0"/>
              <a:t>GeoGebra</a:t>
            </a:r>
            <a:r>
              <a:rPr lang="cs-CZ" sz="1100" i="1" dirty="0" smtClean="0"/>
              <a:t> 4.2</a:t>
            </a:r>
            <a:r>
              <a:rPr lang="cs-CZ" sz="1100" dirty="0" smtClean="0"/>
              <a:t> [volně šiřitelný matematický software pro studium a výuku].</a:t>
            </a:r>
          </a:p>
          <a:p>
            <a:endParaRPr lang="cs-CZ" sz="1100" dirty="0" smtClean="0"/>
          </a:p>
          <a:p>
            <a:r>
              <a:rPr lang="cs-CZ" sz="1100" dirty="0" smtClean="0"/>
              <a:t>Janeček, F. </a:t>
            </a:r>
            <a:r>
              <a:rPr lang="cs-CZ" sz="1100" i="1" dirty="0" smtClean="0"/>
              <a:t>Výrazy, rovnice, nerovnice a jejich soustavy: sbírka úloh k opakování a procvičování učiva matematiky střední školy</a:t>
            </a:r>
            <a:r>
              <a:rPr lang="cs-CZ" sz="1100" dirty="0" smtClean="0"/>
              <a:t>. 3. </a:t>
            </a:r>
            <a:r>
              <a:rPr lang="cs-CZ" sz="1100" dirty="0" err="1" smtClean="0"/>
              <a:t>přeprac</a:t>
            </a:r>
            <a:r>
              <a:rPr lang="cs-CZ" sz="1100" dirty="0" smtClean="0"/>
              <a:t>. </a:t>
            </a:r>
            <a:r>
              <a:rPr lang="cs-CZ" sz="1100" dirty="0" err="1" smtClean="0"/>
              <a:t>vyd</a:t>
            </a:r>
            <a:r>
              <a:rPr lang="cs-CZ" sz="1100" dirty="0" smtClean="0"/>
              <a:t>. Praha: </a:t>
            </a:r>
            <a:r>
              <a:rPr lang="cs-CZ" sz="1100" dirty="0" err="1" smtClean="0"/>
              <a:t>Prometheus</a:t>
            </a:r>
            <a:r>
              <a:rPr lang="cs-CZ" sz="1100" dirty="0" smtClean="0"/>
              <a:t>, 1995</a:t>
            </a:r>
          </a:p>
          <a:p>
            <a:endParaRPr lang="cs-CZ" sz="1100" dirty="0" smtClean="0"/>
          </a:p>
          <a:p>
            <a:endParaRPr lang="cs-CZ" sz="1100" dirty="0" smtClean="0"/>
          </a:p>
          <a:p>
            <a:endParaRPr lang="cs-CZ" sz="1100" dirty="0" smtClean="0"/>
          </a:p>
          <a:p>
            <a:endParaRPr lang="cs-CZ" sz="11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Soustavy Lineárních Rovnic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Zpracovala: Mgr. Miloslava Fučíková</a:t>
            </a:r>
          </a:p>
          <a:p>
            <a:endParaRPr lang="cs-CZ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Obrázek 20" descr="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5184000"/>
            <a:ext cx="864096" cy="446946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Soustava dvou Lineárních Rovnic o dvou neznámých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9416"/>
            <a:ext cx="7715200" cy="4846320"/>
          </a:xfrm>
        </p:spPr>
        <p:txBody>
          <a:bodyPr>
            <a:normAutofit/>
          </a:bodyPr>
          <a:lstStyle/>
          <a:p>
            <a:pPr lvl="1"/>
            <a:r>
              <a:rPr lang="cs-CZ" dirty="0" smtClean="0">
                <a:solidFill>
                  <a:schemeClr val="tx1"/>
                </a:solidFill>
              </a:rPr>
              <a:t>Soustava rovnic</a:t>
            </a:r>
          </a:p>
          <a:p>
            <a:pPr lvl="1"/>
            <a:endParaRPr lang="cs-CZ" dirty="0" smtClean="0">
              <a:solidFill>
                <a:schemeClr val="tx1"/>
              </a:solidFill>
            </a:endParaRPr>
          </a:p>
          <a:p>
            <a:pPr lvl="1"/>
            <a:endParaRPr lang="cs-CZ" dirty="0" smtClean="0">
              <a:solidFill>
                <a:schemeClr val="tx1"/>
              </a:solidFill>
            </a:endParaRPr>
          </a:p>
          <a:p>
            <a:pPr lvl="1"/>
            <a:endParaRPr lang="cs-CZ" dirty="0" smtClean="0">
              <a:solidFill>
                <a:schemeClr val="tx1"/>
              </a:solidFill>
            </a:endParaRPr>
          </a:p>
          <a:p>
            <a:pPr lvl="1"/>
            <a:endParaRPr lang="cs-CZ" dirty="0" smtClean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cs-CZ" dirty="0" smtClean="0">
                <a:solidFill>
                  <a:schemeClr val="tx1"/>
                </a:solidFill>
              </a:rPr>
              <a:t>   kde                                se nazývá soustava dvou lineárních rovnic se dvěma neznámými </a:t>
            </a:r>
          </a:p>
          <a:p>
            <a:pPr lvl="1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Řešením této soustavy nazýváme každou uspořádanou dvojici čísel            která je řešením obou jejích rovnic.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Rovnice" r:id="rId4" imgW="114151" imgH="215619" progId="Equation.3">
                  <p:embed/>
                </p:oleObj>
              </mc:Choice>
              <mc:Fallback>
                <p:oleObj name="Rovnice" r:id="rId4" imgW="114151" imgH="215619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Obrázek 10" descr="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59832" y="2132856"/>
            <a:ext cx="2808312" cy="1404156"/>
          </a:xfrm>
          <a:prstGeom prst="rect">
            <a:avLst/>
          </a:prstGeom>
        </p:spPr>
      </p:pic>
      <p:pic>
        <p:nvPicPr>
          <p:cNvPr id="18" name="Obrázek 17" descr="2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56000" y="3708000"/>
            <a:ext cx="2628394" cy="364175"/>
          </a:xfrm>
          <a:prstGeom prst="rect">
            <a:avLst/>
          </a:prstGeom>
        </p:spPr>
      </p:pic>
      <p:pic>
        <p:nvPicPr>
          <p:cNvPr id="19" name="Obrázek 18" descr="3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10000" y="4147200"/>
            <a:ext cx="684000" cy="342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Metody řešení soustavy rovnic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9416"/>
            <a:ext cx="7715200" cy="4555888"/>
          </a:xfrm>
        </p:spPr>
        <p:txBody>
          <a:bodyPr>
            <a:normAutofit/>
          </a:bodyPr>
          <a:lstStyle/>
          <a:p>
            <a:pPr lvl="1"/>
            <a:r>
              <a:rPr lang="cs-CZ" dirty="0" smtClean="0">
                <a:solidFill>
                  <a:schemeClr val="tx1"/>
                </a:solidFill>
              </a:rPr>
              <a:t>Soustavu rovnic můžeme řešit</a:t>
            </a:r>
          </a:p>
          <a:p>
            <a:pPr lvl="1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lvl="2"/>
            <a:r>
              <a:rPr lang="cs-CZ" dirty="0" smtClean="0"/>
              <a:t>Početně</a:t>
            </a:r>
          </a:p>
          <a:p>
            <a:pPr lvl="2">
              <a:buNone/>
            </a:pPr>
            <a:endParaRPr lang="cs-CZ" dirty="0" smtClean="0"/>
          </a:p>
          <a:p>
            <a:pPr lvl="3"/>
            <a:r>
              <a:rPr lang="cs-CZ" dirty="0" smtClean="0">
                <a:solidFill>
                  <a:schemeClr val="tx1"/>
                </a:solidFill>
              </a:rPr>
              <a:t>Dosazovací metoda</a:t>
            </a:r>
          </a:p>
          <a:p>
            <a:pPr lvl="3"/>
            <a:r>
              <a:rPr lang="cs-CZ" dirty="0" smtClean="0">
                <a:solidFill>
                  <a:schemeClr val="tx1"/>
                </a:solidFill>
              </a:rPr>
              <a:t>Sčítací metoda</a:t>
            </a:r>
          </a:p>
          <a:p>
            <a:pPr lvl="3"/>
            <a:r>
              <a:rPr lang="cs-CZ" dirty="0" smtClean="0">
                <a:solidFill>
                  <a:schemeClr val="tx1"/>
                </a:solidFill>
              </a:rPr>
              <a:t>Srovnávací metoda</a:t>
            </a:r>
          </a:p>
          <a:p>
            <a:pPr lvl="3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lvl="2"/>
            <a:r>
              <a:rPr lang="cs-CZ" dirty="0" smtClean="0"/>
              <a:t>Graficky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4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859216" cy="6051072"/>
          </a:xfrm>
        </p:spPr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i="1" dirty="0" smtClean="0"/>
              <a:t>Příklad</a:t>
            </a:r>
            <a:r>
              <a:rPr lang="cs-CZ" dirty="0" smtClean="0"/>
              <a:t>. Řešte v R soustavu rovnic: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6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Obrázek 8" descr="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2882" y="1448511"/>
            <a:ext cx="7561486" cy="452106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859216" cy="6051072"/>
          </a:xfrm>
        </p:spPr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i="1" dirty="0" smtClean="0"/>
              <a:t>Řešení</a:t>
            </a:r>
            <a:r>
              <a:rPr lang="cs-CZ" dirty="0" smtClean="0"/>
              <a:t>. Dosazovací metoda.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2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Obrázek 5" descr="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2883" y="1447200"/>
            <a:ext cx="7562375" cy="4521600"/>
          </a:xfrm>
          <a:prstGeom prst="rect">
            <a:avLst/>
          </a:prstGeom>
        </p:spPr>
      </p:pic>
      <p:pic>
        <p:nvPicPr>
          <p:cNvPr id="10" name="Obrázek 9" descr="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92080" y="5805264"/>
            <a:ext cx="2304000" cy="56448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859216" cy="6051072"/>
          </a:xfrm>
        </p:spPr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i="1" dirty="0" smtClean="0"/>
              <a:t>Řešení</a:t>
            </a:r>
            <a:r>
              <a:rPr lang="cs-CZ" dirty="0" smtClean="0"/>
              <a:t>. Sčítací metoda.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6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Obrázek 7" descr="9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8869" y="1340768"/>
            <a:ext cx="6777427" cy="4536504"/>
          </a:xfrm>
          <a:prstGeom prst="rect">
            <a:avLst/>
          </a:prstGeom>
        </p:spPr>
      </p:pic>
      <p:pic>
        <p:nvPicPr>
          <p:cNvPr id="10" name="Obrázek 9" descr="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92080" y="5805264"/>
            <a:ext cx="2304000" cy="56448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859216" cy="6051072"/>
          </a:xfrm>
        </p:spPr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i="1" dirty="0" smtClean="0"/>
              <a:t>Řešení</a:t>
            </a:r>
            <a:r>
              <a:rPr lang="cs-CZ" dirty="0" smtClean="0"/>
              <a:t>. Srovnávací metoda.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0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Obrázek 9" descr="1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9592" y="1484784"/>
            <a:ext cx="5499002" cy="4968552"/>
          </a:xfrm>
          <a:prstGeom prst="rect">
            <a:avLst/>
          </a:prstGeom>
        </p:spPr>
      </p:pic>
      <p:pic>
        <p:nvPicPr>
          <p:cNvPr id="12" name="Obrázek 11" descr="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92080" y="5805264"/>
            <a:ext cx="2304000" cy="56448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 descr="10.png"/>
          <p:cNvPicPr>
            <a:picLocks noChangeAspect="1"/>
          </p:cNvPicPr>
          <p:nvPr/>
        </p:nvPicPr>
        <p:blipFill>
          <a:blip r:embed="rId3" cstate="print"/>
          <a:srcRect b="50000"/>
          <a:stretch>
            <a:fillRect/>
          </a:stretch>
        </p:blipFill>
        <p:spPr>
          <a:xfrm>
            <a:off x="5580112" y="1772816"/>
            <a:ext cx="1291091" cy="504056"/>
          </a:xfrm>
          <a:prstGeom prst="rect">
            <a:avLst/>
          </a:prstGeom>
        </p:spPr>
      </p:pic>
      <p:pic>
        <p:nvPicPr>
          <p:cNvPr id="15" name="Obrázek 14" descr="10.png"/>
          <p:cNvPicPr>
            <a:picLocks noChangeAspect="1"/>
          </p:cNvPicPr>
          <p:nvPr/>
        </p:nvPicPr>
        <p:blipFill>
          <a:blip r:embed="rId3" cstate="print"/>
          <a:srcRect t="42857"/>
          <a:stretch>
            <a:fillRect/>
          </a:stretch>
        </p:blipFill>
        <p:spPr>
          <a:xfrm>
            <a:off x="1187624" y="1484784"/>
            <a:ext cx="1291091" cy="576064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859216" cy="6051072"/>
          </a:xfrm>
        </p:spPr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i="1" dirty="0" smtClean="0"/>
              <a:t>Řešení</a:t>
            </a:r>
            <a:r>
              <a:rPr lang="cs-CZ" dirty="0" smtClean="0"/>
              <a:t>. Graficky.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4" name="Rovnice" r:id="rId4" imgW="114151" imgH="215619" progId="Equation.3">
                  <p:embed/>
                </p:oleObj>
              </mc:Choice>
              <mc:Fallback>
                <p:oleObj name="Rovnice" r:id="rId4" imgW="114151" imgH="21561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Obrázek 11" descr="soustava2.png"/>
          <p:cNvPicPr>
            <a:picLocks noChangeAspect="1"/>
          </p:cNvPicPr>
          <p:nvPr/>
        </p:nvPicPr>
        <p:blipFill>
          <a:blip r:embed="rId6" cstate="print"/>
          <a:srcRect l="18900"/>
          <a:stretch>
            <a:fillRect/>
          </a:stretch>
        </p:blipFill>
        <p:spPr>
          <a:xfrm>
            <a:off x="467544" y="1484784"/>
            <a:ext cx="7415808" cy="4298478"/>
          </a:xfrm>
          <a:prstGeom prst="rect">
            <a:avLst/>
          </a:prstGeom>
        </p:spPr>
      </p:pic>
      <p:pic>
        <p:nvPicPr>
          <p:cNvPr id="16" name="Obrázek 15" descr="8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92080" y="5805264"/>
            <a:ext cx="2304000" cy="56448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hatý">
  <a:themeElements>
    <a:clrScheme name="Bohat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ohat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440</TotalTime>
  <Words>246</Words>
  <Application>Microsoft Office PowerPoint</Application>
  <PresentationFormat>Předvádění na obrazovce (4:3)</PresentationFormat>
  <Paragraphs>67</Paragraphs>
  <Slides>10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Bohatý</vt:lpstr>
      <vt:lpstr>Rovnice</vt:lpstr>
      <vt:lpstr>Prezentace aplikace PowerPoint</vt:lpstr>
      <vt:lpstr>Soustavy Lineárních Rovnic</vt:lpstr>
      <vt:lpstr>Soustava dvou Lineárních Rovnic o dvou neznámých</vt:lpstr>
      <vt:lpstr>Metody řešení soustavy rovnic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Výrazy</dc:title>
  <cp:lastModifiedBy>hchotovinska</cp:lastModifiedBy>
  <cp:revision>101</cp:revision>
  <dcterms:created xsi:type="dcterms:W3CDTF">2012-11-10T13:53:11Z</dcterms:created>
  <dcterms:modified xsi:type="dcterms:W3CDTF">2014-06-09T10:05:20Z</dcterms:modified>
</cp:coreProperties>
</file>