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5" d="100"/>
          <a:sy n="75" d="100"/>
        </p:scale>
        <p:origin x="-53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Registrační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0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DUM:</a:t>
            </a: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33161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Lineární funkce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ročník: druhý</a:t>
            </a: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32_M_2</a:t>
            </a: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708107" y="1988840"/>
            <a:ext cx="89634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9956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23.11.2012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L I N E Á R N Í   F U N K C E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Lineární funkce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cs-CZ" dirty="0" smtClean="0"/>
              <a:t>je dána předpisem:</a:t>
            </a:r>
          </a:p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 = a</a:t>
            </a:r>
            <a:r>
              <a:rPr lang="cs-CZ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·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x + b</a:t>
            </a:r>
          </a:p>
          <a:p>
            <a:pPr>
              <a:buNone/>
            </a:pPr>
            <a:r>
              <a:rPr lang="cs-CZ" dirty="0" smtClean="0"/>
              <a:t>kde a, b </a:t>
            </a:r>
            <a:r>
              <a:rPr lang="cs-CZ" dirty="0" smtClean="0">
                <a:sym typeface="Symbol"/>
              </a:rPr>
              <a:t> R</a:t>
            </a:r>
          </a:p>
          <a:p>
            <a:pPr>
              <a:buNone/>
            </a:pPr>
            <a:r>
              <a:rPr lang="cs-CZ" sz="1000" dirty="0" smtClean="0"/>
              <a:t> </a:t>
            </a:r>
            <a:r>
              <a:rPr lang="cs-CZ" sz="1400" dirty="0" smtClean="0"/>
              <a:t>         </a:t>
            </a:r>
          </a:p>
          <a:p>
            <a:pPr>
              <a:buNone/>
            </a:pPr>
            <a:r>
              <a:rPr lang="cs-CZ" sz="2400" dirty="0" smtClean="0"/>
              <a:t>       např.  y = 2x + 3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sz="1600" dirty="0" smtClean="0"/>
          </a:p>
          <a:p>
            <a:pPr>
              <a:buNone/>
            </a:pP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Speciální druhy: </a:t>
            </a:r>
          </a:p>
          <a:p>
            <a:pPr marL="514350" indent="-514350">
              <a:buAutoNum type="alphaLcParenR"/>
            </a:pPr>
            <a:r>
              <a:rPr lang="cs-CZ" dirty="0" smtClean="0"/>
              <a:t>a = 0   </a:t>
            </a:r>
            <a:r>
              <a:rPr lang="cs-CZ" dirty="0" smtClean="0">
                <a:sym typeface="Symbol"/>
              </a:rPr>
              <a:t> 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y = b </a:t>
            </a:r>
            <a:r>
              <a:rPr lang="cs-CZ" dirty="0" smtClean="0">
                <a:sym typeface="Symbol"/>
              </a:rPr>
              <a:t>........ konstantní funkce</a:t>
            </a:r>
          </a:p>
          <a:p>
            <a:pPr marL="514350" indent="-514350">
              <a:buAutoNum type="alphaLcParenR"/>
            </a:pPr>
            <a:r>
              <a:rPr lang="cs-CZ" dirty="0" smtClean="0">
                <a:sym typeface="Symbol"/>
              </a:rPr>
              <a:t>b = 0     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y = a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  <a:sym typeface="Symbol"/>
              </a:rPr>
              <a:t>·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Symbol"/>
              </a:rPr>
              <a:t>x </a:t>
            </a:r>
            <a:r>
              <a:rPr lang="cs-CZ" dirty="0" smtClean="0">
                <a:sym typeface="Symbol"/>
              </a:rPr>
              <a:t>..... přímá úměrnost</a:t>
            </a:r>
          </a:p>
          <a:p>
            <a:pPr marL="514350" indent="-514350">
              <a:buNone/>
            </a:pP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dirty="0" smtClean="0"/>
              <a:t>Grafem lineární funkce je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přímka</a:t>
            </a:r>
            <a:r>
              <a:rPr lang="cs-CZ" dirty="0" smtClean="0"/>
              <a:t> (nebo její část)</a:t>
            </a:r>
            <a:endParaRPr lang="cs-CZ" dirty="0"/>
          </a:p>
        </p:txBody>
      </p:sp>
      <p:pic>
        <p:nvPicPr>
          <p:cNvPr id="5" name="Obrázek 4" descr="lineár 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556792"/>
            <a:ext cx="3816424" cy="441522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144000" indent="0" algn="ctr">
              <a:buNone/>
            </a:pPr>
            <a:r>
              <a:rPr lang="cs-CZ" dirty="0" smtClean="0"/>
              <a:t>Grafem </a:t>
            </a:r>
            <a:r>
              <a:rPr lang="cs-CZ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konstantní funkce</a:t>
            </a:r>
            <a:r>
              <a:rPr lang="cs-CZ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cs-CZ" dirty="0" smtClean="0"/>
              <a:t>je přímka rovnoběžná s osou </a:t>
            </a:r>
            <a:r>
              <a:rPr lang="cs-CZ" u="sng" dirty="0" err="1" smtClean="0"/>
              <a:t>x</a:t>
            </a:r>
            <a:r>
              <a:rPr lang="cs-CZ" dirty="0" smtClean="0"/>
              <a:t>.</a:t>
            </a:r>
          </a:p>
          <a:p>
            <a:pPr marL="144000" indent="0" algn="ctr">
              <a:buNone/>
            </a:pPr>
            <a:r>
              <a:rPr lang="cs-CZ" dirty="0" smtClean="0"/>
              <a:t>Grafem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přímé úměrnosti</a:t>
            </a:r>
            <a:r>
              <a:rPr lang="cs-CZ" dirty="0" smtClean="0">
                <a:solidFill>
                  <a:schemeClr val="accent1"/>
                </a:solidFill>
              </a:rPr>
              <a:t> </a:t>
            </a:r>
            <a:r>
              <a:rPr lang="cs-CZ" dirty="0" smtClean="0"/>
              <a:t>je přímka procházející počátkem soustavy souřadnic.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lineár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852936"/>
            <a:ext cx="3982092" cy="352839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476672"/>
            <a:ext cx="8085584" cy="608153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Význam koeficientu </a:t>
            </a:r>
            <a:r>
              <a:rPr lang="cs-CZ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:</a:t>
            </a:r>
          </a:p>
          <a:p>
            <a:pPr>
              <a:buNone/>
            </a:pPr>
            <a:r>
              <a:rPr lang="cs-CZ" sz="2800" dirty="0" smtClean="0"/>
              <a:t>Koeficient </a:t>
            </a:r>
            <a:r>
              <a:rPr lang="cs-CZ" sz="2800" b="1" u="sng" dirty="0" smtClean="0"/>
              <a:t>a</a:t>
            </a:r>
            <a:r>
              <a:rPr lang="cs-CZ" sz="2800" dirty="0" smtClean="0"/>
              <a:t> udává </a:t>
            </a:r>
            <a:r>
              <a:rPr lang="cs-CZ" sz="2800" b="1" dirty="0" smtClean="0"/>
              <a:t>sklon</a:t>
            </a:r>
            <a:r>
              <a:rPr lang="cs-CZ" sz="2800" dirty="0" smtClean="0"/>
              <a:t> přímky.</a:t>
            </a:r>
            <a:endParaRPr lang="cs-CZ" sz="2800" dirty="0"/>
          </a:p>
          <a:p>
            <a:pPr>
              <a:buNone/>
            </a:pPr>
            <a:r>
              <a:rPr lang="cs-CZ" sz="2800" b="1" dirty="0" smtClean="0">
                <a:solidFill>
                  <a:schemeClr val="accent1">
                    <a:lumMod val="75000"/>
                  </a:schemeClr>
                </a:solidFill>
              </a:rPr>
              <a:t>a </a:t>
            </a:r>
            <a:r>
              <a:rPr lang="cs-CZ" sz="2800" b="1" dirty="0" smtClean="0">
                <a:solidFill>
                  <a:schemeClr val="accent1">
                    <a:lumMod val="75000"/>
                  </a:schemeClr>
                </a:solidFill>
                <a:latin typeface="Calibri"/>
              </a:rPr>
              <a:t>&gt; 0   </a:t>
            </a: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  <a:latin typeface="Calibri"/>
                <a:sym typeface="Symbol"/>
              </a:rPr>
              <a:t>  </a:t>
            </a:r>
            <a:r>
              <a:rPr lang="cs-CZ" sz="2800" b="1" dirty="0" smtClean="0">
                <a:solidFill>
                  <a:schemeClr val="accent1">
                    <a:lumMod val="75000"/>
                  </a:schemeClr>
                </a:solidFill>
                <a:latin typeface="Calibri"/>
                <a:sym typeface="Symbol"/>
              </a:rPr>
              <a:t>rostoucí</a:t>
            </a: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  <a:latin typeface="Calibri"/>
                <a:sym typeface="Symbol"/>
              </a:rPr>
              <a:t> funkce</a:t>
            </a:r>
            <a:endParaRPr lang="cs-CZ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cs-CZ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a &lt; </a:t>
            </a:r>
            <a:r>
              <a:rPr lang="cs-CZ" sz="2800" b="1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0   </a:t>
            </a:r>
            <a:r>
              <a:rPr lang="cs-CZ" sz="28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sym typeface="Symbol"/>
              </a:rPr>
              <a:t>  </a:t>
            </a:r>
            <a:r>
              <a:rPr lang="cs-CZ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sym typeface="Symbol"/>
              </a:rPr>
              <a:t>klesající</a:t>
            </a:r>
            <a:r>
              <a:rPr lang="cs-CZ" sz="28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sym typeface="Symbol"/>
              </a:rPr>
              <a:t> funkce</a:t>
            </a:r>
          </a:p>
          <a:p>
            <a:pPr>
              <a:buNone/>
            </a:pPr>
            <a:endParaRPr lang="cs-CZ" sz="2800" dirty="0" smtClean="0"/>
          </a:p>
          <a:p>
            <a:pPr algn="r">
              <a:buNone/>
            </a:pPr>
            <a:endParaRPr lang="cs-CZ" dirty="0" smtClean="0"/>
          </a:p>
          <a:p>
            <a:pPr algn="r"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a = tg </a:t>
            </a:r>
            <a:r>
              <a:rPr lang="el-GR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α</a:t>
            </a:r>
            <a:r>
              <a:rPr lang="cs-CZ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cs-CZ" dirty="0" smtClean="0"/>
              <a:t>   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5" name="Obrázek 4" descr="l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780928"/>
            <a:ext cx="5040560" cy="37444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Význam koeficientu </a:t>
            </a:r>
            <a:r>
              <a:rPr lang="cs-CZ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r>
              <a:rPr lang="cs-CZ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:</a:t>
            </a:r>
          </a:p>
          <a:p>
            <a:pPr>
              <a:buNone/>
            </a:pPr>
            <a:r>
              <a:rPr lang="cs-CZ" dirty="0" smtClean="0"/>
              <a:t>Koeficient </a:t>
            </a:r>
            <a:r>
              <a:rPr lang="cs-CZ" b="1" u="sng" dirty="0" smtClean="0"/>
              <a:t>b</a:t>
            </a:r>
            <a:r>
              <a:rPr lang="cs-CZ" dirty="0" smtClean="0"/>
              <a:t> udává </a:t>
            </a:r>
            <a:r>
              <a:rPr lang="cs-CZ" b="1" dirty="0" smtClean="0"/>
              <a:t>posun</a:t>
            </a:r>
            <a:r>
              <a:rPr lang="cs-CZ" dirty="0" smtClean="0"/>
              <a:t> přímky po ose </a:t>
            </a:r>
            <a:r>
              <a:rPr lang="cs-CZ" dirty="0" err="1" smtClean="0"/>
              <a:t>y</a:t>
            </a:r>
            <a:r>
              <a:rPr lang="cs-CZ" dirty="0" smtClean="0"/>
              <a:t>.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lineár 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916832"/>
            <a:ext cx="3855330" cy="430685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62382" y="548679"/>
            <a:ext cx="7898050" cy="143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  <a:p>
            <a:endParaRPr lang="cs-CZ" sz="11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333</Words>
  <Application>Microsoft Office PowerPoint</Application>
  <PresentationFormat>Předvádění na obrazovce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Prezentace aplikace PowerPoint</vt:lpstr>
      <vt:lpstr>L I N E Á R N Í   F U N K C E</vt:lpstr>
      <vt:lpstr> </vt:lpstr>
      <vt:lpstr>  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hchotovinska</cp:lastModifiedBy>
  <cp:revision>51</cp:revision>
  <dcterms:created xsi:type="dcterms:W3CDTF">2012-10-27T14:17:12Z</dcterms:created>
  <dcterms:modified xsi:type="dcterms:W3CDTF">2014-06-09T10:26:09Z</dcterms:modified>
</cp:coreProperties>
</file>