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63" r:id="rId5"/>
    <p:sldId id="264" r:id="rId6"/>
    <p:sldId id="270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2DC9-93BC-4CE3-9BA1-19CDF42BE19B}" type="datetimeFigureOut">
              <a:rPr lang="cs-CZ" smtClean="0"/>
              <a:pPr/>
              <a:t>2.1.2013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32DC9-93BC-4CE3-9BA1-19CDF42BE19B}" type="datetimeFigureOut">
              <a:rPr lang="cs-CZ" smtClean="0"/>
              <a:pPr/>
              <a:t>2.1.2013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73757-7AB1-4C59-B729-610EC279D9A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 Inovace vybavení     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 CZ.1.07/1.5.00/0325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96136" y="1916832"/>
            <a:ext cx="15841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matematika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96136" y="2204864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15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24117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Funkce nepřímá úměrnost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524328" y="1916832"/>
            <a:ext cx="10801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 druhý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_M_2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sexta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97157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19.12.2012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N E P Ř Í M Á</a:t>
            </a:r>
            <a:b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</a:br>
            <a:r>
              <a:rPr lang="cs-CZ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merigo Md AT" pitchFamily="2" charset="0"/>
              </a:rPr>
              <a:t>Ú M Ě R N O S T</a:t>
            </a:r>
            <a:endParaRPr lang="cs-CZ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merigo Md AT" pitchFamily="2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cs-CZ" sz="40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Nepřímá úměrnost</a:t>
            </a:r>
            <a:r>
              <a:rPr lang="cs-CZ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cs-CZ" dirty="0" smtClean="0"/>
              <a:t>je dána předpisem: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kde </a:t>
            </a:r>
            <a:r>
              <a:rPr lang="cs-CZ" i="1" dirty="0" smtClean="0"/>
              <a:t>k</a:t>
            </a:r>
            <a:r>
              <a:rPr lang="cs-CZ" dirty="0" smtClean="0">
                <a:sym typeface="Symbol"/>
              </a:rPr>
              <a:t> R – </a:t>
            </a:r>
            <a:r>
              <a:rPr lang="en-US" dirty="0" smtClean="0">
                <a:sym typeface="Symbol"/>
              </a:rPr>
              <a:t>{</a:t>
            </a:r>
            <a:r>
              <a:rPr lang="cs-CZ" dirty="0" smtClean="0">
                <a:sym typeface="Symbol"/>
              </a:rPr>
              <a:t>0</a:t>
            </a:r>
            <a:r>
              <a:rPr lang="en-US" dirty="0" smtClean="0">
                <a:sym typeface="Symbol"/>
              </a:rPr>
              <a:t>}</a:t>
            </a:r>
            <a:r>
              <a:rPr lang="cs-CZ" dirty="0" smtClean="0">
                <a:sym typeface="Symbol"/>
              </a:rPr>
              <a:t> </a:t>
            </a:r>
          </a:p>
          <a:p>
            <a:pPr>
              <a:buNone/>
            </a:pPr>
            <a:r>
              <a:rPr lang="cs-CZ" sz="800" dirty="0" smtClean="0"/>
              <a:t>          </a:t>
            </a:r>
          </a:p>
          <a:p>
            <a:pPr>
              <a:buNone/>
            </a:pPr>
            <a:r>
              <a:rPr lang="cs-CZ" dirty="0" smtClean="0"/>
              <a:t>        </a:t>
            </a:r>
            <a:r>
              <a:rPr lang="cs-CZ" sz="2400" dirty="0" smtClean="0"/>
              <a:t>např.  </a:t>
            </a:r>
          </a:p>
          <a:p>
            <a:pPr>
              <a:buNone/>
            </a:pPr>
            <a:endParaRPr lang="cs-CZ" sz="1000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Grafem nepřímé úměrnosti</a:t>
            </a:r>
          </a:p>
          <a:p>
            <a:pPr>
              <a:buNone/>
            </a:pPr>
            <a:r>
              <a:rPr lang="cs-CZ" dirty="0" smtClean="0"/>
              <a:t>je </a:t>
            </a:r>
            <a:r>
              <a:rPr lang="cs-CZ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hyperbola</a:t>
            </a:r>
            <a:endParaRPr lang="cs-CZ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 marL="514350" indent="-514350">
              <a:buNone/>
            </a:pPr>
            <a:endParaRPr lang="cs-CZ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1143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1484784"/>
            <a:ext cx="828675" cy="809625"/>
          </a:xfrm>
          <a:prstGeom prst="rect">
            <a:avLst/>
          </a:prstGeom>
          <a:noFill/>
        </p:spPr>
      </p:pic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1266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3212976"/>
            <a:ext cx="685800" cy="676275"/>
          </a:xfrm>
          <a:prstGeom prst="rect">
            <a:avLst/>
          </a:prstGeom>
          <a:noFill/>
        </p:spPr>
      </p:pic>
      <p:pic>
        <p:nvPicPr>
          <p:cNvPr id="19" name="Obrázek 18" descr="Funkce_Bmp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1772816"/>
            <a:ext cx="3526413" cy="445673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par bod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36912"/>
            <a:ext cx="3548236" cy="3681029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97666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cs-CZ" i="1" dirty="0" smtClean="0"/>
              <a:t>Příklad:</a:t>
            </a:r>
            <a:r>
              <a:rPr lang="cs-CZ" dirty="0" smtClean="0"/>
              <a:t>  Sestrojte graf funkce</a:t>
            </a:r>
            <a:endParaRPr lang="cs-CZ" baseline="30000" dirty="0" smtClean="0"/>
          </a:p>
          <a:p>
            <a:r>
              <a:rPr lang="cs-CZ" sz="2000" dirty="0" smtClean="0"/>
              <a:t>Sestavíme tabulku a určíme hodnoty </a:t>
            </a:r>
            <a:r>
              <a:rPr lang="cs-CZ" sz="2000" u="sng" dirty="0" smtClean="0"/>
              <a:t>x</a:t>
            </a:r>
            <a:r>
              <a:rPr lang="cs-CZ" sz="2000" dirty="0" smtClean="0"/>
              <a:t> a </a:t>
            </a:r>
            <a:r>
              <a:rPr lang="cs-CZ" sz="2000" u="sng" dirty="0" smtClean="0"/>
              <a:t>y:</a:t>
            </a:r>
          </a:p>
          <a:p>
            <a:pPr>
              <a:buNone/>
            </a:pPr>
            <a:endParaRPr lang="cs-CZ" sz="2000" u="sng" dirty="0" smtClean="0"/>
          </a:p>
          <a:p>
            <a:pPr>
              <a:buNone/>
            </a:pPr>
            <a:endParaRPr lang="cs-CZ" sz="2000" u="sng" dirty="0" smtClean="0"/>
          </a:p>
          <a:p>
            <a:pPr>
              <a:buNone/>
            </a:pPr>
            <a:endParaRPr lang="cs-CZ" sz="2000" u="sng" dirty="0" smtClean="0"/>
          </a:p>
          <a:p>
            <a:pPr>
              <a:buNone/>
            </a:pPr>
            <a:endParaRPr lang="cs-CZ" sz="2000" dirty="0" smtClean="0"/>
          </a:p>
          <a:p>
            <a:r>
              <a:rPr lang="cs-CZ" sz="2000" dirty="0" smtClean="0"/>
              <a:t>Vyneseme body do grafu</a:t>
            </a:r>
          </a:p>
          <a:p>
            <a:endParaRPr lang="cs-CZ" sz="2000" dirty="0" smtClean="0"/>
          </a:p>
          <a:p>
            <a:r>
              <a:rPr lang="cs-CZ" sz="2000" dirty="0" smtClean="0"/>
              <a:t>využijeme lichosti funkce a</a:t>
            </a:r>
          </a:p>
          <a:p>
            <a:pPr>
              <a:buNone/>
            </a:pPr>
            <a:r>
              <a:rPr lang="cs-CZ" sz="2000" dirty="0" smtClean="0"/>
              <a:t>       vyneseme body středově </a:t>
            </a:r>
          </a:p>
          <a:p>
            <a:pPr>
              <a:buNone/>
            </a:pPr>
            <a:r>
              <a:rPr lang="cs-CZ" sz="2000" dirty="0" smtClean="0"/>
              <a:t>       souměrné podle počátku</a:t>
            </a:r>
          </a:p>
          <a:p>
            <a:pPr>
              <a:buNone/>
            </a:pPr>
            <a:endParaRPr lang="cs-CZ" sz="2000" dirty="0" smtClean="0"/>
          </a:p>
          <a:p>
            <a:r>
              <a:rPr lang="cs-CZ" sz="2000" dirty="0" smtClean="0"/>
              <a:t>a spojíme je plynulými křivkami.</a:t>
            </a:r>
            <a:endParaRPr lang="cs-CZ" sz="2000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1547664" y="1628800"/>
          <a:ext cx="491547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434"/>
                <a:gridCol w="614434"/>
                <a:gridCol w="614434"/>
                <a:gridCol w="614434"/>
                <a:gridCol w="614434"/>
                <a:gridCol w="614434"/>
                <a:gridCol w="614434"/>
                <a:gridCol w="614434"/>
              </a:tblGrid>
              <a:tr h="362952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0,25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5</a:t>
                      </a:r>
                      <a:endParaRPr lang="cs-CZ" dirty="0"/>
                    </a:p>
                  </a:txBody>
                  <a:tcPr/>
                </a:tc>
              </a:tr>
              <a:tr h="362952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0,25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0,2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548680"/>
            <a:ext cx="762000" cy="742950"/>
          </a:xfrm>
          <a:prstGeom prst="rect">
            <a:avLst/>
          </a:prstGeom>
          <a:noFill/>
        </p:spPr>
      </p:pic>
      <p:pic>
        <p:nvPicPr>
          <p:cNvPr id="14" name="Obrázek 13" descr="nepř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80000" y="2520000"/>
            <a:ext cx="3950238" cy="3960000"/>
          </a:xfrm>
          <a:prstGeom prst="rect">
            <a:avLst/>
          </a:prstGeom>
        </p:spPr>
      </p:pic>
      <p:pic>
        <p:nvPicPr>
          <p:cNvPr id="15" name="Obrázek 14" descr="nepř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80000" y="2520000"/>
            <a:ext cx="3907851" cy="3960000"/>
          </a:xfrm>
          <a:prstGeom prst="rect">
            <a:avLst/>
          </a:prstGeom>
        </p:spPr>
      </p:pic>
      <p:pic>
        <p:nvPicPr>
          <p:cNvPr id="16" name="Obrázek 15" descr="nepř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80000" y="2520000"/>
            <a:ext cx="3976270" cy="3960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cs-CZ" b="1" u="sng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Význam parametru </a:t>
            </a:r>
            <a:r>
              <a:rPr lang="cs-CZ" b="1" i="1" u="sng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</a:t>
            </a:r>
            <a:r>
              <a:rPr lang="cs-CZ" b="1" u="sng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v grafu funkce </a:t>
            </a:r>
            <a:r>
              <a:rPr lang="cs-CZ" b="1" u="sng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 = </a:t>
            </a:r>
            <a:r>
              <a:rPr lang="cs-CZ" b="1" i="1" u="sng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k/</a:t>
            </a:r>
            <a:r>
              <a:rPr lang="cs-CZ" b="1" u="sng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cs-CZ" b="1" u="sng" baseline="30000" dirty="0" smtClean="0">
              <a:ln w="12700">
                <a:solidFill>
                  <a:srgbClr val="7030A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>
              <a:buNone/>
            </a:pPr>
            <a:endParaRPr lang="cs-CZ" u="sng" baseline="30000" dirty="0" smtClean="0"/>
          </a:p>
          <a:p>
            <a:pPr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 algn="ctr">
              <a:buNone/>
            </a:pPr>
            <a:endParaRPr lang="cs-CZ" u="sng" baseline="30000" dirty="0" smtClean="0"/>
          </a:p>
          <a:p>
            <a:pPr>
              <a:buNone/>
            </a:pPr>
            <a:r>
              <a:rPr lang="cs-CZ" sz="2000" i="1" dirty="0" smtClean="0"/>
              <a:t>k</a:t>
            </a:r>
            <a:r>
              <a:rPr lang="en-US" sz="2000" dirty="0" smtClean="0"/>
              <a:t> &gt; 0</a:t>
            </a:r>
            <a:r>
              <a:rPr lang="cs-CZ" sz="2000" dirty="0" smtClean="0"/>
              <a:t> 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/>
              </a:rPr>
              <a:t></a:t>
            </a:r>
            <a:r>
              <a:rPr lang="cs-CZ" sz="2000" dirty="0" smtClean="0">
                <a:sym typeface="Symbol"/>
              </a:rPr>
              <a:t>  </a:t>
            </a:r>
            <a:r>
              <a:rPr lang="en-US" sz="2000" dirty="0" smtClean="0"/>
              <a:t>hyperbola v I. a III. </a:t>
            </a:r>
            <a:r>
              <a:rPr lang="en-US" sz="2000" dirty="0" err="1" smtClean="0"/>
              <a:t>kvadrantu</a:t>
            </a:r>
            <a:endParaRPr lang="en-US" sz="2000" dirty="0" smtClean="0"/>
          </a:p>
          <a:p>
            <a:pPr>
              <a:buNone/>
            </a:pPr>
            <a:r>
              <a:rPr lang="cs-CZ" sz="2000" i="1" dirty="0" smtClean="0"/>
              <a:t>k</a:t>
            </a:r>
            <a:r>
              <a:rPr lang="en-US" sz="2000" dirty="0" smtClean="0"/>
              <a:t> &lt; 0</a:t>
            </a:r>
            <a:r>
              <a:rPr lang="cs-CZ" sz="2000" dirty="0" smtClean="0"/>
              <a:t> </a:t>
            </a:r>
            <a:r>
              <a:rPr lang="en-US" sz="2000" dirty="0" smtClean="0"/>
              <a:t> </a:t>
            </a:r>
            <a:r>
              <a:rPr lang="en-US" sz="2000" dirty="0" smtClean="0">
                <a:sym typeface="Symbol"/>
              </a:rPr>
              <a:t></a:t>
            </a:r>
            <a:r>
              <a:rPr lang="cs-CZ" sz="2000" dirty="0" smtClean="0">
                <a:sym typeface="Symbol"/>
              </a:rPr>
              <a:t>  </a:t>
            </a:r>
            <a:r>
              <a:rPr lang="en-US" sz="2000" dirty="0" smtClean="0"/>
              <a:t>hyperbola v </a:t>
            </a:r>
            <a:r>
              <a:rPr lang="cs-CZ" sz="2000" dirty="0" smtClean="0"/>
              <a:t>I</a:t>
            </a:r>
            <a:r>
              <a:rPr lang="en-US" sz="2000" dirty="0" smtClean="0"/>
              <a:t>I. a I</a:t>
            </a:r>
            <a:r>
              <a:rPr lang="cs-CZ" sz="2000" dirty="0" smtClean="0"/>
              <a:t>V</a:t>
            </a:r>
            <a:r>
              <a:rPr lang="en-US" sz="2000" dirty="0" smtClean="0"/>
              <a:t>. </a:t>
            </a:r>
            <a:r>
              <a:rPr lang="en-US" sz="2000" dirty="0" err="1" smtClean="0"/>
              <a:t>kvadrantu</a:t>
            </a:r>
            <a:endParaRPr lang="cs-CZ" sz="2000" dirty="0" smtClean="0"/>
          </a:p>
          <a:p>
            <a:pPr>
              <a:buNone/>
            </a:pPr>
            <a:r>
              <a:rPr lang="cs-CZ" sz="2000" dirty="0" smtClean="0"/>
              <a:t>Když se </a:t>
            </a:r>
            <a:r>
              <a:rPr lang="cs-CZ" sz="2000" dirty="0" smtClean="0">
                <a:sym typeface="Symbol"/>
              </a:rPr>
              <a:t></a:t>
            </a:r>
            <a:r>
              <a:rPr lang="cs-CZ" sz="2000" i="1" dirty="0" smtClean="0">
                <a:sym typeface="Symbol"/>
              </a:rPr>
              <a:t>k</a:t>
            </a:r>
            <a:r>
              <a:rPr lang="cs-CZ" sz="2000" dirty="0" smtClean="0">
                <a:sym typeface="Symbol"/>
              </a:rPr>
              <a:t> zvětšuje, hyperbola se vzdaluje od souřadnicových os a naopak.</a:t>
            </a:r>
            <a:endParaRPr lang="cs-CZ" baseline="30000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10" name="Obrázek 9" descr="2D-graf 1-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0000" y="1008000"/>
            <a:ext cx="4780439" cy="4320000"/>
          </a:xfrm>
          <a:prstGeom prst="rect">
            <a:avLst/>
          </a:prstGeom>
        </p:spPr>
      </p:pic>
      <p:pic>
        <p:nvPicPr>
          <p:cNvPr id="5" name="Obrázek 4" descr="2D-graf 1-7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60000" y="1044000"/>
            <a:ext cx="4780438" cy="4320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Václav Voráček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voracek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2012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724689" y="193433"/>
            <a:ext cx="7831782" cy="126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/>
              <a:t>ODVÁRKO, O.  </a:t>
            </a:r>
            <a:r>
              <a:rPr lang="cs-CZ" sz="1100" i="1" dirty="0"/>
              <a:t>Matematika pro gymnázia – Funkce.</a:t>
            </a:r>
            <a:r>
              <a:rPr lang="cs-CZ" sz="1100" dirty="0"/>
              <a:t> Praha: Prometheus, 1993</a:t>
            </a:r>
            <a:endParaRPr lang="cs-CZ" sz="1100" i="1" dirty="0"/>
          </a:p>
          <a:p>
            <a:endParaRPr lang="cs-CZ" sz="1100" dirty="0"/>
          </a:p>
          <a:p>
            <a:r>
              <a:rPr lang="cs-CZ" sz="1100" dirty="0" err="1"/>
              <a:t>GeoGebra</a:t>
            </a:r>
            <a:r>
              <a:rPr lang="cs-CZ" sz="1100" dirty="0"/>
              <a:t> 4.2 [volně šiřitelný matematický software pro studium a výuku]. Dostupné z:  </a:t>
            </a:r>
            <a:r>
              <a:rPr lang="cs-CZ" sz="1100" dirty="0">
                <a:hlinkClick r:id="rId2"/>
              </a:rPr>
              <a:t>http://www.geogebra.org</a:t>
            </a:r>
            <a:endParaRPr lang="cs-CZ" sz="1100" dirty="0"/>
          </a:p>
          <a:p>
            <a:endParaRPr lang="cs-CZ" sz="1100" dirty="0"/>
          </a:p>
          <a:p>
            <a:r>
              <a:rPr lang="cs-CZ" sz="1100" dirty="0"/>
              <a:t>Texas </a:t>
            </a:r>
            <a:r>
              <a:rPr lang="cs-CZ" sz="1100" dirty="0" err="1"/>
              <a:t>Instrumentes</a:t>
            </a:r>
            <a:r>
              <a:rPr lang="cs-CZ" sz="1100" dirty="0"/>
              <a:t>: </a:t>
            </a:r>
            <a:r>
              <a:rPr lang="cs-CZ" sz="1100" dirty="0" err="1"/>
              <a:t>Derive</a:t>
            </a:r>
            <a:r>
              <a:rPr lang="cs-CZ" sz="1100" dirty="0"/>
              <a:t> 6.1, 2004</a:t>
            </a:r>
          </a:p>
          <a:p>
            <a:endParaRPr lang="cs-CZ" sz="1100" dirty="0"/>
          </a:p>
          <a:p>
            <a:r>
              <a:rPr lang="cs-CZ" sz="1100" dirty="0"/>
              <a:t>CABRIOLOG S.A.S: </a:t>
            </a:r>
            <a:r>
              <a:rPr lang="cs-CZ" sz="1100" dirty="0" err="1"/>
              <a:t>Cabri</a:t>
            </a:r>
            <a:r>
              <a:rPr lang="cs-CZ" sz="1100" dirty="0"/>
              <a:t> Geometry II Plus, 2004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</TotalTime>
  <Words>332</Words>
  <Application>Microsoft Office PowerPoint</Application>
  <PresentationFormat>Předvádění na obrazovce (4:3)</PresentationFormat>
  <Paragraphs>99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Prezentace aplikace PowerPoint</vt:lpstr>
      <vt:lpstr>N E P Ř Í M Á Ú M Ě R N O S T</vt:lpstr>
      <vt:lpstr> </vt:lpstr>
      <vt:lpstr> </vt:lpstr>
      <vt:lpstr> </vt:lpstr>
      <vt:lpstr>Prezentace aplikace PowerPoint</vt:lpstr>
    </vt:vector>
  </TitlesOfParts>
  <Company>Doma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 I N E Á R N Í   F U N K C E</dc:title>
  <dc:creator>Václav Voráček</dc:creator>
  <cp:lastModifiedBy>doma</cp:lastModifiedBy>
  <cp:revision>99</cp:revision>
  <dcterms:created xsi:type="dcterms:W3CDTF">2012-10-27T14:17:12Z</dcterms:created>
  <dcterms:modified xsi:type="dcterms:W3CDTF">2013-01-02T08:01:38Z</dcterms:modified>
</cp:coreProperties>
</file>