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7" r:id="rId4"/>
    <p:sldId id="263" r:id="rId5"/>
    <p:sldId id="264" r:id="rId6"/>
    <p:sldId id="271" r:id="rId7"/>
    <p:sldId id="272" r:id="rId8"/>
  </p:sldIdLst>
  <p:sldSz cx="9144000" cy="6858000" type="screen4x3"/>
  <p:notesSz cx="7099300" cy="102346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 varScale="1">
        <p:scale>
          <a:sx n="71" d="100"/>
          <a:sy n="71" d="100"/>
        </p:scale>
        <p:origin x="-13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32DC9-93BC-4CE3-9BA1-19CDF42BE19B}" type="datetimeFigureOut">
              <a:rPr lang="cs-CZ" smtClean="0"/>
              <a:pPr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ogebra.org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Projekt:  Inovace vybavení           Registrační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projektu</a:t>
            </a:r>
            <a:r>
              <a:rPr lang="cs-CZ" sz="1100" smtClean="0">
                <a:solidFill>
                  <a:srgbClr val="000000"/>
                </a:solidFill>
                <a:latin typeface="Times New Roman - 16"/>
              </a:rPr>
              <a:t>:  </a:t>
            </a:r>
            <a:r>
              <a:rPr lang="cs-CZ" sz="110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Příjemce: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Gymnázium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796136" y="1916832"/>
            <a:ext cx="158417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matematika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796136" y="2204864"/>
            <a:ext cx="1234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16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0"/>
            <a:ext cx="3563858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Lineární lomená funkce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524328" y="1916832"/>
            <a:ext cx="10801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ročník:  druhý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32 _M_2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6629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sexta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2160270" y="2914650"/>
            <a:ext cx="12915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 smtClean="0">
                <a:latin typeface="Arial - 16"/>
              </a:rPr>
              <a:t>3.1.2013</a:t>
            </a:r>
            <a:endParaRPr lang="cs-CZ" sz="1100" dirty="0">
              <a:latin typeface="Arial - 16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L I N E Á R N Í    L O M E N Á   </a:t>
            </a:r>
            <a:b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</a:br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F U N K C E</a:t>
            </a:r>
            <a:endParaRPr lang="cs-CZ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merigo Md AT" pitchFamily="2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3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cs-CZ" sz="40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Lineární lomená funkce</a:t>
            </a:r>
            <a:r>
              <a:rPr lang="cs-CZ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</a:p>
          <a:p>
            <a:pPr>
              <a:buNone/>
            </a:pPr>
            <a:r>
              <a:rPr lang="cs-CZ" dirty="0" smtClean="0"/>
              <a:t>je funkce daná předpisem ve tvaru: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kde  </a:t>
            </a:r>
            <a:r>
              <a:rPr lang="cs-CZ" i="1" dirty="0" smtClean="0">
                <a:solidFill>
                  <a:schemeClr val="accent1">
                    <a:lumMod val="75000"/>
                  </a:schemeClr>
                </a:solidFill>
              </a:rPr>
              <a:t>a,b,c,d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R</a:t>
            </a:r>
            <a:r>
              <a:rPr lang="cs-CZ" dirty="0" smtClean="0">
                <a:solidFill>
                  <a:schemeClr val="tx1"/>
                </a:solidFill>
                <a:sym typeface="Symbol"/>
              </a:rPr>
              <a:t>,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  </a:t>
            </a:r>
            <a:r>
              <a:rPr lang="cs-CZ" i="1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c 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 0  </a:t>
            </a:r>
            <a:r>
              <a:rPr lang="cs-CZ" dirty="0" smtClean="0">
                <a:solidFill>
                  <a:schemeClr val="tx1"/>
                </a:solidFill>
                <a:sym typeface="Symbol"/>
              </a:rPr>
              <a:t>a  </a:t>
            </a:r>
            <a:r>
              <a:rPr lang="cs-CZ" i="1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ad - </a:t>
            </a:r>
            <a:r>
              <a:rPr lang="cs-CZ" i="1" dirty="0" err="1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bc</a:t>
            </a:r>
            <a:r>
              <a:rPr lang="cs-CZ" i="1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 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 0 </a:t>
            </a:r>
          </a:p>
          <a:p>
            <a:pPr>
              <a:buNone/>
            </a:pPr>
            <a:r>
              <a:rPr lang="cs-CZ" sz="800" dirty="0" smtClean="0"/>
              <a:t>          </a:t>
            </a:r>
          </a:p>
          <a:p>
            <a:pPr>
              <a:buNone/>
            </a:pPr>
            <a:r>
              <a:rPr lang="cs-CZ" sz="2400" dirty="0" smtClean="0"/>
              <a:t>např.  </a:t>
            </a:r>
          </a:p>
          <a:p>
            <a:pPr>
              <a:buNone/>
            </a:pPr>
            <a:endParaRPr lang="cs-CZ" sz="1000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Grafem lineární lomené funkce je 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hyperbola</a:t>
            </a:r>
          </a:p>
          <a:p>
            <a:pPr>
              <a:buNone/>
            </a:pPr>
            <a:r>
              <a:rPr lang="cs-CZ" dirty="0" smtClean="0">
                <a:ln w="1270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posunutá v soustavě souřadnic.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 marL="514350" indent="-514350">
              <a:buNone/>
            </a:pPr>
            <a:endParaRPr lang="cs-CZ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1143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1266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4005064"/>
            <a:ext cx="1333500" cy="676275"/>
          </a:xfrm>
          <a:prstGeom prst="rect">
            <a:avLst/>
          </a:prstGeom>
          <a:noFill/>
        </p:spPr>
      </p:pic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1988840"/>
            <a:ext cx="1656184" cy="87381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 descr="par bod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636912"/>
            <a:ext cx="3548236" cy="368102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548681"/>
            <a:ext cx="8229600" cy="590465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cs-CZ" sz="3300" b="1" i="1" dirty="0" smtClean="0"/>
              <a:t>Postup konstrukce:</a:t>
            </a:r>
            <a:r>
              <a:rPr lang="cs-CZ" sz="2800" i="1" dirty="0" smtClean="0"/>
              <a:t> </a:t>
            </a:r>
          </a:p>
          <a:p>
            <a:pPr>
              <a:lnSpc>
                <a:spcPct val="150000"/>
              </a:lnSpc>
              <a:buNone/>
            </a:pPr>
            <a:r>
              <a:rPr lang="cs-CZ" sz="2800" dirty="0" smtClean="0"/>
              <a:t>Výraz                          převedeme na tvar </a:t>
            </a:r>
          </a:p>
          <a:p>
            <a:pPr>
              <a:lnSpc>
                <a:spcPct val="150000"/>
              </a:lnSpc>
              <a:buNone/>
            </a:pPr>
            <a:r>
              <a:rPr lang="cs-CZ" sz="2800" dirty="0" smtClean="0"/>
              <a:t>některým z těchto způsobů:</a:t>
            </a:r>
          </a:p>
          <a:p>
            <a:pPr>
              <a:buNone/>
            </a:pPr>
            <a:endParaRPr lang="cs-CZ" sz="2800" dirty="0" smtClean="0"/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cs-CZ" sz="2800" b="1" i="1" dirty="0" smtClean="0">
                <a:solidFill>
                  <a:srgbClr val="00B0F0"/>
                </a:solidFill>
              </a:rPr>
              <a:t>vydělením dvojčlenů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cs-CZ" sz="2800" b="1" i="1" dirty="0" smtClean="0">
                <a:solidFill>
                  <a:srgbClr val="00B0F0"/>
                </a:solidFill>
              </a:rPr>
              <a:t>převodem na zlomek, který lze částečně krátit </a:t>
            </a:r>
          </a:p>
          <a:p>
            <a:pPr>
              <a:buNone/>
            </a:pPr>
            <a:endParaRPr lang="cs-CZ" sz="2800" dirty="0" smtClean="0"/>
          </a:p>
          <a:p>
            <a:pPr>
              <a:lnSpc>
                <a:spcPct val="135000"/>
              </a:lnSpc>
              <a:buNone/>
            </a:pPr>
            <a:r>
              <a:rPr lang="cs-CZ" sz="2800" dirty="0" smtClean="0"/>
              <a:t>Číslo  </a:t>
            </a:r>
            <a:r>
              <a:rPr lang="cs-CZ" sz="2800" b="1" i="1" dirty="0" smtClean="0">
                <a:solidFill>
                  <a:schemeClr val="accent6">
                    <a:lumMod val="75000"/>
                  </a:schemeClr>
                </a:solidFill>
              </a:rPr>
              <a:t>n </a:t>
            </a:r>
            <a:r>
              <a:rPr lang="cs-CZ" sz="2800" dirty="0" smtClean="0"/>
              <a:t> udává posun hyperboly po ose </a:t>
            </a:r>
            <a:r>
              <a:rPr lang="cs-CZ" sz="2800" b="1" dirty="0" err="1" smtClean="0"/>
              <a:t>y</a:t>
            </a:r>
            <a:r>
              <a:rPr lang="cs-CZ" sz="2800" dirty="0" smtClean="0"/>
              <a:t>.</a:t>
            </a:r>
          </a:p>
          <a:p>
            <a:pPr>
              <a:lnSpc>
                <a:spcPct val="135000"/>
              </a:lnSpc>
              <a:buNone/>
            </a:pPr>
            <a:r>
              <a:rPr lang="cs-CZ" sz="2800" dirty="0" smtClean="0"/>
              <a:t>Číslo          udává posun hyperboly po ose </a:t>
            </a:r>
            <a:r>
              <a:rPr lang="cs-CZ" sz="2800" b="1" dirty="0" err="1" smtClean="0"/>
              <a:t>x</a:t>
            </a:r>
            <a:r>
              <a:rPr lang="cs-CZ" sz="2800" dirty="0" smtClean="0"/>
              <a:t>.</a:t>
            </a:r>
            <a:endParaRPr lang="cs-CZ" sz="2800" b="1" dirty="0" smtClean="0"/>
          </a:p>
          <a:p>
            <a:pPr>
              <a:lnSpc>
                <a:spcPct val="135000"/>
              </a:lnSpc>
              <a:buNone/>
            </a:pPr>
            <a:r>
              <a:rPr lang="cs-CZ" sz="2800" dirty="0" smtClean="0"/>
              <a:t>Číslo  </a:t>
            </a:r>
            <a:r>
              <a:rPr lang="cs-CZ" sz="2800" b="1" i="1" dirty="0" smtClean="0">
                <a:solidFill>
                  <a:schemeClr val="accent6">
                    <a:lumMod val="75000"/>
                  </a:schemeClr>
                </a:solidFill>
              </a:rPr>
              <a:t>k </a:t>
            </a:r>
            <a:r>
              <a:rPr lang="cs-CZ" sz="2800" dirty="0" smtClean="0"/>
              <a:t> udává tvar hyperboly a její umístění v jednotlivých             kvadrantech   (podobně jako u nepřímé úměrnosti).</a:t>
            </a:r>
          </a:p>
          <a:p>
            <a:pPr>
              <a:lnSpc>
                <a:spcPct val="110000"/>
              </a:lnSpc>
              <a:buNone/>
            </a:pPr>
            <a:r>
              <a:rPr lang="cs-CZ" sz="2800" dirty="0" smtClean="0"/>
              <a:t>     </a:t>
            </a:r>
          </a:p>
          <a:p>
            <a:pPr>
              <a:buNone/>
            </a:pPr>
            <a:endParaRPr lang="cs-CZ" sz="2000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1196752"/>
            <a:ext cx="1314450" cy="695325"/>
          </a:xfrm>
          <a:prstGeom prst="rect">
            <a:avLst/>
          </a:prstGeom>
          <a:noFill/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1196752"/>
            <a:ext cx="1809750" cy="695325"/>
          </a:xfrm>
          <a:prstGeom prst="rect">
            <a:avLst/>
          </a:prstGeom>
          <a:noFill/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4437112"/>
            <a:ext cx="400050" cy="619125"/>
          </a:xfrm>
          <a:prstGeom prst="rect">
            <a:avLst/>
          </a:prstGeom>
          <a:noFill/>
        </p:spPr>
      </p:pic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944" y="2780928"/>
            <a:ext cx="4029075" cy="381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626469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cs-CZ" sz="600" i="1" dirty="0" smtClean="0"/>
          </a:p>
          <a:p>
            <a:pPr>
              <a:buNone/>
            </a:pPr>
            <a:r>
              <a:rPr lang="cs-CZ" sz="2400" i="1" dirty="0" smtClean="0"/>
              <a:t>Příklad:</a:t>
            </a:r>
            <a:r>
              <a:rPr lang="cs-CZ" sz="2400" dirty="0" smtClean="0"/>
              <a:t>  Sestrojte graf funkce </a:t>
            </a:r>
          </a:p>
          <a:p>
            <a:endParaRPr lang="cs-CZ" sz="2400" i="1" dirty="0" smtClean="0"/>
          </a:p>
          <a:p>
            <a:r>
              <a:rPr lang="cs-CZ" sz="2400" b="1" i="1" dirty="0" smtClean="0">
                <a:solidFill>
                  <a:srgbClr val="00B0F0"/>
                </a:solidFill>
              </a:rPr>
              <a:t>dělením dvojčlenů:</a:t>
            </a:r>
          </a:p>
          <a:p>
            <a:pPr>
              <a:buNone/>
            </a:pPr>
            <a:r>
              <a:rPr lang="cs-CZ" sz="2400" b="1" dirty="0" smtClean="0"/>
              <a:t>     (2x – 8) : (x – 3) = 2  </a:t>
            </a:r>
            <a:r>
              <a:rPr lang="cs-CZ" sz="2400" dirty="0" smtClean="0"/>
              <a:t>(zbytek </a:t>
            </a:r>
            <a:r>
              <a:rPr lang="cs-CZ" sz="2400" b="1" dirty="0" smtClean="0"/>
              <a:t>-2</a:t>
            </a:r>
            <a:r>
              <a:rPr lang="cs-CZ" sz="2400" dirty="0" smtClean="0"/>
              <a:t>)         </a:t>
            </a:r>
            <a:r>
              <a:rPr lang="cs-CZ" sz="2400" dirty="0" smtClean="0">
                <a:sym typeface="Symbol"/>
              </a:rPr>
              <a:t></a:t>
            </a:r>
            <a:endParaRPr lang="cs-CZ" sz="2400" dirty="0" smtClean="0"/>
          </a:p>
          <a:p>
            <a:pPr>
              <a:buNone/>
            </a:pPr>
            <a:r>
              <a:rPr lang="cs-CZ" sz="2400" dirty="0" smtClean="0"/>
              <a:t>       </a:t>
            </a:r>
            <a:r>
              <a:rPr lang="cs-CZ" sz="2400" u="sng" dirty="0" smtClean="0"/>
              <a:t>2x – 6 </a:t>
            </a:r>
          </a:p>
          <a:p>
            <a:pPr>
              <a:buNone/>
            </a:pPr>
            <a:r>
              <a:rPr lang="cs-CZ" sz="2400" dirty="0" smtClean="0"/>
              <a:t>             – 2</a:t>
            </a:r>
          </a:p>
          <a:p>
            <a:pPr>
              <a:buNone/>
            </a:pPr>
            <a:r>
              <a:rPr lang="cs-CZ" sz="2400" dirty="0" smtClean="0"/>
              <a:t> </a:t>
            </a:r>
          </a:p>
          <a:p>
            <a:r>
              <a:rPr lang="cs-CZ" sz="2400" b="1" i="1" dirty="0" smtClean="0">
                <a:solidFill>
                  <a:srgbClr val="00B0F0"/>
                </a:solidFill>
              </a:rPr>
              <a:t>částečným krácením:</a:t>
            </a:r>
          </a:p>
          <a:p>
            <a:pPr>
              <a:buNone/>
            </a:pPr>
            <a:endParaRPr lang="cs-CZ" sz="24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cs-CZ" sz="24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r>
              <a:rPr lang="cs-CZ" baseline="30000" dirty="0" smtClean="0"/>
              <a:t>                             </a:t>
            </a:r>
            <a:r>
              <a:rPr lang="cs-CZ" sz="3600" baseline="30000" dirty="0" smtClean="0">
                <a:sym typeface="Symbol"/>
              </a:rPr>
              <a:t></a:t>
            </a:r>
            <a:endParaRPr lang="cs-CZ" sz="3600" baseline="30000" dirty="0" smtClean="0"/>
          </a:p>
          <a:p>
            <a:pPr>
              <a:buNone/>
            </a:pPr>
            <a:r>
              <a:rPr lang="cs-CZ" sz="2100" dirty="0" smtClean="0"/>
              <a:t>Hyperbola bude ve II. a IV. kvadrantu (k </a:t>
            </a:r>
            <a:r>
              <a:rPr lang="cs-CZ" sz="2100" dirty="0" smtClean="0">
                <a:sym typeface="Symbol"/>
              </a:rPr>
              <a:t> 0)</a:t>
            </a:r>
            <a:r>
              <a:rPr lang="cs-CZ" sz="2100" dirty="0" smtClean="0"/>
              <a:t>.</a:t>
            </a:r>
          </a:p>
          <a:p>
            <a:pPr>
              <a:buNone/>
            </a:pPr>
            <a:r>
              <a:rPr lang="cs-CZ" sz="2100" dirty="0" smtClean="0"/>
              <a:t>Rovnice asymptot jsou </a:t>
            </a:r>
            <a:r>
              <a:rPr lang="cs-CZ" sz="2100" b="1" dirty="0" smtClean="0">
                <a:solidFill>
                  <a:srgbClr val="C00000"/>
                </a:solidFill>
              </a:rPr>
              <a:t>x = 3 </a:t>
            </a:r>
            <a:r>
              <a:rPr lang="cs-CZ" sz="2100" dirty="0" smtClean="0"/>
              <a:t>(z podmínky x </a:t>
            </a:r>
            <a:r>
              <a:rPr lang="cs-CZ" sz="2100" dirty="0" smtClean="0">
                <a:sym typeface="Symbol"/>
              </a:rPr>
              <a:t> 3) </a:t>
            </a:r>
            <a:r>
              <a:rPr lang="cs-CZ" sz="2100" dirty="0" smtClean="0"/>
              <a:t>a </a:t>
            </a:r>
            <a:r>
              <a:rPr lang="cs-CZ" sz="2100" b="1" dirty="0" smtClean="0">
                <a:solidFill>
                  <a:srgbClr val="C00000"/>
                </a:solidFill>
              </a:rPr>
              <a:t>y = 2 </a:t>
            </a:r>
            <a:r>
              <a:rPr lang="cs-CZ" sz="2100" dirty="0" smtClean="0"/>
              <a:t>(posun po ose y).</a:t>
            </a:r>
            <a:endParaRPr lang="cs-CZ" sz="2100" baseline="30000" dirty="0" smtClean="0"/>
          </a:p>
          <a:p>
            <a:pPr>
              <a:buNone/>
            </a:pPr>
            <a:endParaRPr lang="cs-CZ" u="sng" baseline="30000" dirty="0" smtClean="0"/>
          </a:p>
          <a:p>
            <a:pPr>
              <a:buNone/>
            </a:pPr>
            <a:endParaRPr lang="cs-CZ" u="sng" baseline="30000" dirty="0" smtClean="0"/>
          </a:p>
          <a:p>
            <a:pPr>
              <a:buNone/>
            </a:pPr>
            <a:endParaRPr lang="cs-CZ" u="sng" baseline="30000" dirty="0" smtClean="0"/>
          </a:p>
          <a:p>
            <a:pPr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>
              <a:buNone/>
            </a:pPr>
            <a:endParaRPr lang="cs-CZ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9992" y="476672"/>
            <a:ext cx="1273797" cy="648072"/>
          </a:xfrm>
          <a:prstGeom prst="rect">
            <a:avLst/>
          </a:prstGeom>
          <a:noFill/>
        </p:spPr>
      </p:pic>
      <p:cxnSp>
        <p:nvCxnSpPr>
          <p:cNvPr id="9" name="Přímá spojovací šipka 8"/>
          <p:cNvCxnSpPr/>
          <p:nvPr/>
        </p:nvCxnSpPr>
        <p:spPr>
          <a:xfrm flipH="1">
            <a:off x="1907704" y="2276872"/>
            <a:ext cx="2664296" cy="72008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1772816"/>
            <a:ext cx="1809750" cy="742950"/>
          </a:xfrm>
          <a:prstGeom prst="rect">
            <a:avLst/>
          </a:prstGeom>
          <a:noFill/>
        </p:spPr>
      </p:pic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4221088"/>
            <a:ext cx="1447800" cy="742950"/>
          </a:xfrm>
          <a:prstGeom prst="rect">
            <a:avLst/>
          </a:prstGeom>
          <a:noFill/>
        </p:spPr>
      </p:pic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4221088"/>
            <a:ext cx="2543175" cy="762000"/>
          </a:xfrm>
          <a:prstGeom prst="rect">
            <a:avLst/>
          </a:prstGeom>
          <a:noFill/>
        </p:spPr>
      </p:pic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4221088"/>
            <a:ext cx="2857500" cy="762000"/>
          </a:xfrm>
          <a:prstGeom prst="rect">
            <a:avLst/>
          </a:prstGeom>
          <a:noFill/>
        </p:spPr>
      </p:pic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5085184"/>
            <a:ext cx="2000250" cy="762000"/>
          </a:xfrm>
          <a:prstGeom prst="rect">
            <a:avLst/>
          </a:prstGeom>
          <a:noFill/>
        </p:spPr>
      </p:pic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69" name="Picture 2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5085184"/>
            <a:ext cx="1562100" cy="742950"/>
          </a:xfrm>
          <a:prstGeom prst="rect">
            <a:avLst/>
          </a:prstGeom>
          <a:noFill/>
        </p:spPr>
      </p:pic>
      <p:pic>
        <p:nvPicPr>
          <p:cNvPr id="33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5085184"/>
            <a:ext cx="1809750" cy="742950"/>
          </a:xfrm>
          <a:prstGeom prst="rect">
            <a:avLst/>
          </a:prstGeom>
          <a:noFill/>
        </p:spPr>
      </p:pic>
      <p:cxnSp>
        <p:nvCxnSpPr>
          <p:cNvPr id="40" name="Přímá spojovací čára 39"/>
          <p:cNvCxnSpPr/>
          <p:nvPr/>
        </p:nvCxnSpPr>
        <p:spPr>
          <a:xfrm flipV="1">
            <a:off x="4572000" y="1484784"/>
            <a:ext cx="0" cy="4320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Přímá spojovací čára 42"/>
          <p:cNvCxnSpPr/>
          <p:nvPr/>
        </p:nvCxnSpPr>
        <p:spPr>
          <a:xfrm>
            <a:off x="4572000" y="1484784"/>
            <a:ext cx="26642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Přímá spojovací šipka 44"/>
          <p:cNvCxnSpPr/>
          <p:nvPr/>
        </p:nvCxnSpPr>
        <p:spPr>
          <a:xfrm flipH="1">
            <a:off x="7236296" y="1484784"/>
            <a:ext cx="1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Přímá spojovací čára 48"/>
          <p:cNvCxnSpPr/>
          <p:nvPr/>
        </p:nvCxnSpPr>
        <p:spPr>
          <a:xfrm>
            <a:off x="3203848" y="2348880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Přímá spojovací čára 51"/>
          <p:cNvCxnSpPr/>
          <p:nvPr/>
        </p:nvCxnSpPr>
        <p:spPr>
          <a:xfrm>
            <a:off x="3203848" y="2852936"/>
            <a:ext cx="475252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Přímá spojovací šipka 53"/>
          <p:cNvCxnSpPr/>
          <p:nvPr/>
        </p:nvCxnSpPr>
        <p:spPr>
          <a:xfrm flipV="1">
            <a:off x="7956376" y="2348880"/>
            <a:ext cx="0" cy="5040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Přímá spojovací šipka 68"/>
          <p:cNvCxnSpPr/>
          <p:nvPr/>
        </p:nvCxnSpPr>
        <p:spPr>
          <a:xfrm flipV="1">
            <a:off x="6444208" y="5661248"/>
            <a:ext cx="1440160" cy="5760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Přímá spojovací šipka 70"/>
          <p:cNvCxnSpPr/>
          <p:nvPr/>
        </p:nvCxnSpPr>
        <p:spPr>
          <a:xfrm flipV="1">
            <a:off x="5364088" y="5733256"/>
            <a:ext cx="1800200" cy="50405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Přímá spojovací šipka 77"/>
          <p:cNvCxnSpPr/>
          <p:nvPr/>
        </p:nvCxnSpPr>
        <p:spPr>
          <a:xfrm flipV="1">
            <a:off x="5364088" y="5301208"/>
            <a:ext cx="1584176" cy="5760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0465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cs-CZ" sz="200" b="1" dirty="0" smtClean="0"/>
          </a:p>
          <a:p>
            <a:pPr>
              <a:buNone/>
            </a:pPr>
            <a:r>
              <a:rPr lang="cs-CZ" sz="2800" b="1" dirty="0" smtClean="0"/>
              <a:t>            Graf lineární lomené funkce</a:t>
            </a:r>
            <a:endParaRPr lang="cs-CZ" sz="2800" b="1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1143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1266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8" name="Obrázek 17" descr="hyperbol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412776"/>
            <a:ext cx="7920880" cy="4968552"/>
          </a:xfrm>
          <a:prstGeom prst="rect">
            <a:avLst/>
          </a:prstGeom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583737"/>
            <a:ext cx="1368152" cy="702077"/>
          </a:xfrm>
          <a:prstGeom prst="rect">
            <a:avLst/>
          </a:prstGeom>
          <a:noFill/>
        </p:spPr>
      </p:pic>
      <p:sp>
        <p:nvSpPr>
          <p:cNvPr id="20" name="TextovéPole 19"/>
          <p:cNvSpPr txBox="1"/>
          <p:nvPr/>
        </p:nvSpPr>
        <p:spPr>
          <a:xfrm>
            <a:off x="5796136" y="2276872"/>
            <a:ext cx="1224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 = </a:t>
            </a:r>
            <a:r>
              <a:rPr lang="cs-CZ" b="1" i="1" dirty="0" smtClean="0"/>
              <a:t>R</a:t>
            </a:r>
            <a:r>
              <a:rPr lang="cs-CZ" b="1" dirty="0" smtClean="0"/>
              <a:t> - </a:t>
            </a:r>
            <a:r>
              <a:rPr lang="cs-CZ" b="1" dirty="0" smtClean="0">
                <a:sym typeface="Symbol"/>
              </a:rPr>
              <a:t>3</a:t>
            </a:r>
          </a:p>
          <a:p>
            <a:r>
              <a:rPr lang="cs-CZ" b="1" dirty="0" smtClean="0"/>
              <a:t>H = </a:t>
            </a:r>
            <a:r>
              <a:rPr lang="cs-CZ" b="1" i="1" dirty="0" smtClean="0"/>
              <a:t>R</a:t>
            </a:r>
            <a:r>
              <a:rPr lang="cs-CZ" b="1" dirty="0" smtClean="0"/>
              <a:t> - </a:t>
            </a:r>
            <a:r>
              <a:rPr lang="cs-CZ" b="1" dirty="0" smtClean="0">
                <a:sym typeface="Symbol"/>
              </a:rPr>
              <a:t>2</a:t>
            </a:r>
            <a:endParaRPr lang="cs-CZ" b="1" dirty="0" smtClean="0"/>
          </a:p>
          <a:p>
            <a:endParaRPr lang="cs-CZ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voracek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říjen 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51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pl-PL" sz="1400" b="1" dirty="0" smtClean="0">
              <a:solidFill>
                <a:srgbClr val="000000"/>
              </a:solidFill>
              <a:latin typeface="Arial - 20"/>
            </a:endParaRPr>
          </a:p>
          <a:p>
            <a:r>
              <a:rPr lang="pl-PL" sz="1400" b="1" dirty="0" smtClean="0">
                <a:solidFill>
                  <a:srgbClr val="000000"/>
                </a:solidFill>
                <a:latin typeface="Arial - 20"/>
              </a:rPr>
              <a:t>        Seznam </a:t>
            </a:r>
            <a:r>
              <a:rPr lang="pl-PL" sz="1400" b="1" dirty="0">
                <a:solidFill>
                  <a:srgbClr val="000000"/>
                </a:solidFill>
                <a:latin typeface="Arial - 20"/>
              </a:rPr>
              <a:t>použité literatury a pramenů:</a:t>
            </a:r>
            <a:endParaRPr lang="cs-CZ" sz="1400" b="1" dirty="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28650" y="548680"/>
            <a:ext cx="7831782" cy="1606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endParaRPr lang="cs-CZ" sz="1100" dirty="0" smtClean="0"/>
          </a:p>
          <a:p>
            <a:endParaRPr lang="cs-CZ" sz="1100" dirty="0"/>
          </a:p>
          <a:p>
            <a:r>
              <a:rPr lang="cs-CZ" sz="1100" dirty="0" smtClean="0"/>
              <a:t>ODVÁRKO, O.  </a:t>
            </a:r>
            <a:r>
              <a:rPr lang="cs-CZ" sz="1100" i="1" dirty="0" smtClean="0"/>
              <a:t>Matematika pro gymnázia – Funkce.</a:t>
            </a:r>
            <a:r>
              <a:rPr lang="cs-CZ" sz="1100" dirty="0" smtClean="0"/>
              <a:t> Praha: Prometheus, 1993</a:t>
            </a:r>
            <a:endParaRPr lang="cs-CZ" sz="1100" i="1" dirty="0" smtClean="0"/>
          </a:p>
          <a:p>
            <a:endParaRPr lang="cs-CZ" sz="1100" dirty="0" smtClean="0"/>
          </a:p>
          <a:p>
            <a:r>
              <a:rPr lang="cs-CZ" sz="1100" dirty="0" err="1" smtClean="0"/>
              <a:t>GeoGebra</a:t>
            </a:r>
            <a:r>
              <a:rPr lang="cs-CZ" sz="1100" dirty="0" smtClean="0"/>
              <a:t> 4.2 [volně šiřitelný matematický software pro studium a výuku]. Dostupné z:  </a:t>
            </a:r>
            <a:r>
              <a:rPr lang="cs-CZ" sz="1100" dirty="0" smtClean="0">
                <a:hlinkClick r:id="rId2"/>
              </a:rPr>
              <a:t>http://www.geogebra.org</a:t>
            </a:r>
            <a:endParaRPr lang="cs-CZ" sz="1100" dirty="0" smtClean="0"/>
          </a:p>
          <a:p>
            <a:endParaRPr lang="cs-CZ" sz="1100" dirty="0" smtClean="0"/>
          </a:p>
          <a:p>
            <a:r>
              <a:rPr lang="cs-CZ" sz="1100" dirty="0" smtClean="0"/>
              <a:t>Texas </a:t>
            </a:r>
            <a:r>
              <a:rPr lang="cs-CZ" sz="1100" dirty="0" err="1" smtClean="0"/>
              <a:t>Instrumentes</a:t>
            </a:r>
            <a:r>
              <a:rPr lang="cs-CZ" sz="1100" dirty="0" smtClean="0"/>
              <a:t>: </a:t>
            </a:r>
            <a:r>
              <a:rPr lang="cs-CZ" sz="1100" dirty="0" err="1" smtClean="0"/>
              <a:t>Derive</a:t>
            </a:r>
            <a:r>
              <a:rPr lang="cs-CZ" sz="1100" dirty="0" smtClean="0"/>
              <a:t> 6.1, 2004</a:t>
            </a:r>
          </a:p>
          <a:p>
            <a:endParaRPr lang="cs-CZ" sz="1100" dirty="0" smtClean="0"/>
          </a:p>
          <a:p>
            <a:r>
              <a:rPr lang="cs-CZ" sz="1100" dirty="0" smtClean="0"/>
              <a:t>CABRIOLOG S.A.S: </a:t>
            </a:r>
            <a:r>
              <a:rPr lang="cs-CZ" sz="1100" dirty="0" err="1" smtClean="0"/>
              <a:t>Cabri</a:t>
            </a:r>
            <a:r>
              <a:rPr lang="cs-CZ" sz="1100" dirty="0" smtClean="0"/>
              <a:t> Geometry II Plus, 2004 </a:t>
            </a:r>
            <a:endParaRPr lang="cs-CZ" sz="11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1032</TotalTime>
  <Words>408</Words>
  <Application>Microsoft Office PowerPoint</Application>
  <PresentationFormat>Předvádění na obrazovce (4:3)</PresentationFormat>
  <Paragraphs>95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Prezentace aplikace PowerPoint</vt:lpstr>
      <vt:lpstr>L I N E Á R N Í    L O M E N Á    F U N K C E</vt:lpstr>
      <vt:lpstr> </vt:lpstr>
      <vt:lpstr> </vt:lpstr>
      <vt:lpstr> </vt:lpstr>
      <vt:lpstr> </vt:lpstr>
      <vt:lpstr>Prezentace aplikace PowerPoint</vt:lpstr>
    </vt:vector>
  </TitlesOfParts>
  <Company>Doma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 I N E Á R N Í   F U N K C E</dc:title>
  <dc:creator>Václav Voráček</dc:creator>
  <cp:lastModifiedBy>doma</cp:lastModifiedBy>
  <cp:revision>143</cp:revision>
  <cp:lastPrinted>2013-01-22T18:34:45Z</cp:lastPrinted>
  <dcterms:created xsi:type="dcterms:W3CDTF">2012-10-27T14:17:12Z</dcterms:created>
  <dcterms:modified xsi:type="dcterms:W3CDTF">2014-05-05T22:17:30Z</dcterms:modified>
</cp:coreProperties>
</file>