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63" r:id="rId5"/>
    <p:sldId id="264" r:id="rId6"/>
    <p:sldId id="270" r:id="rId7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22.1.2013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 CZ.1.07/1.5.00/0325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17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313181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Mocninná funkce s přirozeným exponentem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9.1.2013</a:t>
            </a:r>
            <a:endParaRPr lang="cs-CZ" sz="1100" dirty="0"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30425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M O C N I N </a:t>
            </a:r>
            <a:r>
              <a:rPr lang="cs-CZ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N</a:t>
            </a: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 Á   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F U N K C E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s </a:t>
            </a: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p</a:t>
            </a:r>
            <a:r>
              <a:rPr lang="cs-CZ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ř</a:t>
            </a: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irozeným </a:t>
            </a: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exponentem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cs-CZ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Mocninná funkce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cs-CZ" dirty="0" smtClean="0"/>
              <a:t>je dána předpisem:</a:t>
            </a:r>
          </a:p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 = </a:t>
            </a:r>
            <a:r>
              <a:rPr lang="cs-CZ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r>
              <a:rPr lang="cs-CZ" b="1" baseline="300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</a:t>
            </a:r>
            <a:endParaRPr lang="cs-CZ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cs-CZ" dirty="0" smtClean="0"/>
              <a:t>kde </a:t>
            </a:r>
            <a:r>
              <a:rPr lang="cs-CZ" b="1" dirty="0" smtClean="0"/>
              <a:t>n</a:t>
            </a:r>
            <a:r>
              <a:rPr lang="cs-CZ" dirty="0" smtClean="0"/>
              <a:t> </a:t>
            </a:r>
            <a:r>
              <a:rPr lang="cs-CZ" dirty="0" smtClean="0">
                <a:sym typeface="Symbol"/>
              </a:rPr>
              <a:t> </a:t>
            </a:r>
            <a:r>
              <a:rPr lang="cs-CZ" dirty="0" err="1" smtClean="0">
                <a:sym typeface="Symbol"/>
              </a:rPr>
              <a:t>N</a:t>
            </a:r>
            <a:endParaRPr lang="cs-CZ" dirty="0" smtClean="0">
              <a:sym typeface="Symbol"/>
            </a:endParaRPr>
          </a:p>
          <a:p>
            <a:pPr>
              <a:buNone/>
            </a:pPr>
            <a:r>
              <a:rPr lang="cs-CZ" sz="800" dirty="0" smtClean="0"/>
              <a:t>          </a:t>
            </a:r>
          </a:p>
          <a:p>
            <a:pPr>
              <a:buNone/>
            </a:pPr>
            <a:r>
              <a:rPr lang="cs-CZ" dirty="0" smtClean="0"/>
              <a:t>           </a:t>
            </a:r>
            <a:r>
              <a:rPr lang="cs-CZ" sz="2000" dirty="0" smtClean="0"/>
              <a:t>např.   </a:t>
            </a:r>
            <a:r>
              <a:rPr lang="cs-CZ" sz="2400" b="1" dirty="0" smtClean="0"/>
              <a:t>y = x</a:t>
            </a:r>
            <a:r>
              <a:rPr lang="cs-CZ" sz="2400" b="1" baseline="30000" dirty="0" smtClean="0"/>
              <a:t>3</a:t>
            </a:r>
          </a:p>
          <a:p>
            <a:pPr>
              <a:buNone/>
            </a:pPr>
            <a:r>
              <a:rPr lang="cs-CZ" sz="2400" baseline="30000" dirty="0" smtClean="0"/>
              <a:t>                      </a:t>
            </a:r>
            <a:r>
              <a:rPr lang="cs-CZ" sz="2000" dirty="0" smtClean="0"/>
              <a:t>nebo</a:t>
            </a:r>
            <a:r>
              <a:rPr lang="cs-CZ" sz="2400" dirty="0" smtClean="0"/>
              <a:t>  </a:t>
            </a:r>
            <a:r>
              <a:rPr lang="cs-CZ" sz="2400" baseline="30000" dirty="0" smtClean="0"/>
              <a:t> </a:t>
            </a:r>
            <a:r>
              <a:rPr lang="cs-CZ" sz="2400" b="1" dirty="0" smtClean="0"/>
              <a:t>y = x</a:t>
            </a:r>
            <a:r>
              <a:rPr lang="cs-CZ" sz="2400" b="1" baseline="30000" dirty="0" smtClean="0"/>
              <a:t>4</a:t>
            </a:r>
            <a:r>
              <a:rPr lang="cs-CZ" sz="2400" b="1" dirty="0" smtClean="0"/>
              <a:t> 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x</a:t>
            </a:r>
            <a:r>
              <a:rPr lang="cs-CZ" sz="2400" dirty="0" smtClean="0"/>
              <a:t> ... základ mocniny (mocněnec)</a:t>
            </a:r>
          </a:p>
          <a:p>
            <a:pPr>
              <a:spcAft>
                <a:spcPts val="1200"/>
              </a:spcAft>
              <a:buNone/>
            </a:pPr>
            <a:r>
              <a:rPr lang="cs-CZ" sz="2400" b="1" dirty="0" smtClean="0"/>
              <a:t>n</a:t>
            </a:r>
            <a:r>
              <a:rPr lang="cs-CZ" sz="2400" dirty="0" smtClean="0"/>
              <a:t> ... exponent (mocnitel)</a:t>
            </a:r>
          </a:p>
          <a:p>
            <a:pPr>
              <a:buNone/>
            </a:pPr>
            <a:r>
              <a:rPr lang="cs-CZ" sz="2400" dirty="0" smtClean="0"/>
              <a:t>Definičním oborem je </a:t>
            </a:r>
            <a:r>
              <a:rPr lang="cs-CZ" sz="2400" b="1" i="1" dirty="0" smtClean="0"/>
              <a:t>R</a:t>
            </a:r>
            <a:r>
              <a:rPr lang="cs-CZ" sz="2400" i="1" dirty="0" smtClean="0"/>
              <a:t>.</a:t>
            </a:r>
          </a:p>
          <a:p>
            <a:pPr>
              <a:buNone/>
            </a:pPr>
            <a:endParaRPr lang="cs-CZ" sz="1000" dirty="0" smtClean="0"/>
          </a:p>
          <a:p>
            <a:pPr marL="0">
              <a:buNone/>
            </a:pPr>
            <a:r>
              <a:rPr lang="cs-CZ" sz="3000" dirty="0" smtClean="0"/>
              <a:t>Grafem mocninné funkce je </a:t>
            </a:r>
            <a:r>
              <a:rPr lang="cs-CZ" sz="3000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</a:rPr>
              <a:t>přímka</a:t>
            </a:r>
            <a:r>
              <a:rPr lang="cs-CZ" sz="3000" dirty="0" smtClean="0"/>
              <a:t> nebo křivka připomínající </a:t>
            </a:r>
            <a:r>
              <a:rPr lang="cs-CZ" sz="30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parabolu.</a:t>
            </a:r>
            <a:endParaRPr lang="cs-CZ" sz="3000" dirty="0" smtClean="0">
              <a:ln w="12700">
                <a:solidFill>
                  <a:srgbClr val="0070C0"/>
                </a:solidFill>
                <a:prstDash val="solid"/>
              </a:ln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620689"/>
            <a:ext cx="8352928" cy="583264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i="1" dirty="0" smtClean="0"/>
              <a:t>Příklad:</a:t>
            </a:r>
            <a:r>
              <a:rPr lang="cs-CZ" dirty="0" smtClean="0"/>
              <a:t>  </a:t>
            </a:r>
          </a:p>
          <a:p>
            <a:pPr>
              <a:buNone/>
            </a:pPr>
            <a:r>
              <a:rPr lang="cs-CZ" sz="2800" dirty="0" smtClean="0"/>
              <a:t>Sestrojte grafy funkcí:</a:t>
            </a:r>
          </a:p>
          <a:p>
            <a:pPr>
              <a:buNone/>
            </a:pPr>
            <a:r>
              <a:rPr lang="cs-CZ" dirty="0" smtClean="0"/>
              <a:t> </a:t>
            </a:r>
            <a:r>
              <a:rPr lang="cs-CZ" sz="2800" b="1" dirty="0" smtClean="0">
                <a:solidFill>
                  <a:srgbClr val="00B0F0"/>
                </a:solidFill>
              </a:rPr>
              <a:t>y = x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y = x</a:t>
            </a:r>
            <a:r>
              <a:rPr lang="cs-CZ" sz="2800" b="1" baseline="30000" dirty="0" smtClean="0">
                <a:solidFill>
                  <a:srgbClr val="00B0F0"/>
                </a:solidFill>
              </a:rPr>
              <a:t>3</a:t>
            </a:r>
            <a:r>
              <a:rPr lang="cs-CZ" sz="2800" b="1" dirty="0" smtClean="0">
                <a:solidFill>
                  <a:srgbClr val="00B0F0"/>
                </a:solidFill>
              </a:rPr>
              <a:t> 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00B0F0"/>
                </a:solidFill>
              </a:rPr>
              <a:t> y = x</a:t>
            </a:r>
            <a:r>
              <a:rPr lang="cs-CZ" sz="2800" b="1" baseline="30000" dirty="0" smtClean="0">
                <a:solidFill>
                  <a:srgbClr val="00B0F0"/>
                </a:solidFill>
              </a:rPr>
              <a:t>5</a:t>
            </a:r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r>
              <a:rPr lang="cs-CZ" sz="2800" dirty="0" smtClean="0"/>
              <a:t>a do druhé soustavy souřadnic grafy funkcí: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2800" b="1" dirty="0" smtClean="0">
                <a:solidFill>
                  <a:srgbClr val="C00000"/>
                </a:solidFill>
              </a:rPr>
              <a:t>y = x</a:t>
            </a:r>
            <a:r>
              <a:rPr lang="cs-CZ" sz="2800" b="1" baseline="30000" dirty="0" smtClean="0">
                <a:solidFill>
                  <a:srgbClr val="C00000"/>
                </a:solidFill>
              </a:rPr>
              <a:t>2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C00000"/>
                </a:solidFill>
              </a:rPr>
              <a:t> y = x</a:t>
            </a:r>
            <a:r>
              <a:rPr lang="cs-CZ" sz="2800" b="1" baseline="30000" dirty="0" smtClean="0">
                <a:solidFill>
                  <a:srgbClr val="C00000"/>
                </a:solidFill>
              </a:rPr>
              <a:t>4</a:t>
            </a:r>
            <a:r>
              <a:rPr lang="cs-CZ" sz="2800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C00000"/>
                </a:solidFill>
              </a:rPr>
              <a:t> y = x</a:t>
            </a:r>
            <a:r>
              <a:rPr lang="cs-CZ" sz="2800" b="1" baseline="30000" dirty="0" smtClean="0">
                <a:solidFill>
                  <a:srgbClr val="C00000"/>
                </a:solidFill>
              </a:rPr>
              <a:t>6</a:t>
            </a:r>
            <a:endParaRPr lang="cs-CZ" sz="2800" u="sng" baseline="30000" dirty="0" smtClean="0">
              <a:solidFill>
                <a:srgbClr val="C00000"/>
              </a:solidFill>
            </a:endParaRPr>
          </a:p>
          <a:p>
            <a:endParaRPr lang="cs-CZ" sz="2000" dirty="0" smtClean="0"/>
          </a:p>
          <a:p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1763688" y="1844824"/>
          <a:ext cx="672040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753"/>
                <a:gridCol w="659327"/>
                <a:gridCol w="672041"/>
                <a:gridCol w="672041"/>
                <a:gridCol w="672041"/>
                <a:gridCol w="672041"/>
                <a:gridCol w="672041"/>
                <a:gridCol w="672041"/>
                <a:gridCol w="672041"/>
                <a:gridCol w="672041"/>
              </a:tblGrid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baseline="0" dirty="0" smtClean="0"/>
                        <a:t>y </a:t>
                      </a:r>
                      <a:r>
                        <a:rPr lang="cs-CZ" dirty="0" smtClean="0"/>
                        <a:t>= 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y = x</a:t>
                      </a:r>
                      <a:r>
                        <a:rPr lang="cs-CZ" baseline="30000" dirty="0" smtClean="0"/>
                        <a:t>3</a:t>
                      </a:r>
                      <a:endParaRPr lang="cs-CZ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-3,4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-0,13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0,13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3,4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8</a:t>
                      </a:r>
                      <a:endParaRPr lang="cs-CZ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y = x</a:t>
                      </a:r>
                      <a:r>
                        <a:rPr lang="cs-CZ" baseline="30000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-32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-7,6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-0,03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0,03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7,6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32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ulka 7"/>
          <p:cNvGraphicFramePr>
            <a:graphicFrameLocks noGrp="1"/>
          </p:cNvGraphicFramePr>
          <p:nvPr/>
        </p:nvGraphicFramePr>
        <p:xfrm>
          <a:off x="1763688" y="4725144"/>
          <a:ext cx="672040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753"/>
                <a:gridCol w="659327"/>
                <a:gridCol w="672041"/>
                <a:gridCol w="672041"/>
                <a:gridCol w="672041"/>
                <a:gridCol w="672041"/>
                <a:gridCol w="672041"/>
                <a:gridCol w="672041"/>
                <a:gridCol w="672041"/>
                <a:gridCol w="672041"/>
              </a:tblGrid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baseline="0" dirty="0" smtClean="0"/>
                        <a:t>y </a:t>
                      </a:r>
                      <a:r>
                        <a:rPr lang="cs-CZ" dirty="0" smtClean="0"/>
                        <a:t>= x</a:t>
                      </a:r>
                      <a:r>
                        <a:rPr lang="cs-CZ" baseline="30000" dirty="0" smtClean="0"/>
                        <a:t>2</a:t>
                      </a:r>
                      <a:endParaRPr lang="cs-CZ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2,3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2,3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y = x</a:t>
                      </a:r>
                      <a:r>
                        <a:rPr lang="cs-CZ" baseline="30000" dirty="0" smtClean="0"/>
                        <a:t>4</a:t>
                      </a:r>
                      <a:endParaRPr lang="cs-CZ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aseline="0" dirty="0" smtClean="0"/>
                        <a:t>16</a:t>
                      </a:r>
                      <a:endParaRPr lang="cs-CZ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5,1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0,06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0,06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5,1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16</a:t>
                      </a:r>
                      <a:endParaRPr lang="cs-CZ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y = x</a:t>
                      </a:r>
                      <a:r>
                        <a:rPr lang="cs-CZ" baseline="30000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64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11,4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0,02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0,02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11,4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64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9766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spcBef>
                <a:spcPts val="600"/>
              </a:spcBef>
              <a:buNone/>
            </a:pPr>
            <a:endParaRPr lang="cs-CZ" sz="800" u="sng" baseline="30000" dirty="0" smtClean="0"/>
          </a:p>
          <a:p>
            <a:pPr algn="ctr">
              <a:spcBef>
                <a:spcPts val="600"/>
              </a:spcBef>
              <a:buNone/>
            </a:pPr>
            <a:r>
              <a:rPr lang="cs-CZ" b="1" u="sng" baseline="30000" dirty="0" smtClean="0"/>
              <a:t>Výsledné grafy</a:t>
            </a:r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>
              <a:buNone/>
            </a:pPr>
            <a:endParaRPr lang="cs-CZ" sz="2800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6" name="Obrázek 5" descr="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3712497" cy="5121796"/>
          </a:xfrm>
          <a:prstGeom prst="rect">
            <a:avLst/>
          </a:prstGeom>
        </p:spPr>
      </p:pic>
      <p:pic>
        <p:nvPicPr>
          <p:cNvPr id="7" name="Obrázek 6" descr="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124744"/>
            <a:ext cx="4167191" cy="5122515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6948264" y="1556792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y=x</a:t>
            </a:r>
            <a:r>
              <a:rPr lang="cs-CZ" baseline="30000" dirty="0" smtClean="0">
                <a:solidFill>
                  <a:srgbClr val="00B050"/>
                </a:solidFill>
              </a:rPr>
              <a:t>6</a:t>
            </a:r>
            <a:endParaRPr lang="cs-CZ" baseline="30000" dirty="0">
              <a:solidFill>
                <a:srgbClr val="00B050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7452320" y="2636912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y=x</a:t>
            </a:r>
            <a:r>
              <a:rPr lang="cs-CZ" baseline="30000" dirty="0" smtClean="0">
                <a:solidFill>
                  <a:srgbClr val="0070C0"/>
                </a:solidFill>
              </a:rPr>
              <a:t>4</a:t>
            </a:r>
            <a:endParaRPr lang="cs-CZ" baseline="30000" dirty="0">
              <a:solidFill>
                <a:srgbClr val="0070C0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7668344" y="3573016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y=x</a:t>
            </a:r>
            <a:r>
              <a:rPr lang="cs-CZ" baseline="30000" dirty="0" smtClean="0">
                <a:solidFill>
                  <a:srgbClr val="FF0000"/>
                </a:solidFill>
              </a:rPr>
              <a:t>2</a:t>
            </a:r>
            <a:endParaRPr lang="cs-CZ" baseline="30000" dirty="0">
              <a:solidFill>
                <a:srgbClr val="FF0000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707904" y="2996952"/>
            <a:ext cx="576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y=x</a:t>
            </a:r>
            <a:endParaRPr lang="cs-CZ" baseline="30000" dirty="0">
              <a:solidFill>
                <a:srgbClr val="FF0000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491880" y="2132856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y=x</a:t>
            </a:r>
            <a:r>
              <a:rPr lang="cs-CZ" baseline="30000" dirty="0" smtClean="0">
                <a:solidFill>
                  <a:srgbClr val="0070C0"/>
                </a:solidFill>
              </a:rPr>
              <a:t>3</a:t>
            </a:r>
            <a:endParaRPr lang="cs-CZ" baseline="30000" dirty="0">
              <a:solidFill>
                <a:srgbClr val="0070C0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915816" y="1412776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y=x</a:t>
            </a:r>
            <a:r>
              <a:rPr lang="cs-CZ" baseline="30000" dirty="0" smtClean="0">
                <a:solidFill>
                  <a:srgbClr val="00B050"/>
                </a:solidFill>
              </a:rPr>
              <a:t>5</a:t>
            </a:r>
            <a:endParaRPr lang="cs-CZ" baseline="30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</a:t>
            </a:r>
          </a:p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 </a:t>
            </a:r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 </a:t>
            </a:r>
          </a:p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 </a:t>
            </a:r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Seznam </a:t>
            </a:r>
            <a:r>
              <a:rPr lang="pl-PL" sz="14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48680"/>
            <a:ext cx="7831782" cy="177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/>
          </a:p>
          <a:p>
            <a:endParaRPr lang="cs-CZ" sz="1100" dirty="0"/>
          </a:p>
          <a:p>
            <a:endParaRPr lang="cs-CZ" sz="1100" dirty="0" smtClean="0"/>
          </a:p>
          <a:p>
            <a:r>
              <a:rPr lang="cs-CZ" sz="1100" dirty="0" smtClean="0"/>
              <a:t>ODVÁRKO</a:t>
            </a:r>
            <a:r>
              <a:rPr lang="cs-CZ" sz="1100" dirty="0"/>
              <a:t>, O.  </a:t>
            </a:r>
            <a:r>
              <a:rPr lang="cs-CZ" sz="1100" i="1" dirty="0"/>
              <a:t>Matematika pro gymnázia – Funkce.</a:t>
            </a:r>
            <a:r>
              <a:rPr lang="cs-CZ" sz="1100" dirty="0"/>
              <a:t> Praha: Prometheus, 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/>
              <a:t>GeoGebra</a:t>
            </a:r>
            <a:r>
              <a:rPr lang="cs-CZ" sz="1100" dirty="0"/>
              <a:t> 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Texas </a:t>
            </a:r>
            <a:r>
              <a:rPr lang="cs-CZ" sz="1100" dirty="0" err="1"/>
              <a:t>Instrumentes</a:t>
            </a:r>
            <a:r>
              <a:rPr lang="cs-CZ" sz="1100" dirty="0"/>
              <a:t>: </a:t>
            </a:r>
            <a:r>
              <a:rPr lang="cs-CZ" sz="1100" dirty="0" err="1"/>
              <a:t>Derive</a:t>
            </a:r>
            <a:r>
              <a:rPr lang="cs-CZ" sz="1100" dirty="0"/>
              <a:t> 6.1, 2004</a:t>
            </a:r>
          </a:p>
          <a:p>
            <a:endParaRPr lang="cs-CZ" sz="1100" dirty="0"/>
          </a:p>
          <a:p>
            <a:r>
              <a:rPr lang="cs-CZ" sz="1100" dirty="0"/>
              <a:t>CABRIOLOG S.A.S: </a:t>
            </a:r>
            <a:r>
              <a:rPr lang="cs-CZ" sz="1100" dirty="0" err="1"/>
              <a:t>Cabri</a:t>
            </a:r>
            <a:r>
              <a:rPr lang="cs-CZ" sz="1100" dirty="0"/>
              <a:t> Geometry II Plus, 2004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422</Words>
  <Application>Microsoft Office PowerPoint</Application>
  <PresentationFormat>Předvádění na obrazovce (4:3)</PresentationFormat>
  <Paragraphs>171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Prezentace aplikace PowerPoint</vt:lpstr>
      <vt:lpstr>M O C N I N N Á    F U N K C E s přirozeným exponentem</vt:lpstr>
      <vt:lpstr> </vt:lpstr>
      <vt:lpstr>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hchotovinska</cp:lastModifiedBy>
  <cp:revision>93</cp:revision>
  <cp:lastPrinted>2013-01-22T18:39:05Z</cp:lastPrinted>
  <dcterms:created xsi:type="dcterms:W3CDTF">2012-10-27T14:17:12Z</dcterms:created>
  <dcterms:modified xsi:type="dcterms:W3CDTF">2013-01-22T18:39:19Z</dcterms:modified>
</cp:coreProperties>
</file>