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58" r:id="rId5"/>
  </p:sldIdLst>
  <p:sldSz cx="10160000" cy="7620000"/>
  <p:notesSz cx="6858000" cy="9144000"/>
  <p:embeddedFontLst>
    <p:embeddedFont>
      <p:font typeface="Lucida Sans Unicode" pitchFamily="34" charset="0"/>
      <p:regular r:id="rId6"/>
    </p:embeddedFont>
    <p:embeddedFont>
      <p:font typeface="Wingdings 3" pitchFamily="18" charset="2"/>
      <p:regular r:id="rId7"/>
    </p:embeddedFont>
    <p:embeddedFont>
      <p:font typeface="Verdana" pitchFamily="34" charset="0"/>
      <p:regular r:id="rId8"/>
      <p:bold r:id="rId9"/>
      <p:italic r:id="rId10"/>
      <p:boldItalic r:id="rId11"/>
    </p:embeddedFont>
    <p:embeddedFont>
      <p:font typeface="Wingdings 2" pitchFamily="18" charset="2"/>
      <p:regular r:id="rId12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4" y="-7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úhlý trojúhelník 3"/>
          <p:cNvSpPr/>
          <p:nvPr/>
        </p:nvSpPr>
        <p:spPr>
          <a:xfrm>
            <a:off x="0" y="5181600"/>
            <a:ext cx="10167938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Skupina 15"/>
          <p:cNvGrpSpPr>
            <a:grpSpLocks/>
          </p:cNvGrpSpPr>
          <p:nvPr/>
        </p:nvGrpSpPr>
        <p:grpSpPr bwMode="auto">
          <a:xfrm>
            <a:off x="-4763" y="5503863"/>
            <a:ext cx="10164763" cy="2124075"/>
            <a:chOff x="-3765" y="4832896"/>
            <a:chExt cx="9147765" cy="2032192"/>
          </a:xfrm>
        </p:grpSpPr>
        <p:sp>
          <p:nvSpPr>
            <p:cNvPr id="6" name="Volný tvar 5"/>
            <p:cNvSpPr>
              <a:spLocks/>
            </p:cNvSpPr>
            <p:nvPr/>
          </p:nvSpPr>
          <p:spPr bwMode="auto">
            <a:xfrm>
              <a:off x="1687779" y="4832896"/>
              <a:ext cx="7456221" cy="51943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34810" y="5135142"/>
              <a:ext cx="9109190" cy="83839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Přímá spojovací čára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762000" y="1947335"/>
            <a:ext cx="8636000" cy="2033068"/>
          </a:xfrm>
        </p:spPr>
        <p:txBody>
          <a:bodyPr anchor="b"/>
          <a:lstStyle>
            <a:lvl1pPr algn="r">
              <a:defRPr sz="5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762000" y="4012897"/>
            <a:ext cx="8636000" cy="1333004"/>
          </a:xfrm>
        </p:spPr>
        <p:txBody>
          <a:bodyPr lIns="50799" rIns="50799"/>
          <a:lstStyle>
            <a:lvl1pPr marL="0" marR="71119" indent="0" algn="r">
              <a:buNone/>
              <a:defRPr>
                <a:solidFill>
                  <a:schemeClr val="tx2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  <a:extLst/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11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4853B64-F3BC-4F50-B42A-478060D7709C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12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A5BA1B0-7155-4650-BE6E-EF6FD24506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645922"/>
            <a:ext cx="9144000" cy="4873412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FDFA9-0E10-4D6F-AA04-E3BDD252FF9E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9CECC-BB79-425F-827D-E8FE91BDBD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604459" y="305156"/>
            <a:ext cx="1974967" cy="6214179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5157"/>
            <a:ext cx="7027333" cy="6214178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DBF25-A71D-42A5-8267-60C4A8840636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4A2C6-AA4A-4021-82F4-3F7CC23106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4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DB83-0705-48A6-AEE2-9E315890AB10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5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3AD78-BC6E-47F3-9B8A-70B45236F1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vojitá šipka 3"/>
          <p:cNvSpPr/>
          <p:nvPr/>
        </p:nvSpPr>
        <p:spPr>
          <a:xfrm>
            <a:off x="4040188" y="3340100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Dvojitá šipka 4"/>
          <p:cNvSpPr/>
          <p:nvPr/>
        </p:nvSpPr>
        <p:spPr>
          <a:xfrm>
            <a:off x="3833813" y="3340100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640" y="1177458"/>
            <a:ext cx="8636000" cy="2032000"/>
          </a:xfrm>
        </p:spPr>
        <p:txBody>
          <a:bodyPr anchor="b"/>
          <a:lstStyle>
            <a:lvl1pPr algn="r">
              <a:buNone/>
              <a:defRPr sz="5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358570" y="3257458"/>
            <a:ext cx="5080000" cy="1616542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4CA4F1-B043-4F34-9EBA-6F1E83CAA2F0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F7AB87-7367-4376-88B9-562DBE824C1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C808A6-7C63-44A1-87AC-8E1ECA2B6FF4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E5B57E-BEFA-4A13-B6B5-EE38DAE890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389"/>
            <a:ext cx="9144000" cy="1270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6011333"/>
            <a:ext cx="4489098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1" y="6011333"/>
            <a:ext cx="4490861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1604772"/>
            <a:ext cx="4489098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1604772"/>
            <a:ext cx="4490861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AFBF39-6598-4519-8751-FF4562F3C67E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B80070-E536-4E8D-8B72-ABF2D235AF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8EBEA0-046A-410B-BD4F-345096F9B95C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37C25B-AD14-4790-8624-F1FD4B36CA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A934-8A1E-4060-8791-A5A2A62FEDB1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3" name="Zástupný symbol pro zápatí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B5FA9-0E77-4F31-AF07-C03A4840D1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6000" y="5418667"/>
            <a:ext cx="8313084" cy="5080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10667" y="5950113"/>
            <a:ext cx="4416213" cy="101600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016000" y="304800"/>
            <a:ext cx="8310880" cy="5080000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E0ADD1-64EA-4126-B342-80AC71EF3B4E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2F1A30-6207-41FD-9B5A-C82A66245C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olný tvar 4"/>
          <p:cNvSpPr>
            <a:spLocks/>
          </p:cNvSpPr>
          <p:nvPr/>
        </p:nvSpPr>
        <p:spPr bwMode="auto">
          <a:xfrm>
            <a:off x="554038" y="6605588"/>
            <a:ext cx="5489575" cy="10239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Volný tvar 5"/>
          <p:cNvSpPr>
            <a:spLocks/>
          </p:cNvSpPr>
          <p:nvPr/>
        </p:nvSpPr>
        <p:spPr bwMode="auto">
          <a:xfrm>
            <a:off x="539750" y="6599238"/>
            <a:ext cx="4100513" cy="10366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Pravoúhlý trojúhelník 6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vojitá šipka 8"/>
          <p:cNvSpPr/>
          <p:nvPr/>
        </p:nvSpPr>
        <p:spPr>
          <a:xfrm>
            <a:off x="9626600" y="554196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Dvojitá šipka 9"/>
          <p:cNvSpPr/>
          <p:nvPr/>
        </p:nvSpPr>
        <p:spPr>
          <a:xfrm>
            <a:off x="9420225" y="554196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68035" y="6048224"/>
            <a:ext cx="7958667" cy="720258"/>
          </a:xfrm>
          <a:noFill/>
        </p:spPr>
        <p:txBody>
          <a:bodyPr tIns="0"/>
          <a:lstStyle>
            <a:lvl1pPr marL="0" marR="20320" indent="0" algn="r">
              <a:buNone/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54000" y="211076"/>
            <a:ext cx="9652000" cy="48768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extLst/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000" y="5405691"/>
            <a:ext cx="8972702" cy="62519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1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D26BFF6-0B35-404C-B443-8D439954D141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12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3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51396CB-83D6-4E0C-B3DE-5FE23562B7A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554038" y="6605588"/>
            <a:ext cx="5489575" cy="10239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539750" y="6599238"/>
            <a:ext cx="4100513" cy="10366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599" tIns="50799" rIns="101599" bIns="50799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 lIns="101599" tIns="50799" rIns="101599" bIns="5079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33" name="Zástupný symbol pro text 29"/>
          <p:cNvSpPr>
            <a:spLocks noGrp="1"/>
          </p:cNvSpPr>
          <p:nvPr>
            <p:ph type="body" idx="1"/>
          </p:nvPr>
        </p:nvSpPr>
        <p:spPr bwMode="auto">
          <a:xfrm>
            <a:off x="508000" y="1646238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7473950" y="7119938"/>
            <a:ext cx="21336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7708D10-F5A6-459F-8265-52EEEF2AC909}" type="datetimeFigureOut">
              <a:rPr lang="cs-CZ"/>
              <a:pPr>
                <a:defRPr/>
              </a:pPr>
              <a:t>5.1.2013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867275" y="7119938"/>
            <a:ext cx="2611438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9607550" y="7119938"/>
            <a:ext cx="4064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D646A21-A3F6-4D41-8F5B-9884713FCF1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1" r:id="rId2"/>
    <p:sldLayoutId id="2147483756" r:id="rId3"/>
    <p:sldLayoutId id="2147483757" r:id="rId4"/>
    <p:sldLayoutId id="2147483758" r:id="rId5"/>
    <p:sldLayoutId id="2147483759" r:id="rId6"/>
    <p:sldLayoutId id="2147483752" r:id="rId7"/>
    <p:sldLayoutId id="2147483760" r:id="rId8"/>
    <p:sldLayoutId id="2147483761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404813" indent="-284163" algn="l" rtl="0" eaLnBrk="0" fontAlgn="base" hangingPunct="0">
        <a:spcBef>
          <a:spcPts val="45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52413" algn="l" rtl="0" eaLnBrk="0" fontAlgn="base" hangingPunct="0">
        <a:spcBef>
          <a:spcPts val="363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54088" indent="-252413" algn="l" rtl="0" eaLnBrk="0" fontAlgn="base" hangingPunct="0">
        <a:spcBef>
          <a:spcPts val="388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68413" indent="-252413" algn="l" rtl="0" eaLnBrk="0" fontAlgn="base" hangingPunct="0">
        <a:spcBef>
          <a:spcPts val="388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22413" indent="-252413" algn="l" rtl="0" eaLnBrk="0" fontAlgn="base" hangingPunct="0">
        <a:spcBef>
          <a:spcPts val="388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982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977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39975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dovky.cz/foto.asp?c=A111115_130831_ln-media_kim&amp;r=ln-media&amp;inframe=&amp;strana=2&amp;foto=KIM3f2ee8_konta_zena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dovky.cz/foto.asp?c=A111115_130831_ln-media_kim&amp;r=ln-media&amp;inframe=&amp;strana=2&amp;foto=KIM3f2ee8_konta_zena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Projekt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: Inovace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vybavení 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projektu CZ.1.07/1.5.00/0325</a:t>
            </a:r>
          </a:p>
        </p:txBody>
      </p:sp>
      <p:sp>
        <p:nvSpPr>
          <p:cNvPr id="9219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>
                <a:solidFill>
                  <a:srgbClr val="000000"/>
                </a:solidFill>
                <a:latin typeface="Times New Roman - 16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9220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221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9222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9223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9224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9225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9226" name="TextovéPole 9"/>
          <p:cNvSpPr txBox="1">
            <a:spLocks noChangeArrowheads="1"/>
          </p:cNvSpPr>
          <p:nvPr/>
        </p:nvSpPr>
        <p:spPr bwMode="auto">
          <a:xfrm>
            <a:off x="5872163" y="2120900"/>
            <a:ext cx="21605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Předmět: mediální výchova</a:t>
            </a:r>
          </a:p>
        </p:txBody>
      </p:sp>
      <p:sp>
        <p:nvSpPr>
          <p:cNvPr id="9227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9228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9229" name="TextovéPole 12"/>
          <p:cNvSpPr txBox="1">
            <a:spLocks noChangeArrowheads="1"/>
          </p:cNvSpPr>
          <p:nvPr/>
        </p:nvSpPr>
        <p:spPr bwMode="auto">
          <a:xfrm>
            <a:off x="5865818" y="2425700"/>
            <a:ext cx="210978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03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30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9231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9232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9233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9234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14557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Etika v reklamě</a:t>
            </a:r>
          </a:p>
        </p:txBody>
      </p:sp>
      <p:sp>
        <p:nvSpPr>
          <p:cNvPr id="9235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Mgr. Petra Husáková</a:t>
            </a:r>
          </a:p>
        </p:txBody>
      </p:sp>
      <p:sp>
        <p:nvSpPr>
          <p:cNvPr id="9236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9237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 ročník: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38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2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Mv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39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>
              <a:solidFill>
                <a:srgbClr val="000000"/>
              </a:solidFill>
              <a:latin typeface="Arial - 16"/>
            </a:endParaRPr>
          </a:p>
          <a:p>
            <a:endParaRPr lang="cs-CZ" sz="12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40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. Jiří Kálal</a:t>
            </a:r>
          </a:p>
        </p:txBody>
      </p:sp>
      <p:sp>
        <p:nvSpPr>
          <p:cNvPr id="9241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2.B</a:t>
            </a:r>
          </a:p>
        </p:txBody>
      </p:sp>
      <p:sp>
        <p:nvSpPr>
          <p:cNvPr id="9242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2398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19. 12. 2012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ChangeArrowheads="1"/>
          </p:cNvSpPr>
          <p:nvPr/>
        </p:nvSpPr>
        <p:spPr bwMode="auto">
          <a:xfrm>
            <a:off x="400050" y="1108075"/>
            <a:ext cx="9144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cs-CZ">
              <a:latin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endParaRPr lang="cs-CZ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00050" y="593725"/>
            <a:ext cx="92170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cs-CZ">
                <a:cs typeface="Times New Roman" pitchFamily="18" charset="0"/>
              </a:rPr>
              <a:t>Etika v reklamě</a:t>
            </a:r>
          </a:p>
          <a:p>
            <a:pPr algn="ctr" eaLnBrk="0" hangingPunct="0"/>
            <a:endParaRPr lang="cs-CZ" sz="1600"/>
          </a:p>
          <a:p>
            <a:pPr algn="ctr" eaLnBrk="0" hangingPunct="0"/>
            <a:endParaRPr lang="cs-CZ" sz="1600"/>
          </a:p>
          <a:p>
            <a:pPr algn="ctr" eaLnBrk="0" hangingPunct="0"/>
            <a:endParaRPr lang="cs-CZ" sz="1200"/>
          </a:p>
          <a:p>
            <a:pPr eaLnBrk="0" hangingPunct="0"/>
            <a:r>
              <a:rPr lang="cs-CZ" sz="1400">
                <a:cs typeface="Times New Roman" pitchFamily="18" charset="0"/>
              </a:rPr>
              <a:t>1. Uvědomujete si, že některé reklamy zobrazují muže nebo ženy necitlivě?</a:t>
            </a:r>
          </a:p>
          <a:p>
            <a:pPr eaLnBrk="0" hangingPunct="0">
              <a:buFontTx/>
              <a:buAutoNum type="arabicPeriod"/>
            </a:pPr>
            <a:endParaRPr lang="cs-CZ" sz="1400"/>
          </a:p>
          <a:p>
            <a:pPr eaLnBrk="0" hangingPunct="0">
              <a:buFontTx/>
              <a:buAutoNum type="arabicPeriod"/>
            </a:pPr>
            <a:endParaRPr lang="cs-CZ" sz="1200"/>
          </a:p>
          <a:p>
            <a:pPr eaLnBrk="0" hangingPunct="0"/>
            <a:r>
              <a:rPr lang="cs-CZ" sz="1400">
                <a:cs typeface="Times New Roman" pitchFamily="18" charset="0"/>
              </a:rPr>
              <a:t>2. Rozumíte pojmu sexistický?</a:t>
            </a:r>
          </a:p>
          <a:p>
            <a:pPr eaLnBrk="0" hangingPunct="0"/>
            <a:endParaRPr lang="cs-CZ" sz="1400"/>
          </a:p>
          <a:p>
            <a:pPr eaLnBrk="0" hangingPunct="0"/>
            <a:endParaRPr lang="cs-CZ" sz="1200"/>
          </a:p>
          <a:p>
            <a:pPr eaLnBrk="0" hangingPunct="0"/>
            <a:r>
              <a:rPr lang="cs-CZ" sz="1400">
                <a:cs typeface="Times New Roman" pitchFamily="18" charset="0"/>
              </a:rPr>
              <a:t>3. Uráží vás tento typ reklamy?</a:t>
            </a:r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délník 2"/>
          <p:cNvSpPr>
            <a:spLocks noChangeArrowheads="1"/>
          </p:cNvSpPr>
          <p:nvPr/>
        </p:nvSpPr>
        <p:spPr bwMode="auto">
          <a:xfrm>
            <a:off x="2540000" y="1095356"/>
            <a:ext cx="5080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dirty="0"/>
              <a:t>http://www.lidovky.</a:t>
            </a:r>
            <a:r>
              <a:rPr lang="cs-CZ" dirty="0" err="1"/>
              <a:t>cz</a:t>
            </a:r>
            <a:r>
              <a:rPr lang="cs-CZ" dirty="0"/>
              <a:t>/foto.</a:t>
            </a:r>
            <a:r>
              <a:rPr lang="cs-CZ" dirty="0" err="1"/>
              <a:t>asp</a:t>
            </a:r>
            <a:r>
              <a:rPr lang="cs-CZ" dirty="0"/>
              <a:t>?c=A111115_130831_</a:t>
            </a:r>
            <a:r>
              <a:rPr lang="cs-CZ" dirty="0" err="1"/>
              <a:t>ln</a:t>
            </a:r>
            <a:r>
              <a:rPr lang="cs-CZ" dirty="0"/>
              <a:t>-media_</a:t>
            </a:r>
            <a:r>
              <a:rPr lang="cs-CZ" dirty="0" err="1"/>
              <a:t>kim</a:t>
            </a:r>
            <a:r>
              <a:rPr lang="cs-CZ" dirty="0"/>
              <a:t>&amp;r=</a:t>
            </a:r>
            <a:r>
              <a:rPr lang="cs-CZ" dirty="0" err="1"/>
              <a:t>ln</a:t>
            </a:r>
            <a:r>
              <a:rPr lang="cs-CZ" dirty="0"/>
              <a:t>-media&amp;</a:t>
            </a:r>
            <a:r>
              <a:rPr lang="cs-CZ" dirty="0" err="1"/>
              <a:t>inframe</a:t>
            </a:r>
            <a:r>
              <a:rPr lang="cs-CZ" dirty="0"/>
              <a:t>=&amp;</a:t>
            </a:r>
            <a:r>
              <a:rPr lang="cs-CZ" dirty="0">
                <a:hlinkClick r:id="rId2"/>
              </a:rPr>
              <a:t>strana=2&amp;foto=KIM3f2ee8_konta_zena.</a:t>
            </a:r>
            <a:r>
              <a:rPr lang="cs-CZ" dirty="0" err="1">
                <a:hlinkClick r:id="rId2"/>
              </a:rPr>
              <a:t>jpg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08300" y="3973513"/>
            <a:ext cx="4343400" cy="156210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2291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Mgr. Petra Husáková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husakov@seznam.cz</a:t>
            </a:r>
          </a:p>
          <a:p>
            <a:pPr algn="ctr"/>
            <a:r>
              <a:rPr lang="cs-CZ" sz="1200">
                <a:solidFill>
                  <a:srgbClr val="000000"/>
                </a:solidFill>
                <a:latin typeface="Arial - 16"/>
              </a:rPr>
              <a:t>říjen 2012</a:t>
            </a:r>
          </a:p>
        </p:txBody>
      </p:sp>
      <p:sp>
        <p:nvSpPr>
          <p:cNvPr id="12292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12293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2294" name="TextovéPole 5"/>
          <p:cNvSpPr txBox="1">
            <a:spLocks noChangeArrowheads="1"/>
          </p:cNvSpPr>
          <p:nvPr/>
        </p:nvSpPr>
        <p:spPr bwMode="auto">
          <a:xfrm>
            <a:off x="698500" y="571500"/>
            <a:ext cx="47418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/>
              <a:t>http://www.lidovky.cz/foto.asp?c=A111115_130831_ln-media_kim&amp;r=ln-media&amp;inframe=&amp;</a:t>
            </a:r>
            <a:r>
              <a:rPr lang="cs-CZ" sz="1200">
                <a:hlinkClick r:id="rId2"/>
              </a:rPr>
              <a:t>strana=2&amp;foto=KIM3f2ee8_konta_zena.jpg</a:t>
            </a:r>
            <a:endParaRPr lang="cs-CZ" sz="1200"/>
          </a:p>
          <a:p>
            <a:endParaRPr lang="cs-CZ" sz="120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Shlu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</TotalTime>
  <Words>161</Words>
  <Application>Microsoft Office PowerPoint</Application>
  <PresentationFormat>Vlastní</PresentationFormat>
  <Paragraphs>43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5" baseType="lpstr">
      <vt:lpstr>Arial</vt:lpstr>
      <vt:lpstr>Times New Roman - 16</vt:lpstr>
      <vt:lpstr>Times New Roman - 14</vt:lpstr>
      <vt:lpstr>Arial - 16</vt:lpstr>
      <vt:lpstr>Times New Roman</vt:lpstr>
      <vt:lpstr>Lucida Sans Unicode</vt:lpstr>
      <vt:lpstr>Arial - 20</vt:lpstr>
      <vt:lpstr>Wingdings 3</vt:lpstr>
      <vt:lpstr>Verdana</vt:lpstr>
      <vt:lpstr>Wingdings 2</vt:lpstr>
      <vt:lpstr>Shluk</vt:lpstr>
      <vt:lpstr>Snímek 1</vt:lpstr>
      <vt:lpstr>Snímek 2</vt:lpstr>
      <vt:lpstr>Snímek 3</vt:lpstr>
      <vt:lpstr>Snímek 4</vt:lpstr>
    </vt:vector>
  </TitlesOfParts>
  <Company>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marcela</cp:lastModifiedBy>
  <cp:revision>21</cp:revision>
  <dcterms:created xsi:type="dcterms:W3CDTF">2012-09-30T18:20:36Z</dcterms:created>
  <dcterms:modified xsi:type="dcterms:W3CDTF">2013-01-05T09:41:32Z</dcterms:modified>
</cp:coreProperties>
</file>