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898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935F7-3F0B-4F4E-8550-26F8221531C8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C9AB456-9F46-4E50-9790-6B2548279C30}" type="slidenum">
              <a:rPr lang="cs-CZ" smtClean="0"/>
              <a:t>‹#›</a:t>
            </a:fld>
            <a:endParaRPr lang="cs-CZ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935F7-3F0B-4F4E-8550-26F8221531C8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AB456-9F46-4E50-9790-6B2548279C3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935F7-3F0B-4F4E-8550-26F8221531C8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AB456-9F46-4E50-9790-6B2548279C3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935F7-3F0B-4F4E-8550-26F8221531C8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AB456-9F46-4E50-9790-6B2548279C3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935F7-3F0B-4F4E-8550-26F8221531C8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AB456-9F46-4E50-9790-6B2548279C30}" type="slidenum">
              <a:rPr lang="cs-CZ" smtClean="0"/>
              <a:t>‹#›</a:t>
            </a:fld>
            <a:endParaRPr lang="cs-CZ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935F7-3F0B-4F4E-8550-26F8221531C8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AB456-9F46-4E50-9790-6B2548279C30}" type="slidenum">
              <a:rPr lang="cs-CZ" smtClean="0"/>
              <a:t>‹#›</a:t>
            </a:fld>
            <a:endParaRPr lang="cs-CZ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935F7-3F0B-4F4E-8550-26F8221531C8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AB456-9F46-4E50-9790-6B2548279C30}" type="slidenum">
              <a:rPr lang="cs-CZ" smtClean="0"/>
              <a:t>‹#›</a:t>
            </a:fld>
            <a:endParaRPr lang="cs-CZ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935F7-3F0B-4F4E-8550-26F8221531C8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AB456-9F46-4E50-9790-6B2548279C3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935F7-3F0B-4F4E-8550-26F8221531C8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AB456-9F46-4E50-9790-6B2548279C3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935F7-3F0B-4F4E-8550-26F8221531C8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AB456-9F46-4E50-9790-6B2548279C3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935F7-3F0B-4F4E-8550-26F8221531C8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AB456-9F46-4E50-9790-6B2548279C3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5E9935F7-3F0B-4F4E-8550-26F8221531C8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EC9AB456-9F46-4E50-9790-6B2548279C30}" type="slidenum">
              <a:rPr lang="cs-CZ" smtClean="0"/>
              <a:t>‹#›</a:t>
            </a:fld>
            <a:endParaRPr lang="cs-CZ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-UaNjoxEmbk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4nj0vEO4Q6s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kps7A_aiYns" TargetMode="External"/><Relationship Id="rId2" Type="http://schemas.openxmlformats.org/officeDocument/2006/relationships/hyperlink" Target="http://www.youtube.com/watch?v=7JDaOOw0MEE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1"/>
          <p:cNvSpPr txBox="1">
            <a:spLocks noChangeArrowheads="1"/>
          </p:cNvSpPr>
          <p:nvPr/>
        </p:nvSpPr>
        <p:spPr bwMode="auto">
          <a:xfrm>
            <a:off x="1619250" y="260350"/>
            <a:ext cx="5851525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 dirty="0">
                <a:solidFill>
                  <a:srgbClr val="000000"/>
                </a:solidFill>
                <a:latin typeface="Times New Roman - 16"/>
                <a:cs typeface="Arial" charset="0"/>
              </a:rPr>
              <a:t>Projekt:  Inovace vybavení      Registrační číslo projektu 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  <a:cs typeface="Arial" charset="0"/>
              </a:rPr>
              <a:t>CZ.1.07/1.5.00/34.0325</a:t>
            </a:r>
            <a:endParaRPr lang="cs-CZ" sz="1100" dirty="0">
              <a:solidFill>
                <a:srgbClr val="000000"/>
              </a:solidFill>
              <a:latin typeface="Times New Roman - 16"/>
              <a:cs typeface="Arial" charset="0"/>
            </a:endParaRPr>
          </a:p>
        </p:txBody>
      </p:sp>
      <p:sp>
        <p:nvSpPr>
          <p:cNvPr id="5" name="TextovéPole 2"/>
          <p:cNvSpPr txBox="1">
            <a:spLocks noChangeArrowheads="1"/>
          </p:cNvSpPr>
          <p:nvPr/>
        </p:nvSpPr>
        <p:spPr bwMode="auto">
          <a:xfrm>
            <a:off x="684213" y="549275"/>
            <a:ext cx="7727950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/>
            <a:r>
              <a:rPr lang="cs-CZ" sz="1100">
                <a:solidFill>
                  <a:srgbClr val="000000"/>
                </a:solidFill>
                <a:latin typeface="Times New Roman - 16"/>
                <a:cs typeface="Arial" charset="0"/>
              </a:rPr>
              <a:t>Příjemce: Gymnázium Pierra de Coubertina, Tábor, Náměstí Františka Křižíka 860, 390 01 Tábor</a:t>
            </a:r>
          </a:p>
        </p:txBody>
      </p:sp>
      <p:pic>
        <p:nvPicPr>
          <p:cNvPr id="6" name="Obrázek 3" descr="Logolink OPVK - oříznutý.jpg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6688" y="5292725"/>
            <a:ext cx="6272212" cy="1208088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ovéPole 4"/>
          <p:cNvSpPr txBox="1">
            <a:spLocks noChangeArrowheads="1"/>
          </p:cNvSpPr>
          <p:nvPr/>
        </p:nvSpPr>
        <p:spPr bwMode="auto">
          <a:xfrm>
            <a:off x="788988" y="4868863"/>
            <a:ext cx="7566025" cy="22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/>
            <a:r>
              <a:rPr lang="cs-CZ" sz="900" b="1">
                <a:solidFill>
                  <a:srgbClr val="000000"/>
                </a:solidFill>
                <a:latin typeface="Times New Roman - 14"/>
                <a:cs typeface="Arial" charset="0"/>
              </a:rPr>
              <a:t>Tento výukový materiál vznikl v rámci Operačního programu Vzdělání pro konkurenceschopnost.</a:t>
            </a:r>
          </a:p>
        </p:txBody>
      </p:sp>
      <p:sp>
        <p:nvSpPr>
          <p:cNvPr id="8" name="TextovéPole 6"/>
          <p:cNvSpPr txBox="1">
            <a:spLocks noChangeArrowheads="1"/>
          </p:cNvSpPr>
          <p:nvPr/>
        </p:nvSpPr>
        <p:spPr bwMode="auto">
          <a:xfrm>
            <a:off x="320675" y="1165225"/>
            <a:ext cx="1714500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 b="1">
                <a:solidFill>
                  <a:srgbClr val="000000"/>
                </a:solidFill>
                <a:latin typeface="Arial - 16"/>
                <a:cs typeface="Arial" charset="0"/>
              </a:rPr>
              <a:t>Autor materiálu:</a:t>
            </a:r>
          </a:p>
        </p:txBody>
      </p:sp>
      <p:sp>
        <p:nvSpPr>
          <p:cNvPr id="9" name="TextovéPole 7"/>
          <p:cNvSpPr txBox="1">
            <a:spLocks noChangeArrowheads="1"/>
          </p:cNvSpPr>
          <p:nvPr/>
        </p:nvSpPr>
        <p:spPr bwMode="auto">
          <a:xfrm>
            <a:off x="331788" y="903288"/>
            <a:ext cx="19431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 b="1">
                <a:solidFill>
                  <a:srgbClr val="000000"/>
                </a:solidFill>
                <a:latin typeface="Arial - 16"/>
                <a:cs typeface="Arial" charset="0"/>
              </a:rPr>
              <a:t>Název materiálu:	</a:t>
            </a:r>
          </a:p>
        </p:txBody>
      </p:sp>
      <p:sp>
        <p:nvSpPr>
          <p:cNvPr id="10" name="TextovéPole 8"/>
          <p:cNvSpPr txBox="1">
            <a:spLocks noChangeArrowheads="1"/>
          </p:cNvSpPr>
          <p:nvPr/>
        </p:nvSpPr>
        <p:spPr bwMode="auto">
          <a:xfrm>
            <a:off x="320675" y="2171700"/>
            <a:ext cx="776288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  <a:cs typeface="Arial" charset="0"/>
              </a:rPr>
              <a:t>Sada:</a:t>
            </a:r>
          </a:p>
        </p:txBody>
      </p:sp>
      <p:sp>
        <p:nvSpPr>
          <p:cNvPr id="11" name="TextovéPole 9"/>
          <p:cNvSpPr txBox="1">
            <a:spLocks noChangeArrowheads="1"/>
          </p:cNvSpPr>
          <p:nvPr/>
        </p:nvSpPr>
        <p:spPr bwMode="auto">
          <a:xfrm>
            <a:off x="4859338" y="1908175"/>
            <a:ext cx="2135187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  <a:cs typeface="Arial" charset="0"/>
              </a:rPr>
              <a:t>Předmět: mediální výchova</a:t>
            </a:r>
          </a:p>
        </p:txBody>
      </p:sp>
      <p:sp>
        <p:nvSpPr>
          <p:cNvPr id="12" name="TextovéPole 10"/>
          <p:cNvSpPr txBox="1">
            <a:spLocks noChangeArrowheads="1"/>
          </p:cNvSpPr>
          <p:nvPr/>
        </p:nvSpPr>
        <p:spPr bwMode="auto">
          <a:xfrm>
            <a:off x="320675" y="1646238"/>
            <a:ext cx="198755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 b="1">
                <a:solidFill>
                  <a:srgbClr val="000000"/>
                </a:solidFill>
                <a:latin typeface="Arial - 16"/>
                <a:cs typeface="Arial" charset="0"/>
              </a:rPr>
              <a:t>Zařazení materiálu:</a:t>
            </a:r>
          </a:p>
        </p:txBody>
      </p:sp>
      <p:sp>
        <p:nvSpPr>
          <p:cNvPr id="13" name="TextovéPole 11"/>
          <p:cNvSpPr txBox="1">
            <a:spLocks noChangeArrowheads="1"/>
          </p:cNvSpPr>
          <p:nvPr/>
        </p:nvSpPr>
        <p:spPr bwMode="auto">
          <a:xfrm>
            <a:off x="320675" y="1908175"/>
            <a:ext cx="1028700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  <a:cs typeface="Arial" charset="0"/>
              </a:rPr>
              <a:t>Šablona:</a:t>
            </a:r>
          </a:p>
        </p:txBody>
      </p:sp>
      <p:sp>
        <p:nvSpPr>
          <p:cNvPr id="14" name="TextovéPole 12"/>
          <p:cNvSpPr txBox="1">
            <a:spLocks noChangeArrowheads="1"/>
          </p:cNvSpPr>
          <p:nvPr/>
        </p:nvSpPr>
        <p:spPr bwMode="auto">
          <a:xfrm>
            <a:off x="5003800" y="2205038"/>
            <a:ext cx="1235075" cy="252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Číslo DUM: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13</a:t>
            </a:r>
            <a:endParaRPr lang="cs-CZ" sz="1100" dirty="0">
              <a:solidFill>
                <a:srgbClr val="000000"/>
              </a:solidFill>
              <a:latin typeface="Arial - 16"/>
              <a:cs typeface="Arial" charset="0"/>
            </a:endParaRPr>
          </a:p>
        </p:txBody>
      </p:sp>
      <p:sp>
        <p:nvSpPr>
          <p:cNvPr id="15" name="TextovéPole 13"/>
          <p:cNvSpPr txBox="1">
            <a:spLocks noChangeArrowheads="1"/>
          </p:cNvSpPr>
          <p:nvPr/>
        </p:nvSpPr>
        <p:spPr bwMode="auto">
          <a:xfrm>
            <a:off x="320675" y="2651125"/>
            <a:ext cx="2765425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 b="1">
                <a:solidFill>
                  <a:srgbClr val="000000"/>
                </a:solidFill>
                <a:latin typeface="Arial - 16"/>
                <a:cs typeface="Arial" charset="0"/>
              </a:rPr>
              <a:t>Ověření materiálu ve výuce:</a:t>
            </a:r>
          </a:p>
        </p:txBody>
      </p:sp>
      <p:sp>
        <p:nvSpPr>
          <p:cNvPr id="16" name="TextovéPole 14"/>
          <p:cNvSpPr txBox="1">
            <a:spLocks noChangeArrowheads="1"/>
          </p:cNvSpPr>
          <p:nvPr/>
        </p:nvSpPr>
        <p:spPr bwMode="auto">
          <a:xfrm>
            <a:off x="320675" y="2914650"/>
            <a:ext cx="1554163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  <a:cs typeface="Arial" charset="0"/>
              </a:rPr>
              <a:t>Datum ověření:</a:t>
            </a:r>
          </a:p>
        </p:txBody>
      </p:sp>
      <p:sp>
        <p:nvSpPr>
          <p:cNvPr id="17" name="TextovéPole 15"/>
          <p:cNvSpPr txBox="1">
            <a:spLocks noChangeArrowheads="1"/>
          </p:cNvSpPr>
          <p:nvPr/>
        </p:nvSpPr>
        <p:spPr bwMode="auto">
          <a:xfrm>
            <a:off x="320675" y="3429000"/>
            <a:ext cx="776288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  <a:cs typeface="Arial" charset="0"/>
              </a:rPr>
              <a:t>Třída:</a:t>
            </a:r>
          </a:p>
        </p:txBody>
      </p:sp>
      <p:sp>
        <p:nvSpPr>
          <p:cNvPr id="18" name="TextovéPole 16"/>
          <p:cNvSpPr txBox="1">
            <a:spLocks noChangeArrowheads="1"/>
          </p:cNvSpPr>
          <p:nvPr/>
        </p:nvSpPr>
        <p:spPr bwMode="auto">
          <a:xfrm>
            <a:off x="320675" y="3178175"/>
            <a:ext cx="1576388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  <a:cs typeface="Arial" charset="0"/>
              </a:rPr>
              <a:t>Ověřující učitel:</a:t>
            </a:r>
          </a:p>
        </p:txBody>
      </p:sp>
      <p:sp>
        <p:nvSpPr>
          <p:cNvPr id="19" name="TextovéPole 17"/>
          <p:cNvSpPr txBox="1">
            <a:spLocks noChangeArrowheads="1"/>
          </p:cNvSpPr>
          <p:nvPr/>
        </p:nvSpPr>
        <p:spPr bwMode="auto">
          <a:xfrm>
            <a:off x="2160588" y="903288"/>
            <a:ext cx="4283075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Film 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jako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prostředek masové 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komunikace</a:t>
            </a:r>
          </a:p>
        </p:txBody>
      </p:sp>
      <p:sp>
        <p:nvSpPr>
          <p:cNvPr id="20" name="TextovéPole 18"/>
          <p:cNvSpPr txBox="1">
            <a:spLocks noChangeArrowheads="1"/>
          </p:cNvSpPr>
          <p:nvPr/>
        </p:nvSpPr>
        <p:spPr bwMode="auto">
          <a:xfrm>
            <a:off x="2160588" y="1165225"/>
            <a:ext cx="1600200" cy="252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Mgr.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Tomáš Míka</a:t>
            </a:r>
            <a:endParaRPr lang="cs-CZ" sz="1100" dirty="0">
              <a:solidFill>
                <a:srgbClr val="000000"/>
              </a:solidFill>
              <a:latin typeface="Arial - 16"/>
              <a:cs typeface="Arial" charset="0"/>
            </a:endParaRPr>
          </a:p>
        </p:txBody>
      </p:sp>
      <p:sp>
        <p:nvSpPr>
          <p:cNvPr id="21" name="TextovéPole 19"/>
          <p:cNvSpPr txBox="1">
            <a:spLocks noChangeArrowheads="1"/>
          </p:cNvSpPr>
          <p:nvPr/>
        </p:nvSpPr>
        <p:spPr bwMode="auto">
          <a:xfrm>
            <a:off x="1120775" y="1908175"/>
            <a:ext cx="4662488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  <a:cs typeface="Arial" charset="0"/>
              </a:rPr>
              <a:t>Inovace a zkvalitnění výuky prostřednictvím ICT (III/2)</a:t>
            </a:r>
          </a:p>
        </p:txBody>
      </p:sp>
      <p:sp>
        <p:nvSpPr>
          <p:cNvPr id="22" name="TextovéPole 20"/>
          <p:cNvSpPr txBox="1">
            <a:spLocks noChangeArrowheads="1"/>
          </p:cNvSpPr>
          <p:nvPr/>
        </p:nvSpPr>
        <p:spPr bwMode="auto">
          <a:xfrm>
            <a:off x="7246938" y="1908175"/>
            <a:ext cx="1622425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  <a:cs typeface="Arial" charset="0"/>
              </a:rPr>
              <a:t>ročník: druhý</a:t>
            </a:r>
          </a:p>
        </p:txBody>
      </p:sp>
      <p:sp>
        <p:nvSpPr>
          <p:cNvPr id="23" name="TextovéPole 21"/>
          <p:cNvSpPr txBox="1">
            <a:spLocks noChangeArrowheads="1"/>
          </p:cNvSpPr>
          <p:nvPr/>
        </p:nvSpPr>
        <p:spPr bwMode="auto">
          <a:xfrm>
            <a:off x="1120775" y="2171700"/>
            <a:ext cx="2414588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32_Mv_2</a:t>
            </a:r>
            <a:endParaRPr lang="cs-CZ" sz="1100" dirty="0">
              <a:solidFill>
                <a:srgbClr val="000000"/>
              </a:solidFill>
              <a:latin typeface="Arial - 16"/>
              <a:cs typeface="Arial" charset="0"/>
            </a:endParaRPr>
          </a:p>
        </p:txBody>
      </p:sp>
      <p:sp>
        <p:nvSpPr>
          <p:cNvPr id="24" name="TextovéPole 22"/>
          <p:cNvSpPr txBox="1">
            <a:spLocks noChangeArrowheads="1"/>
          </p:cNvSpPr>
          <p:nvPr/>
        </p:nvSpPr>
        <p:spPr bwMode="auto">
          <a:xfrm>
            <a:off x="7246938" y="2149475"/>
            <a:ext cx="1189037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endParaRPr lang="cs-CZ" sz="1100">
              <a:solidFill>
                <a:srgbClr val="000000"/>
              </a:solidFill>
              <a:latin typeface="Arial - 16"/>
              <a:cs typeface="Arial" charset="0"/>
            </a:endParaRPr>
          </a:p>
          <a:p>
            <a:pPr eaLnBrk="1" hangingPunct="1"/>
            <a:endParaRPr lang="cs-CZ" sz="1100">
              <a:solidFill>
                <a:srgbClr val="000000"/>
              </a:solidFill>
              <a:latin typeface="Arial - 16"/>
              <a:cs typeface="Arial" charset="0"/>
            </a:endParaRPr>
          </a:p>
        </p:txBody>
      </p:sp>
      <p:sp>
        <p:nvSpPr>
          <p:cNvPr id="25" name="TextovéPole 23"/>
          <p:cNvSpPr txBox="1">
            <a:spLocks noChangeArrowheads="1"/>
          </p:cNvSpPr>
          <p:nvPr/>
        </p:nvSpPr>
        <p:spPr bwMode="auto">
          <a:xfrm>
            <a:off x="2160588" y="3165475"/>
            <a:ext cx="1600200" cy="252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Mgr.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Tomáš Míka</a:t>
            </a:r>
            <a:endParaRPr lang="cs-CZ" sz="1100" dirty="0">
              <a:solidFill>
                <a:srgbClr val="000000"/>
              </a:solidFill>
              <a:latin typeface="Arial - 16"/>
              <a:cs typeface="Arial" charset="0"/>
            </a:endParaRPr>
          </a:p>
        </p:txBody>
      </p:sp>
      <p:sp>
        <p:nvSpPr>
          <p:cNvPr id="26" name="TextovéPole 24"/>
          <p:cNvSpPr txBox="1">
            <a:spLocks noChangeArrowheads="1"/>
          </p:cNvSpPr>
          <p:nvPr/>
        </p:nvSpPr>
        <p:spPr bwMode="auto">
          <a:xfrm>
            <a:off x="2160588" y="3429000"/>
            <a:ext cx="661987" cy="252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2. D</a:t>
            </a:r>
            <a:endParaRPr lang="cs-CZ" sz="1100" dirty="0">
              <a:solidFill>
                <a:srgbClr val="000000"/>
              </a:solidFill>
              <a:latin typeface="Arial - 16"/>
              <a:cs typeface="Arial" charset="0"/>
            </a:endParaRPr>
          </a:p>
        </p:txBody>
      </p:sp>
      <p:sp>
        <p:nvSpPr>
          <p:cNvPr id="27" name="TextovéPole 25"/>
          <p:cNvSpPr txBox="1">
            <a:spLocks noChangeArrowheads="1"/>
          </p:cNvSpPr>
          <p:nvPr/>
        </p:nvSpPr>
        <p:spPr bwMode="auto">
          <a:xfrm>
            <a:off x="2160588" y="2914650"/>
            <a:ext cx="1258887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30. 9. 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2013</a:t>
            </a:r>
          </a:p>
        </p:txBody>
      </p:sp>
    </p:spTree>
    <p:extLst>
      <p:ext uri="{BB962C8B-B14F-4D97-AF65-F5344CB8AC3E}">
        <p14:creationId xmlns:p14="http://schemas.microsoft.com/office/powerpoint/2010/main" val="1050177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1772816"/>
            <a:ext cx="8229600" cy="1600200"/>
          </a:xfrm>
        </p:spPr>
        <p:txBody>
          <a:bodyPr/>
          <a:lstStyle/>
          <a:p>
            <a:r>
              <a:rPr lang="cs-CZ" dirty="0" smtClean="0"/>
              <a:t>Film jako prostředek masové komunikace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29742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Předchůdce filmu – </a:t>
            </a:r>
            <a:r>
              <a:rPr lang="cs-CZ" dirty="0" err="1" smtClean="0"/>
              <a:t>camera</a:t>
            </a:r>
            <a:r>
              <a:rPr lang="cs-CZ" dirty="0" smtClean="0"/>
              <a:t> </a:t>
            </a:r>
            <a:r>
              <a:rPr lang="cs-CZ" dirty="0" err="1" smtClean="0"/>
              <a:t>obscura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dirty="0" smtClean="0"/>
              <a:t>prvním pokusem zachovat co nejvěrněji obraz reality byla v 16. století tzv. </a:t>
            </a:r>
            <a:r>
              <a:rPr lang="cs-CZ" dirty="0" err="1" smtClean="0"/>
              <a:t>camera</a:t>
            </a:r>
            <a:r>
              <a:rPr lang="cs-CZ" dirty="0" smtClean="0"/>
              <a:t> </a:t>
            </a:r>
            <a:r>
              <a:rPr lang="cs-CZ" dirty="0" err="1" smtClean="0"/>
              <a:t>obscura</a:t>
            </a:r>
            <a:endParaRPr lang="cs-CZ" dirty="0" smtClean="0"/>
          </a:p>
          <a:p>
            <a:pPr marL="0" indent="0">
              <a:buNone/>
            </a:pPr>
            <a:endParaRPr lang="cs-CZ" dirty="0" smtClean="0"/>
          </a:p>
          <a:p>
            <a:r>
              <a:rPr lang="cs-CZ" dirty="0" smtClean="0"/>
              <a:t>šlo o schránku s malým otvorem na jedné straně, kterým procházelo světlo, dopadalo na protější stranu uvnitř  a na tuto stranu se také promítal obraz prostředí před schránkou, jen obraz převrácený vzhůru nohama</a:t>
            </a:r>
            <a:endParaRPr lang="cs-CZ" dirty="0"/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125" y="2217210"/>
            <a:ext cx="4041775" cy="3291943"/>
          </a:xfrm>
        </p:spPr>
      </p:pic>
    </p:spTree>
    <p:extLst>
      <p:ext uri="{BB962C8B-B14F-4D97-AF65-F5344CB8AC3E}">
        <p14:creationId xmlns:p14="http://schemas.microsoft.com/office/powerpoint/2010/main" val="1182444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Předchůdce filmu – laterna </a:t>
            </a:r>
            <a:r>
              <a:rPr lang="cs-CZ" dirty="0" err="1" smtClean="0"/>
              <a:t>magica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cs-CZ" dirty="0" smtClean="0"/>
              <a:t>laternu </a:t>
            </a:r>
            <a:r>
              <a:rPr lang="cs-CZ" dirty="0" err="1" smtClean="0"/>
              <a:t>magicu</a:t>
            </a:r>
            <a:r>
              <a:rPr lang="cs-CZ" dirty="0" smtClean="0"/>
              <a:t> pravděpodobně vynalezl holandský fyzik </a:t>
            </a:r>
            <a:r>
              <a:rPr lang="cs-CZ" dirty="0" err="1" smtClean="0"/>
              <a:t>Christiaan</a:t>
            </a:r>
            <a:r>
              <a:rPr lang="cs-CZ" dirty="0" smtClean="0"/>
              <a:t> </a:t>
            </a:r>
            <a:r>
              <a:rPr lang="cs-CZ" dirty="0" err="1" smtClean="0"/>
              <a:t>Huygens</a:t>
            </a:r>
            <a:r>
              <a:rPr lang="cs-CZ" dirty="0" smtClean="0"/>
              <a:t> v 17. století a později ji zpopularizoval německý jezuita </a:t>
            </a:r>
            <a:r>
              <a:rPr lang="cs-CZ" dirty="0" err="1" smtClean="0"/>
              <a:t>Athanasius</a:t>
            </a:r>
            <a:r>
              <a:rPr lang="cs-CZ" dirty="0" smtClean="0"/>
              <a:t> </a:t>
            </a:r>
            <a:r>
              <a:rPr lang="cs-CZ" dirty="0" err="1" smtClean="0"/>
              <a:t>Kircher</a:t>
            </a:r>
            <a:endParaRPr lang="cs-CZ" dirty="0" smtClean="0"/>
          </a:p>
          <a:p>
            <a:pPr marL="0" indent="0">
              <a:buNone/>
            </a:pPr>
            <a:endParaRPr lang="cs-CZ" dirty="0" smtClean="0"/>
          </a:p>
          <a:p>
            <a:r>
              <a:rPr lang="cs-CZ" dirty="0" smtClean="0"/>
              <a:t>jednalo se o dřevěnou skříňku </a:t>
            </a:r>
            <a:r>
              <a:rPr lang="cs-CZ" dirty="0"/>
              <a:t>se zdrojem světla </a:t>
            </a:r>
            <a:r>
              <a:rPr lang="cs-CZ" dirty="0" smtClean="0"/>
              <a:t>(např. se svíčkou) </a:t>
            </a:r>
            <a:r>
              <a:rPr lang="cs-CZ" dirty="0"/>
              <a:t>a vydutým zrcadlem za ním, </a:t>
            </a:r>
            <a:r>
              <a:rPr lang="cs-CZ" dirty="0" smtClean="0"/>
              <a:t>které </a:t>
            </a:r>
            <a:r>
              <a:rPr lang="cs-CZ" dirty="0"/>
              <a:t>paprsky soustřeďovalo do otvoru s </a:t>
            </a:r>
            <a:r>
              <a:rPr lang="cs-CZ" dirty="0" smtClean="0"/>
              <a:t>čočkou; </a:t>
            </a:r>
            <a:r>
              <a:rPr lang="cs-CZ" dirty="0"/>
              <a:t>p</a:t>
            </a:r>
            <a:r>
              <a:rPr lang="cs-CZ" dirty="0" smtClean="0"/>
              <a:t>řed čočku </a:t>
            </a:r>
            <a:r>
              <a:rPr lang="cs-CZ" dirty="0"/>
              <a:t>se </a:t>
            </a:r>
            <a:r>
              <a:rPr lang="cs-CZ" dirty="0" smtClean="0"/>
              <a:t>umisťovaly </a:t>
            </a:r>
            <a:r>
              <a:rPr lang="cs-CZ" dirty="0"/>
              <a:t>skleněné destičky s malovanými průhlednými obrázky a </a:t>
            </a:r>
            <a:r>
              <a:rPr lang="cs-CZ" dirty="0" smtClean="0"/>
              <a:t>objektiv, </a:t>
            </a:r>
            <a:r>
              <a:rPr lang="cs-CZ" dirty="0"/>
              <a:t>jímž se zvětšený obraz promítal na </a:t>
            </a:r>
            <a:r>
              <a:rPr lang="cs-CZ" dirty="0" smtClean="0"/>
              <a:t>stěnu</a:t>
            </a:r>
            <a:endParaRPr lang="cs-CZ" dirty="0"/>
          </a:p>
          <a:p>
            <a:endParaRPr lang="cs-CZ" dirty="0"/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275" y="1600200"/>
            <a:ext cx="3445474" cy="4525963"/>
          </a:xfrm>
        </p:spPr>
      </p:pic>
    </p:spTree>
    <p:extLst>
      <p:ext uri="{BB962C8B-B14F-4D97-AF65-F5344CB8AC3E}">
        <p14:creationId xmlns:p14="http://schemas.microsoft.com/office/powerpoint/2010/main" val="823238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První filmový záznam</a:t>
            </a:r>
            <a:endParaRPr lang="cs-CZ" dirty="0"/>
          </a:p>
        </p:txBody>
      </p:sp>
      <p:sp>
        <p:nvSpPr>
          <p:cNvPr id="8" name="Zástupný symbol pro obsah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cs-CZ" dirty="0" smtClean="0"/>
          </a:p>
          <a:p>
            <a:r>
              <a:rPr lang="cs-CZ" dirty="0" smtClean="0"/>
              <a:t>prvním filmovým záznamem byl několikasekundový „film“ T. A. Edisona „Kýchání asistenta Otto </a:t>
            </a:r>
            <a:r>
              <a:rPr lang="cs-CZ" dirty="0" err="1" smtClean="0"/>
              <a:t>Sneeze</a:t>
            </a:r>
            <a:r>
              <a:rPr lang="cs-CZ" dirty="0" smtClean="0"/>
              <a:t> v laboratoři“ z roku 1894</a:t>
            </a:r>
          </a:p>
          <a:p>
            <a:pPr marL="0" indent="0">
              <a:buNone/>
            </a:pPr>
            <a:r>
              <a:rPr lang="cs-CZ" dirty="0" smtClean="0"/>
              <a:t> </a:t>
            </a:r>
            <a:endParaRPr lang="cs-CZ" dirty="0"/>
          </a:p>
          <a:p>
            <a:endParaRPr lang="cs-CZ" dirty="0"/>
          </a:p>
        </p:txBody>
      </p:sp>
      <p:sp>
        <p:nvSpPr>
          <p:cNvPr id="2" name="Zástupný symbol pro obsah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cs-CZ" u="sng" dirty="0" smtClean="0">
              <a:hlinkClick r:id="rId2"/>
            </a:endParaRPr>
          </a:p>
          <a:p>
            <a:pPr marL="0" indent="0">
              <a:buNone/>
            </a:pPr>
            <a:endParaRPr lang="cs-CZ" u="sng" dirty="0">
              <a:hlinkClick r:id="rId2"/>
            </a:endParaRPr>
          </a:p>
          <a:p>
            <a:pPr marL="0" indent="0">
              <a:buNone/>
            </a:pPr>
            <a:endParaRPr lang="cs-CZ" u="sng" dirty="0" smtClean="0">
              <a:hlinkClick r:id="rId2"/>
            </a:endParaRPr>
          </a:p>
          <a:p>
            <a:pPr marL="0" indent="0">
              <a:buNone/>
            </a:pPr>
            <a:r>
              <a:rPr lang="cs-CZ" u="sng" dirty="0" smtClean="0">
                <a:hlinkClick r:id="rId2"/>
              </a:rPr>
              <a:t>http</a:t>
            </a:r>
            <a:r>
              <a:rPr lang="cs-CZ" u="sng" dirty="0">
                <a:hlinkClick r:id="rId2"/>
              </a:rPr>
              <a:t>://www.youtube.com/watch?v=-UaNjoxEmbk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25075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První filmové promítání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cs-CZ" dirty="0" smtClean="0"/>
              <a:t>první veřejné a placené promítání uskutečnili v roce 1895 v Paříži bratři </a:t>
            </a:r>
            <a:r>
              <a:rPr lang="cs-CZ" dirty="0" err="1" smtClean="0"/>
              <a:t>Lumiérové</a:t>
            </a:r>
            <a:endParaRPr lang="cs-CZ" dirty="0" smtClean="0"/>
          </a:p>
          <a:p>
            <a:r>
              <a:rPr lang="cs-CZ" dirty="0" smtClean="0"/>
              <a:t>jejich film trval několik sekund, jmenoval se „Dělníci odcházející z </a:t>
            </a:r>
            <a:r>
              <a:rPr lang="cs-CZ" dirty="0" err="1" smtClean="0"/>
              <a:t>Lumierovy</a:t>
            </a:r>
            <a:r>
              <a:rPr lang="cs-CZ" dirty="0" smtClean="0"/>
              <a:t> továrny“ a přinášel banální dokumentární výjev, kterým ovšem byli tehdejší diváci fascinováni</a:t>
            </a:r>
          </a:p>
          <a:p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cs-CZ" u="sng" dirty="0" smtClean="0">
              <a:hlinkClick r:id="rId2"/>
            </a:endParaRPr>
          </a:p>
          <a:p>
            <a:pPr marL="0" indent="0">
              <a:buNone/>
            </a:pPr>
            <a:endParaRPr lang="cs-CZ" u="sng" dirty="0">
              <a:hlinkClick r:id="rId2"/>
            </a:endParaRPr>
          </a:p>
          <a:p>
            <a:pPr marL="0" indent="0">
              <a:buNone/>
            </a:pPr>
            <a:endParaRPr lang="cs-CZ" u="sng" dirty="0" smtClean="0">
              <a:hlinkClick r:id="rId2"/>
            </a:endParaRPr>
          </a:p>
          <a:p>
            <a:pPr marL="0" indent="0">
              <a:buNone/>
            </a:pPr>
            <a:r>
              <a:rPr lang="cs-CZ" u="sng" dirty="0" smtClean="0">
                <a:hlinkClick r:id="rId2"/>
              </a:rPr>
              <a:t>http</a:t>
            </a:r>
            <a:r>
              <a:rPr lang="cs-CZ" u="sng" dirty="0">
                <a:hlinkClick r:id="rId2"/>
              </a:rPr>
              <a:t>://www.youtube.com/watch?v=4nj0vEO4Q6s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28589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První hrané filmy s dějem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dirty="0" smtClean="0"/>
              <a:t>vůbec první hraný film s dějem „Cesta na Měsíc“ natočil francouzský režisér </a:t>
            </a:r>
            <a:r>
              <a:rPr lang="cs-CZ" dirty="0"/>
              <a:t>G</a:t>
            </a:r>
            <a:r>
              <a:rPr lang="cs-CZ" dirty="0" smtClean="0"/>
              <a:t>eorges </a:t>
            </a:r>
            <a:r>
              <a:rPr lang="cs-CZ" dirty="0" err="1" smtClean="0"/>
              <a:t>Mélies</a:t>
            </a:r>
            <a:r>
              <a:rPr lang="cs-CZ" dirty="0" smtClean="0"/>
              <a:t> v roce 1902</a:t>
            </a:r>
          </a:p>
          <a:p>
            <a:r>
              <a:rPr lang="cs-CZ" dirty="0" smtClean="0"/>
              <a:t>mezi další slavné filmy z počátků kinematografie patří film amerického režiséra Edwina </a:t>
            </a:r>
            <a:r>
              <a:rPr lang="cs-CZ" dirty="0" err="1" smtClean="0"/>
              <a:t>Portera</a:t>
            </a:r>
            <a:r>
              <a:rPr lang="cs-CZ" dirty="0" smtClean="0"/>
              <a:t> „Velká vlaková loupež“</a:t>
            </a:r>
          </a:p>
          <a:p>
            <a:r>
              <a:rPr lang="cs-CZ" u="sng" dirty="0">
                <a:hlinkClick r:id="rId2"/>
              </a:rPr>
              <a:t>http://www.youtube.com/watch?v=7JDaOOw0MEE</a:t>
            </a:r>
            <a:endParaRPr lang="cs-CZ" dirty="0"/>
          </a:p>
          <a:p>
            <a:r>
              <a:rPr lang="cs-CZ" u="sng">
                <a:hlinkClick r:id="rId3"/>
              </a:rPr>
              <a:t>http://www.youtube.com/watch?v=kps7A_aiYns</a:t>
            </a:r>
            <a:endParaRPr lang="cs-CZ"/>
          </a:p>
          <a:p>
            <a:endParaRPr lang="cs-CZ" dirty="0"/>
          </a:p>
        </p:txBody>
      </p:sp>
      <p:sp>
        <p:nvSpPr>
          <p:cNvPr id="7" name="Zástupný symbol pro obsah 6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cs-CZ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492896"/>
            <a:ext cx="2447925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36961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olný tvar 1"/>
          <p:cNvSpPr>
            <a:spLocks/>
          </p:cNvSpPr>
          <p:nvPr/>
        </p:nvSpPr>
        <p:spPr bwMode="auto">
          <a:xfrm>
            <a:off x="2617788" y="3576638"/>
            <a:ext cx="3908425" cy="1404937"/>
          </a:xfrm>
          <a:custGeom>
            <a:avLst/>
            <a:gdLst>
              <a:gd name="T0" fmla="*/ 0 w 4342131"/>
              <a:gd name="T1" fmla="*/ 1404936 h 1562101"/>
              <a:gd name="T2" fmla="*/ 0 w 4342131"/>
              <a:gd name="T3" fmla="*/ 0 h 1562101"/>
              <a:gd name="T4" fmla="*/ 3908424 w 4342131"/>
              <a:gd name="T5" fmla="*/ 0 h 1562101"/>
              <a:gd name="T6" fmla="*/ 3908424 w 4342131"/>
              <a:gd name="T7" fmla="*/ 1404936 h 1562101"/>
              <a:gd name="T8" fmla="*/ 0 60000 65536"/>
              <a:gd name="T9" fmla="*/ 0 60000 65536"/>
              <a:gd name="T10" fmla="*/ 0 60000 65536"/>
              <a:gd name="T11" fmla="*/ 0 60000 65536"/>
              <a:gd name="T12" fmla="*/ 0 w 4342131"/>
              <a:gd name="T13" fmla="*/ 0 h 1562101"/>
              <a:gd name="T14" fmla="*/ 4342131 w 4342131"/>
              <a:gd name="T15" fmla="*/ 1562101 h 156210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342131" h="1562101">
                <a:moveTo>
                  <a:pt x="0" y="1562100"/>
                </a:moveTo>
                <a:lnTo>
                  <a:pt x="0" y="0"/>
                </a:lnTo>
                <a:lnTo>
                  <a:pt x="4342130" y="0"/>
                </a:lnTo>
                <a:lnTo>
                  <a:pt x="4342130" y="1562100"/>
                </a:lnTo>
                <a:lnTo>
                  <a:pt x="0" y="1562100"/>
                </a:lnTo>
                <a:close/>
              </a:path>
            </a:pathLst>
          </a:custGeom>
          <a:solidFill>
            <a:schemeClr val="bg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endParaRPr lang="cs-CZ"/>
          </a:p>
        </p:txBody>
      </p:sp>
      <p:sp>
        <p:nvSpPr>
          <p:cNvPr id="6" name="TextovéPole 2"/>
          <p:cNvSpPr txBox="1">
            <a:spLocks noChangeArrowheads="1"/>
          </p:cNvSpPr>
          <p:nvPr/>
        </p:nvSpPr>
        <p:spPr bwMode="auto">
          <a:xfrm>
            <a:off x="2811463" y="3714750"/>
            <a:ext cx="3567112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Autor:</a:t>
            </a:r>
          </a:p>
          <a:p>
            <a:pPr algn="ctr" eaLnBrk="1" hangingPunct="1"/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Mgr.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Tomáš Míka</a:t>
            </a:r>
            <a:endParaRPr lang="cs-CZ" sz="1100" dirty="0">
              <a:solidFill>
                <a:srgbClr val="000000"/>
              </a:solidFill>
              <a:latin typeface="Arial - 16"/>
              <a:cs typeface="Arial" charset="0"/>
            </a:endParaRPr>
          </a:p>
          <a:p>
            <a:pPr algn="ctr" eaLnBrk="1" hangingPunct="1"/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Gymnázium Pierra de </a:t>
            </a:r>
            <a:r>
              <a:rPr lang="cs-CZ" sz="1100" dirty="0" err="1">
                <a:solidFill>
                  <a:srgbClr val="000000"/>
                </a:solidFill>
                <a:latin typeface="Arial - 16"/>
                <a:cs typeface="Arial" charset="0"/>
              </a:rPr>
              <a:t>Coubertina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, Tábor</a:t>
            </a:r>
          </a:p>
          <a:p>
            <a:pPr algn="ctr" eaLnBrk="1" hangingPunct="1"/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burlaki@seznam.cz</a:t>
            </a:r>
            <a:endParaRPr lang="cs-CZ" sz="1100" dirty="0">
              <a:solidFill>
                <a:srgbClr val="000000"/>
              </a:solidFill>
              <a:latin typeface="Arial - 16"/>
              <a:cs typeface="Arial" charset="0"/>
            </a:endParaRPr>
          </a:p>
          <a:p>
            <a:pPr algn="ctr" eaLnBrk="1" hangingPunct="1"/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září 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2013</a:t>
            </a:r>
          </a:p>
        </p:txBody>
      </p:sp>
      <p:sp>
        <p:nvSpPr>
          <p:cNvPr id="7" name="TextovéPole 4"/>
          <p:cNvSpPr txBox="1">
            <a:spLocks noChangeArrowheads="1"/>
          </p:cNvSpPr>
          <p:nvPr/>
        </p:nvSpPr>
        <p:spPr bwMode="auto">
          <a:xfrm>
            <a:off x="468313" y="404813"/>
            <a:ext cx="4433887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pl-PL" sz="1400" b="1">
                <a:solidFill>
                  <a:srgbClr val="000000"/>
                </a:solidFill>
                <a:latin typeface="Arial - 20"/>
                <a:cs typeface="Arial" charset="0"/>
              </a:rPr>
              <a:t>Seznam použité literatury a pramenů:</a:t>
            </a:r>
            <a:endParaRPr lang="cs-CZ" sz="1400" b="1">
              <a:solidFill>
                <a:srgbClr val="000000"/>
              </a:solidFill>
              <a:latin typeface="Arial - 20"/>
              <a:cs typeface="Arial" charset="0"/>
            </a:endParaRPr>
          </a:p>
        </p:txBody>
      </p:sp>
      <p:sp>
        <p:nvSpPr>
          <p:cNvPr id="8" name="TextovéPole 5"/>
          <p:cNvSpPr txBox="1">
            <a:spLocks noChangeArrowheads="1"/>
          </p:cNvSpPr>
          <p:nvPr/>
        </p:nvSpPr>
        <p:spPr bwMode="auto">
          <a:xfrm>
            <a:off x="611188" y="981075"/>
            <a:ext cx="7472362" cy="4416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400" dirty="0">
                <a:latin typeface="Arial - 16"/>
                <a:cs typeface="Arial" charset="0"/>
              </a:rPr>
              <a:t>Pospíšil, J. </a:t>
            </a:r>
            <a:r>
              <a:rPr lang="cs-CZ" sz="1400" i="1" dirty="0">
                <a:latin typeface="Arial - 16"/>
                <a:cs typeface="Arial" charset="0"/>
              </a:rPr>
              <a:t>Mediální výchova</a:t>
            </a:r>
            <a:r>
              <a:rPr lang="cs-CZ" sz="1400" dirty="0">
                <a:latin typeface="Arial - 16"/>
                <a:cs typeface="Arial" charset="0"/>
              </a:rPr>
              <a:t>. První vydání. Kralice na Hané: </a:t>
            </a:r>
            <a:r>
              <a:rPr lang="cs-CZ" sz="1400" dirty="0" err="1">
                <a:latin typeface="Arial - 16"/>
                <a:cs typeface="Arial" charset="0"/>
              </a:rPr>
              <a:t>Computer</a:t>
            </a:r>
            <a:r>
              <a:rPr lang="cs-CZ" sz="1400" dirty="0">
                <a:latin typeface="Arial - 16"/>
                <a:cs typeface="Arial" charset="0"/>
              </a:rPr>
              <a:t> Media, 2009</a:t>
            </a:r>
            <a:r>
              <a:rPr lang="cs-CZ" sz="1400" dirty="0" smtClean="0">
                <a:latin typeface="Arial - 16"/>
                <a:cs typeface="Arial" charset="0"/>
              </a:rPr>
              <a:t>.</a:t>
            </a:r>
          </a:p>
          <a:p>
            <a:pPr eaLnBrk="1" hangingPunct="1"/>
            <a:r>
              <a:rPr lang="cs-CZ" sz="1400" dirty="0">
                <a:latin typeface="Arial - 16"/>
              </a:rPr>
              <a:t>Kolektiv autorů. </a:t>
            </a:r>
            <a:r>
              <a:rPr lang="cs-CZ" sz="1400" i="1" dirty="0" err="1">
                <a:latin typeface="Arial - 16"/>
              </a:rPr>
              <a:t>Guinnessova</a:t>
            </a:r>
            <a:r>
              <a:rPr lang="cs-CZ" sz="1400" i="1" dirty="0">
                <a:latin typeface="Arial - 16"/>
              </a:rPr>
              <a:t> encyklopedie</a:t>
            </a:r>
            <a:r>
              <a:rPr lang="cs-CZ" sz="1400" dirty="0">
                <a:latin typeface="Arial - 16"/>
              </a:rPr>
              <a:t>. Bratislava: Mladé letá, 1992</a:t>
            </a:r>
            <a:r>
              <a:rPr lang="cs-CZ" sz="1400" dirty="0" smtClean="0">
                <a:latin typeface="Arial - 16"/>
              </a:rPr>
              <a:t>.</a:t>
            </a:r>
            <a:endParaRPr lang="cs-CZ" sz="1400" dirty="0">
              <a:latin typeface="Arial - 16"/>
              <a:cs typeface="Arial" charset="0"/>
            </a:endParaRPr>
          </a:p>
          <a:p>
            <a:pPr eaLnBrk="1" hangingPunct="1"/>
            <a:endParaRPr lang="cs-CZ" sz="1400" dirty="0">
              <a:latin typeface="Arial - 16"/>
              <a:cs typeface="Arial" charset="0"/>
            </a:endParaRPr>
          </a:p>
          <a:p>
            <a:pPr eaLnBrk="1" hangingPunct="1"/>
            <a:r>
              <a:rPr lang="cs-CZ" sz="1400" dirty="0">
                <a:latin typeface="Arial - 16"/>
                <a:cs typeface="Arial" charset="0"/>
              </a:rPr>
              <a:t>Zdroj </a:t>
            </a:r>
            <a:r>
              <a:rPr lang="cs-CZ" sz="1400" dirty="0" smtClean="0">
                <a:latin typeface="Arial - 16"/>
                <a:cs typeface="Arial" charset="0"/>
              </a:rPr>
              <a:t>obrázků:</a:t>
            </a:r>
            <a:endParaRPr lang="cs-CZ" sz="1400" dirty="0">
              <a:latin typeface="Arial - 16"/>
              <a:cs typeface="Arial" charset="0"/>
            </a:endParaRPr>
          </a:p>
          <a:p>
            <a:r>
              <a:rPr lang="cs-CZ" sz="1400" dirty="0">
                <a:latin typeface="Arial - 16"/>
              </a:rPr>
              <a:t>(autor neznámý). </a:t>
            </a:r>
            <a:r>
              <a:rPr lang="cs-CZ" sz="1400" i="1" dirty="0" err="1">
                <a:latin typeface="Arial - 16"/>
              </a:rPr>
              <a:t>wikipedia</a:t>
            </a:r>
            <a:r>
              <a:rPr lang="cs-CZ" sz="1400" i="1" dirty="0">
                <a:latin typeface="Arial - 16"/>
              </a:rPr>
              <a:t> </a:t>
            </a:r>
            <a:r>
              <a:rPr lang="cs-CZ" sz="1400" i="1" dirty="0" err="1">
                <a:latin typeface="Arial - 16"/>
              </a:rPr>
              <a:t>commons</a:t>
            </a:r>
            <a:r>
              <a:rPr lang="cs-CZ" sz="1400" i="1" dirty="0">
                <a:latin typeface="Arial - 16"/>
              </a:rPr>
              <a:t> </a:t>
            </a:r>
            <a:r>
              <a:rPr lang="cs-CZ" sz="1400" dirty="0">
                <a:latin typeface="Arial - 16"/>
              </a:rPr>
              <a:t>[on line]. [cit. 30. 9. 2013]. Dostupný na WWW: http://</a:t>
            </a:r>
            <a:r>
              <a:rPr lang="cs-CZ" sz="1400" dirty="0" smtClean="0">
                <a:latin typeface="Arial - 16"/>
              </a:rPr>
              <a:t>cs.wikipedia.org/wiki/Soubor:Camera.obscura.17.jh.jpg</a:t>
            </a:r>
            <a:endParaRPr lang="cs-CZ" sz="1400" dirty="0">
              <a:latin typeface="Arial - 16"/>
            </a:endParaRPr>
          </a:p>
          <a:p>
            <a:r>
              <a:rPr lang="cs-CZ" sz="1400" dirty="0">
                <a:latin typeface="Arial - 16"/>
              </a:rPr>
              <a:t>(autor neznámý). </a:t>
            </a:r>
            <a:r>
              <a:rPr lang="cs-CZ" sz="1400" i="1" dirty="0" err="1">
                <a:latin typeface="Arial - 16"/>
              </a:rPr>
              <a:t>wikipedia</a:t>
            </a:r>
            <a:r>
              <a:rPr lang="cs-CZ" sz="1400" i="1" dirty="0">
                <a:latin typeface="Arial - 16"/>
              </a:rPr>
              <a:t> </a:t>
            </a:r>
            <a:r>
              <a:rPr lang="cs-CZ" sz="1400" i="1" dirty="0" err="1">
                <a:latin typeface="Arial - 16"/>
              </a:rPr>
              <a:t>commons</a:t>
            </a:r>
            <a:r>
              <a:rPr lang="cs-CZ" sz="1400" i="1" dirty="0">
                <a:latin typeface="Arial - 16"/>
              </a:rPr>
              <a:t> </a:t>
            </a:r>
            <a:r>
              <a:rPr lang="cs-CZ" sz="1400" dirty="0">
                <a:latin typeface="Arial - 16"/>
              </a:rPr>
              <a:t>[on line]. [cit. 30. 9. 2013]. Dostupný na WWW: http://</a:t>
            </a:r>
            <a:r>
              <a:rPr lang="cs-CZ" sz="1400" dirty="0" smtClean="0">
                <a:latin typeface="Arial - 16"/>
              </a:rPr>
              <a:t>cs.wikipedia.org/wiki/Soubor:Laterna_magica_Aulendorf.jpg</a:t>
            </a:r>
            <a:endParaRPr lang="cs-CZ" sz="1400" dirty="0">
              <a:latin typeface="Arial - 16"/>
            </a:endParaRPr>
          </a:p>
          <a:p>
            <a:r>
              <a:rPr lang="cs-CZ" sz="1400" dirty="0">
                <a:latin typeface="Arial - 16"/>
              </a:rPr>
              <a:t>(autor neznámý). </a:t>
            </a:r>
            <a:r>
              <a:rPr lang="cs-CZ" sz="1400" i="1" dirty="0" err="1">
                <a:latin typeface="Arial - 16"/>
              </a:rPr>
              <a:t>wikipedia</a:t>
            </a:r>
            <a:r>
              <a:rPr lang="cs-CZ" sz="1400" i="1" dirty="0">
                <a:latin typeface="Arial - 16"/>
              </a:rPr>
              <a:t> </a:t>
            </a:r>
            <a:r>
              <a:rPr lang="cs-CZ" sz="1400" i="1" dirty="0" err="1">
                <a:latin typeface="Arial - 16"/>
              </a:rPr>
              <a:t>commons</a:t>
            </a:r>
            <a:r>
              <a:rPr lang="cs-CZ" sz="1400" i="1" dirty="0">
                <a:latin typeface="Arial - 16"/>
              </a:rPr>
              <a:t> </a:t>
            </a:r>
            <a:r>
              <a:rPr lang="cs-CZ" sz="1400" dirty="0">
                <a:latin typeface="Arial - 16"/>
              </a:rPr>
              <a:t>[on line]. [cit. 30. 9. 2013]. Dostupný na WWW: http://cs.wikipedia.org/wiki/Soubor:Le_Voyage_dans_la_lune.jpg</a:t>
            </a:r>
          </a:p>
          <a:p>
            <a:pPr eaLnBrk="1" hangingPunct="1"/>
            <a:endParaRPr lang="cs-CZ" sz="1400" dirty="0">
              <a:latin typeface="Arial" charset="0"/>
              <a:cs typeface="Arial" charset="0"/>
            </a:endParaRPr>
          </a:p>
          <a:p>
            <a:pPr eaLnBrk="1" hangingPunct="1"/>
            <a:endParaRPr lang="cs-CZ" sz="1200" dirty="0" smtClean="0">
              <a:latin typeface="Arial" charset="0"/>
              <a:cs typeface="Arial" charset="0"/>
            </a:endParaRPr>
          </a:p>
          <a:p>
            <a:pPr eaLnBrk="1" hangingPunct="1"/>
            <a:endParaRPr lang="cs-CZ" sz="1200" dirty="0">
              <a:latin typeface="Arial" charset="0"/>
              <a:cs typeface="Arial" charset="0"/>
            </a:endParaRPr>
          </a:p>
          <a:p>
            <a:pPr eaLnBrk="1" hangingPunct="1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endParaRPr lang="cs-CZ" sz="1400" dirty="0">
              <a:latin typeface="Arial" charset="0"/>
            </a:endParaRPr>
          </a:p>
          <a:p>
            <a:pPr eaLnBrk="1" hangingPunct="1"/>
            <a:endParaRPr lang="cs-CZ" sz="1400" u="sng" dirty="0">
              <a:latin typeface="Arial" charset="0"/>
            </a:endParaRPr>
          </a:p>
          <a:p>
            <a:pPr eaLnBrk="1" hangingPunct="1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endParaRPr lang="cs-CZ" sz="1400" b="1" i="1" dirty="0">
              <a:latin typeface="Arial" charset="0"/>
            </a:endParaRPr>
          </a:p>
          <a:p>
            <a:pPr eaLnBrk="1" hangingPunct="1"/>
            <a:endParaRPr lang="cs-CZ" sz="1400" dirty="0">
              <a:latin typeface="Arial" charset="0"/>
              <a:cs typeface="Arial" charset="0"/>
            </a:endParaRPr>
          </a:p>
          <a:p>
            <a:pPr eaLnBrk="1" hangingPunct="1"/>
            <a:endParaRPr lang="cs-CZ" sz="1400" dirty="0">
              <a:latin typeface="Arial" charset="0"/>
              <a:cs typeface="Arial" charset="0"/>
            </a:endParaRPr>
          </a:p>
          <a:p>
            <a:pPr eaLnBrk="1" hangingPunct="1"/>
            <a:endParaRPr lang="cs-CZ" sz="1400" dirty="0">
              <a:latin typeface="Arial" charset="0"/>
              <a:cs typeface="Arial" charset="0"/>
            </a:endParaRPr>
          </a:p>
          <a:p>
            <a:pPr eaLnBrk="1" hangingPunct="1"/>
            <a:endParaRPr lang="cs-CZ" sz="1400" dirty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1792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kutivní">
  <a:themeElements>
    <a:clrScheme name="Exekutivní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kutivní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kutivní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177</TotalTime>
  <Words>501</Words>
  <Application>Microsoft Office PowerPoint</Application>
  <PresentationFormat>Předvádění na obrazovce (4:3)</PresentationFormat>
  <Paragraphs>72</Paragraphs>
  <Slides>8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9" baseType="lpstr">
      <vt:lpstr>Exekutivní</vt:lpstr>
      <vt:lpstr>Prezentace aplikace PowerPoint</vt:lpstr>
      <vt:lpstr>Film jako prostředek masové komunikace</vt:lpstr>
      <vt:lpstr>Předchůdce filmu – camera obscura</vt:lpstr>
      <vt:lpstr>Předchůdce filmu – laterna magica</vt:lpstr>
      <vt:lpstr>První filmový záznam</vt:lpstr>
      <vt:lpstr>První filmové promítání</vt:lpstr>
      <vt:lpstr>První hrané filmy s dějem</vt:lpstr>
      <vt:lpstr>Prezentace aplikace PowerPoint</vt:lpstr>
    </vt:vector>
  </TitlesOfParts>
  <Company>GPdC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doma</dc:creator>
  <cp:lastModifiedBy>hchotovinska</cp:lastModifiedBy>
  <cp:revision>16</cp:revision>
  <dcterms:created xsi:type="dcterms:W3CDTF">2013-09-29T20:08:54Z</dcterms:created>
  <dcterms:modified xsi:type="dcterms:W3CDTF">2014-06-09T10:54:13Z</dcterms:modified>
</cp:coreProperties>
</file>