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4" r:id="rId7"/>
    <p:sldId id="261" r:id="rId8"/>
    <p:sldId id="265" r:id="rId9"/>
    <p:sldId id="262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h7-HbZWAI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s.wikipedia.org/wiki/Soubor:%C4%8Cesk%C3%A1_televize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15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Televize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jako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prostředek masové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komunikace</a:t>
            </a: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</a:t>
            </a: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13. 10.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00200"/>
          </a:xfrm>
        </p:spPr>
        <p:txBody>
          <a:bodyPr/>
          <a:lstStyle/>
          <a:p>
            <a:r>
              <a:rPr lang="cs-CZ" dirty="0" smtClean="0"/>
              <a:t>Televize jako prostředek masové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televizního vysílání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první </a:t>
            </a:r>
            <a:r>
              <a:rPr lang="cs-CZ" dirty="0"/>
              <a:t>pohyblivý obraz se podařilo přenést v roce </a:t>
            </a:r>
            <a:r>
              <a:rPr lang="cs-CZ" u="sng" dirty="0"/>
              <a:t>1925</a:t>
            </a:r>
            <a:r>
              <a:rPr lang="cs-CZ" dirty="0"/>
              <a:t> </a:t>
            </a:r>
            <a:r>
              <a:rPr lang="cs-CZ" dirty="0" smtClean="0"/>
              <a:t>Ch. F. </a:t>
            </a:r>
            <a:r>
              <a:rPr lang="cs-CZ" dirty="0" err="1"/>
              <a:t>Jenkinsovi</a:t>
            </a:r>
            <a:r>
              <a:rPr lang="cs-CZ" dirty="0"/>
              <a:t> z Washingtonu DC do Philadelphie (cca 200 km</a:t>
            </a:r>
            <a:r>
              <a:rPr lang="cs-CZ" dirty="0" smtClean="0"/>
              <a:t>); byl </a:t>
            </a:r>
            <a:r>
              <a:rPr lang="cs-CZ" dirty="0"/>
              <a:t>to obraz prezidenta USA W. G. </a:t>
            </a:r>
            <a:r>
              <a:rPr lang="cs-CZ" dirty="0" err="1" smtClean="0"/>
              <a:t>Hardinga</a:t>
            </a:r>
            <a:endParaRPr lang="cs-CZ" dirty="0" smtClean="0"/>
          </a:p>
          <a:p>
            <a:r>
              <a:rPr lang="cs-CZ" dirty="0" smtClean="0"/>
              <a:t>jiné prameny ovšem jako první televizní přenos uvádějí přenos J. L. </a:t>
            </a:r>
            <a:r>
              <a:rPr lang="cs-CZ" dirty="0" err="1" smtClean="0"/>
              <a:t>Bairda</a:t>
            </a:r>
            <a:r>
              <a:rPr lang="cs-CZ" dirty="0" smtClean="0"/>
              <a:t> z roku </a:t>
            </a:r>
            <a:r>
              <a:rPr lang="cs-CZ" u="sng" dirty="0" smtClean="0"/>
              <a:t>1926</a:t>
            </a:r>
          </a:p>
          <a:p>
            <a:r>
              <a:rPr lang="cs-CZ" dirty="0" smtClean="0"/>
              <a:t>v </a:t>
            </a:r>
            <a:r>
              <a:rPr lang="cs-CZ" dirty="0"/>
              <a:t>roce </a:t>
            </a:r>
            <a:r>
              <a:rPr lang="cs-CZ" u="sng" dirty="0"/>
              <a:t>1929</a:t>
            </a:r>
            <a:r>
              <a:rPr lang="cs-CZ" dirty="0"/>
              <a:t> začala v Londýně stanice BBC s pokusným televizním </a:t>
            </a:r>
            <a:r>
              <a:rPr lang="cs-CZ" dirty="0" smtClean="0"/>
              <a:t>vysíláním </a:t>
            </a:r>
          </a:p>
          <a:p>
            <a:r>
              <a:rPr lang="cs-CZ" dirty="0" smtClean="0"/>
              <a:t>první </a:t>
            </a:r>
            <a:r>
              <a:rPr lang="cs-CZ" dirty="0"/>
              <a:t>pravidelné televizní vysílání bylo zahájeno v roce </a:t>
            </a:r>
            <a:r>
              <a:rPr lang="cs-CZ" u="sng" dirty="0"/>
              <a:t>1935</a:t>
            </a:r>
            <a:r>
              <a:rPr lang="cs-CZ" dirty="0"/>
              <a:t> v </a:t>
            </a:r>
            <a:r>
              <a:rPr lang="cs-CZ" dirty="0" smtClean="0"/>
              <a:t>Berlíně </a:t>
            </a:r>
          </a:p>
          <a:p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roce </a:t>
            </a:r>
            <a:r>
              <a:rPr lang="cs-CZ" u="sng" dirty="0"/>
              <a:t>1949</a:t>
            </a:r>
            <a:r>
              <a:rPr lang="cs-CZ" dirty="0"/>
              <a:t> byla v USA vyvinuta elektronická barevná </a:t>
            </a:r>
            <a:r>
              <a:rPr lang="cs-CZ" dirty="0" smtClean="0"/>
              <a:t>televize</a:t>
            </a:r>
          </a:p>
          <a:p>
            <a:r>
              <a:rPr lang="cs-CZ" dirty="0" smtClean="0"/>
              <a:t>v </a:t>
            </a:r>
            <a:r>
              <a:rPr lang="cs-CZ" dirty="0"/>
              <a:t>roce </a:t>
            </a:r>
            <a:r>
              <a:rPr lang="cs-CZ" u="sng" dirty="0"/>
              <a:t>1972</a:t>
            </a:r>
            <a:r>
              <a:rPr lang="cs-CZ" dirty="0"/>
              <a:t> bylo v USA zřízeno prvních 2839 přípojů kabelové </a:t>
            </a:r>
            <a:r>
              <a:rPr lang="cs-CZ" dirty="0" smtClean="0"/>
              <a:t>televize</a:t>
            </a:r>
          </a:p>
        </p:txBody>
      </p:sp>
    </p:spTree>
    <p:extLst>
      <p:ext uri="{BB962C8B-B14F-4D97-AF65-F5344CB8AC3E}">
        <p14:creationId xmlns:p14="http://schemas.microsoft.com/office/powerpoint/2010/main" val="32697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Československá televize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ČST </a:t>
            </a:r>
            <a:r>
              <a:rPr lang="cs-CZ" dirty="0"/>
              <a:t>byla státní organizace zajišťující televizní vysílání v Československu od roku </a:t>
            </a:r>
            <a:r>
              <a:rPr lang="cs-CZ" u="sng" dirty="0" smtClean="0"/>
              <a:t>1953</a:t>
            </a:r>
            <a:endParaRPr lang="cs-CZ" dirty="0" smtClean="0"/>
          </a:p>
          <a:p>
            <a:r>
              <a:rPr lang="cs-CZ" dirty="0" smtClean="0"/>
              <a:t>prvním vysíláním bylo krátké vystoupení herce Františka Filipovského </a:t>
            </a:r>
            <a:r>
              <a:rPr lang="cs-CZ" dirty="0" smtClean="0">
                <a:hlinkClick r:id="rId2"/>
              </a:rPr>
              <a:t>http://</a:t>
            </a:r>
            <a:r>
              <a:rPr lang="cs-CZ" dirty="0">
                <a:hlinkClick r:id="rId2"/>
              </a:rPr>
              <a:t>www.youtube.com/watch?v</a:t>
            </a:r>
            <a:r>
              <a:rPr lang="cs-CZ">
                <a:hlinkClick r:id="rId2"/>
              </a:rPr>
              <a:t>=_</a:t>
            </a:r>
            <a:r>
              <a:rPr lang="cs-CZ" smtClean="0">
                <a:hlinkClick r:id="rId2"/>
              </a:rPr>
              <a:t>h7-HbZWAIQ</a:t>
            </a:r>
            <a:endParaRPr lang="cs-CZ" dirty="0"/>
          </a:p>
          <a:p>
            <a:r>
              <a:rPr lang="cs-CZ" dirty="0" smtClean="0"/>
              <a:t>pravidelné vysílání začalo až </a:t>
            </a:r>
            <a:r>
              <a:rPr lang="cs-CZ" u="sng" dirty="0"/>
              <a:t>25. </a:t>
            </a:r>
            <a:r>
              <a:rPr lang="cs-CZ" u="sng" dirty="0" smtClean="0"/>
              <a:t>února 1954</a:t>
            </a:r>
            <a:endParaRPr lang="cs-CZ" dirty="0" smtClean="0"/>
          </a:p>
          <a:p>
            <a:r>
              <a:rPr lang="cs-CZ" dirty="0" smtClean="0"/>
              <a:t>v roce </a:t>
            </a:r>
            <a:r>
              <a:rPr lang="cs-CZ" u="sng" dirty="0" smtClean="0"/>
              <a:t>1955</a:t>
            </a:r>
            <a:r>
              <a:rPr lang="cs-CZ" dirty="0" smtClean="0"/>
              <a:t> byl uskutečněn </a:t>
            </a:r>
            <a:r>
              <a:rPr lang="cs-CZ" dirty="0"/>
              <a:t>první přímý </a:t>
            </a:r>
            <a:r>
              <a:rPr lang="cs-CZ" dirty="0" smtClean="0"/>
              <a:t>přenos, přenášen byl hokejový zápas</a:t>
            </a:r>
            <a:endParaRPr lang="cs-CZ" u="sng" dirty="0" smtClean="0"/>
          </a:p>
          <a:p>
            <a:r>
              <a:rPr lang="cs-CZ" dirty="0"/>
              <a:t>ČST měla dlouho pouze jeden program a časově omezené vysílání</a:t>
            </a:r>
            <a:r>
              <a:rPr lang="cs-CZ" dirty="0" smtClean="0"/>
              <a:t>, </a:t>
            </a:r>
            <a:r>
              <a:rPr lang="cs-CZ" u="sng" dirty="0"/>
              <a:t>10. května 1970</a:t>
            </a:r>
            <a:r>
              <a:rPr lang="cs-CZ" dirty="0"/>
              <a:t> </a:t>
            </a:r>
            <a:r>
              <a:rPr lang="cs-CZ" dirty="0" smtClean="0"/>
              <a:t>začal vysílat </a:t>
            </a:r>
            <a:r>
              <a:rPr lang="cs-CZ" dirty="0"/>
              <a:t>i druhý </a:t>
            </a:r>
            <a:r>
              <a:rPr lang="cs-CZ" dirty="0" smtClean="0"/>
              <a:t>program </a:t>
            </a:r>
          </a:p>
          <a:p>
            <a:r>
              <a:rPr lang="cs-CZ" u="sng" dirty="0" smtClean="0"/>
              <a:t>9</a:t>
            </a:r>
            <a:r>
              <a:rPr lang="cs-CZ" u="sng" dirty="0"/>
              <a:t>. </a:t>
            </a:r>
            <a:r>
              <a:rPr lang="cs-CZ" u="sng" dirty="0" smtClean="0"/>
              <a:t>května1973</a:t>
            </a:r>
            <a:r>
              <a:rPr lang="cs-CZ" dirty="0" smtClean="0"/>
              <a:t> začalo pravidelné </a:t>
            </a:r>
            <a:r>
              <a:rPr lang="cs-CZ" dirty="0"/>
              <a:t>vysílání v </a:t>
            </a:r>
            <a:r>
              <a:rPr lang="cs-CZ" dirty="0" smtClean="0"/>
              <a:t>barvě, ale jen na druhém programu</a:t>
            </a:r>
          </a:p>
          <a:p>
            <a:r>
              <a:rPr lang="cs-CZ" dirty="0"/>
              <a:t>ČST zanikla spolu s ČSFR dne </a:t>
            </a:r>
            <a:r>
              <a:rPr lang="cs-CZ" u="sng" dirty="0"/>
              <a:t>31. </a:t>
            </a:r>
            <a:r>
              <a:rPr lang="cs-CZ" u="sng" dirty="0" smtClean="0"/>
              <a:t>prosince1992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114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televize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jediná česká veřejnoprávní televizní </a:t>
            </a:r>
            <a:r>
              <a:rPr lang="cs-CZ" dirty="0" smtClean="0"/>
              <a:t>společnost, může </a:t>
            </a:r>
            <a:r>
              <a:rPr lang="cs-CZ" dirty="0"/>
              <a:t>být zrušena pouze změnou </a:t>
            </a:r>
            <a:r>
              <a:rPr lang="cs-CZ" dirty="0" smtClean="0"/>
              <a:t>zákona</a:t>
            </a:r>
          </a:p>
          <a:p>
            <a:r>
              <a:rPr lang="cs-CZ" dirty="0"/>
              <a:t>b</a:t>
            </a:r>
            <a:r>
              <a:rPr lang="cs-CZ" dirty="0" smtClean="0"/>
              <a:t>yla </a:t>
            </a:r>
            <a:r>
              <a:rPr lang="cs-CZ" dirty="0"/>
              <a:t>zřízena ke dni 1. ledna </a:t>
            </a:r>
            <a:r>
              <a:rPr lang="cs-CZ" dirty="0" smtClean="0"/>
              <a:t>1992, aby se ujala vysílání po Československé televizi </a:t>
            </a:r>
          </a:p>
          <a:p>
            <a:r>
              <a:rPr lang="cs-CZ" dirty="0" smtClean="0"/>
              <a:t>sídlí na Kavčích horách v Praze</a:t>
            </a:r>
            <a:endParaRPr lang="cs-CZ" dirty="0"/>
          </a:p>
        </p:txBody>
      </p:sp>
      <p:pic>
        <p:nvPicPr>
          <p:cNvPr id="5" name="Zástupný symbol pro obsah 4" descr="http://upload.wikimedia.org/wikipedia/commons/thumb/4/4e/%C4%8Cesk%C3%A1_televize.jpg/220px-%C4%8Cesk%C3%A1_televize.jpg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312368" cy="2706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9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Programy České televize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ČT1</a:t>
            </a:r>
            <a:r>
              <a:rPr lang="cs-CZ" dirty="0" smtClean="0"/>
              <a:t> - vysílá </a:t>
            </a:r>
            <a:r>
              <a:rPr lang="cs-CZ" dirty="0"/>
              <a:t>pořady především pro většinové publikum, </a:t>
            </a:r>
            <a:r>
              <a:rPr lang="cs-CZ" dirty="0" smtClean="0"/>
              <a:t>nejvíce se podobá komerčním stanicím</a:t>
            </a:r>
          </a:p>
          <a:p>
            <a:r>
              <a:rPr lang="cs-CZ" b="1" dirty="0" smtClean="0"/>
              <a:t>ČT2</a:t>
            </a:r>
            <a:r>
              <a:rPr lang="cs-CZ" dirty="0" smtClean="0"/>
              <a:t> - měla </a:t>
            </a:r>
            <a:r>
              <a:rPr lang="cs-CZ" dirty="0"/>
              <a:t>být určena pro náročnější </a:t>
            </a:r>
            <a:r>
              <a:rPr lang="cs-CZ" dirty="0" smtClean="0"/>
              <a:t>diváky, tomu </a:t>
            </a:r>
            <a:r>
              <a:rPr lang="cs-CZ" dirty="0"/>
              <a:t>odpovídá i její aktuální </a:t>
            </a:r>
            <a:r>
              <a:rPr lang="cs-CZ" dirty="0" smtClean="0"/>
              <a:t>reklamní </a:t>
            </a:r>
            <a:r>
              <a:rPr lang="cs-CZ" dirty="0"/>
              <a:t>slogan </a:t>
            </a:r>
            <a:r>
              <a:rPr lang="cs-CZ" i="1" dirty="0"/>
              <a:t>Jiný </a:t>
            </a:r>
            <a:r>
              <a:rPr lang="cs-CZ" i="1" dirty="0" smtClean="0"/>
              <a:t>prostor</a:t>
            </a:r>
            <a:endParaRPr lang="cs-CZ" dirty="0"/>
          </a:p>
          <a:p>
            <a:r>
              <a:rPr lang="cs-CZ" b="1" dirty="0"/>
              <a:t>ČT24</a:t>
            </a:r>
            <a:r>
              <a:rPr lang="cs-CZ" dirty="0"/>
              <a:t> </a:t>
            </a:r>
            <a:r>
              <a:rPr lang="cs-CZ" dirty="0" smtClean="0"/>
              <a:t>- zpravodajská stanice </a:t>
            </a:r>
            <a:r>
              <a:rPr lang="cs-CZ" dirty="0"/>
              <a:t>vysílající 24 hodin denně zprávy a </a:t>
            </a:r>
            <a:r>
              <a:rPr lang="cs-CZ" dirty="0" smtClean="0"/>
              <a:t>publicistiku</a:t>
            </a:r>
          </a:p>
          <a:p>
            <a:r>
              <a:rPr lang="cs-CZ" b="1" dirty="0"/>
              <a:t>ČT sport</a:t>
            </a:r>
            <a:r>
              <a:rPr lang="cs-CZ" dirty="0"/>
              <a:t> (dříve ČT4) </a:t>
            </a:r>
            <a:r>
              <a:rPr lang="cs-CZ" dirty="0" smtClean="0"/>
              <a:t>- </a:t>
            </a:r>
            <a:r>
              <a:rPr lang="cs-CZ" dirty="0"/>
              <a:t>sportovní </a:t>
            </a:r>
            <a:r>
              <a:rPr lang="cs-CZ" dirty="0" smtClean="0"/>
              <a:t>stanice zaměřená </a:t>
            </a:r>
            <a:r>
              <a:rPr lang="cs-CZ" dirty="0"/>
              <a:t>na sportovní </a:t>
            </a:r>
            <a:r>
              <a:rPr lang="cs-CZ" dirty="0" smtClean="0"/>
              <a:t>přenosy</a:t>
            </a:r>
            <a:r>
              <a:rPr lang="cs-CZ" dirty="0"/>
              <a:t>, pořady o sportu a další sportovní </a:t>
            </a:r>
            <a:r>
              <a:rPr lang="cs-CZ" dirty="0" smtClean="0"/>
              <a:t>relace</a:t>
            </a:r>
          </a:p>
          <a:p>
            <a:r>
              <a:rPr lang="cs-CZ" b="1" dirty="0"/>
              <a:t>ČT :D</a:t>
            </a:r>
            <a:r>
              <a:rPr lang="cs-CZ" dirty="0"/>
              <a:t> </a:t>
            </a:r>
            <a:r>
              <a:rPr lang="cs-CZ" dirty="0" smtClean="0"/>
              <a:t>- </a:t>
            </a:r>
            <a:r>
              <a:rPr lang="cs-CZ" dirty="0"/>
              <a:t>stanice určená mladým divákům od 4 do 12 </a:t>
            </a:r>
            <a:r>
              <a:rPr lang="cs-CZ" dirty="0" smtClean="0"/>
              <a:t>let, </a:t>
            </a:r>
            <a:r>
              <a:rPr lang="cs-CZ" dirty="0"/>
              <a:t>j</a:t>
            </a:r>
            <a:r>
              <a:rPr lang="cs-CZ" dirty="0" smtClean="0"/>
              <a:t>ejí </a:t>
            </a:r>
            <a:r>
              <a:rPr lang="cs-CZ" dirty="0"/>
              <a:t>vysílání bylo zahájeno 31. srpna </a:t>
            </a:r>
            <a:r>
              <a:rPr lang="cs-CZ" dirty="0" smtClean="0"/>
              <a:t>2013</a:t>
            </a:r>
          </a:p>
          <a:p>
            <a:r>
              <a:rPr lang="cs-CZ" b="1" dirty="0"/>
              <a:t>ČT art</a:t>
            </a:r>
            <a:r>
              <a:rPr lang="cs-CZ" dirty="0"/>
              <a:t> -</a:t>
            </a:r>
            <a:r>
              <a:rPr lang="cs-CZ" dirty="0" smtClean="0"/>
              <a:t> </a:t>
            </a:r>
            <a:r>
              <a:rPr lang="cs-CZ" dirty="0"/>
              <a:t>kulturní kanál České televize.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30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Komerční televize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první českou celostátní soukromou </a:t>
            </a:r>
            <a:r>
              <a:rPr lang="cs-CZ" dirty="0"/>
              <a:t>televizní </a:t>
            </a:r>
            <a:r>
              <a:rPr lang="cs-CZ" dirty="0" smtClean="0"/>
              <a:t>stanicí byla TV Nova, </a:t>
            </a:r>
            <a:r>
              <a:rPr lang="cs-CZ" dirty="0"/>
              <a:t>která začala vysílat </a:t>
            </a:r>
            <a:r>
              <a:rPr lang="cs-CZ" u="sng" dirty="0"/>
              <a:t>4. </a:t>
            </a:r>
            <a:r>
              <a:rPr lang="cs-CZ" u="sng" dirty="0" smtClean="0"/>
              <a:t>února1994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prvním </a:t>
            </a:r>
            <a:r>
              <a:rPr lang="cs-CZ" dirty="0"/>
              <a:t>generálním ředitelem byl </a:t>
            </a:r>
            <a:r>
              <a:rPr lang="cs-CZ" u="sng" dirty="0"/>
              <a:t>Vladimír </a:t>
            </a:r>
            <a:r>
              <a:rPr lang="cs-CZ" u="sng" dirty="0" smtClean="0"/>
              <a:t>Železný</a:t>
            </a:r>
          </a:p>
          <a:p>
            <a:endParaRPr lang="cs-CZ" dirty="0" smtClean="0"/>
          </a:p>
          <a:p>
            <a:r>
              <a:rPr lang="cs-CZ" dirty="0" smtClean="0"/>
              <a:t>do </a:t>
            </a:r>
            <a:r>
              <a:rPr lang="cs-CZ" dirty="0"/>
              <a:t>roku </a:t>
            </a:r>
            <a:r>
              <a:rPr lang="cs-CZ" u="sng" dirty="0" smtClean="0"/>
              <a:t>1999</a:t>
            </a:r>
            <a:r>
              <a:rPr lang="cs-CZ" dirty="0" smtClean="0"/>
              <a:t> </a:t>
            </a:r>
            <a:r>
              <a:rPr lang="cs-CZ" dirty="0"/>
              <a:t>sídlila Nova ve Vladislavově </a:t>
            </a:r>
            <a:r>
              <a:rPr lang="cs-CZ" dirty="0" smtClean="0"/>
              <a:t>ulici </a:t>
            </a:r>
            <a:r>
              <a:rPr lang="cs-CZ" dirty="0"/>
              <a:t>poblíž Národní </a:t>
            </a:r>
            <a:r>
              <a:rPr lang="cs-CZ" dirty="0" smtClean="0"/>
              <a:t>třídy, v </a:t>
            </a:r>
            <a:r>
              <a:rPr lang="cs-CZ" dirty="0"/>
              <a:t>roce 2007 zprovoznila v areálu barrandovských ateliérů novou budovu s toho času nejmodernějším </a:t>
            </a:r>
            <a:r>
              <a:rPr lang="cs-CZ" dirty="0" smtClean="0"/>
              <a:t>vybavením </a:t>
            </a:r>
            <a:r>
              <a:rPr lang="cs-CZ" dirty="0"/>
              <a:t>pro výrobu a vysílání zpravodajství</a:t>
            </a:r>
            <a:endParaRPr lang="cs-CZ" baseline="30000" dirty="0"/>
          </a:p>
          <a:p>
            <a:endParaRPr lang="cs-CZ" dirty="0"/>
          </a:p>
        </p:txBody>
      </p:sp>
      <p:pic>
        <p:nvPicPr>
          <p:cNvPr id="5" name="obrázek 4" descr="http://upload.wikimedia.org/wikipedia/commons/thumb/9/94/Tv-nova-building.jpg/220px-Tv-nova-building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2811412" cy="241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90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4824536"/>
          </a:xfrm>
        </p:spPr>
        <p:txBody>
          <a:bodyPr/>
          <a:lstStyle/>
          <a:p>
            <a:r>
              <a:rPr lang="cs-CZ" dirty="0" smtClean="0"/>
              <a:t>Uveďte další komerční televize, které působí na území ČR.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338437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76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lný tvar 3"/>
          <p:cNvSpPr>
            <a:spLocks/>
          </p:cNvSpPr>
          <p:nvPr/>
        </p:nvSpPr>
        <p:spPr bwMode="auto">
          <a:xfrm>
            <a:off x="2913856" y="4312444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3107531" y="4450556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6" name="TextovéPole 4"/>
          <p:cNvSpPr txBox="1">
            <a:spLocks noChangeArrowheads="1"/>
          </p:cNvSpPr>
          <p:nvPr/>
        </p:nvSpPr>
        <p:spPr bwMode="auto">
          <a:xfrm>
            <a:off x="764381" y="1140619"/>
            <a:ext cx="443388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charset="0"/>
            </a:endParaRPr>
          </a:p>
        </p:txBody>
      </p:sp>
      <p:sp>
        <p:nvSpPr>
          <p:cNvPr id="7" name="TextovéPole 5"/>
          <p:cNvSpPr txBox="1">
            <a:spLocks noChangeArrowheads="1"/>
          </p:cNvSpPr>
          <p:nvPr/>
        </p:nvSpPr>
        <p:spPr bwMode="auto">
          <a:xfrm>
            <a:off x="907256" y="1716881"/>
            <a:ext cx="7472362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latin typeface="Arial - 16"/>
              </a:rPr>
              <a:t>Pospíšil, J. </a:t>
            </a:r>
            <a:r>
              <a:rPr lang="cs-CZ" sz="1400" i="1" dirty="0">
                <a:latin typeface="Arial - 16"/>
              </a:rPr>
              <a:t>Mediální výchova</a:t>
            </a:r>
            <a:r>
              <a:rPr lang="cs-CZ" sz="1400" dirty="0">
                <a:latin typeface="Arial - 16"/>
              </a:rPr>
              <a:t>. První vydání. Kralice na Hané: </a:t>
            </a:r>
            <a:r>
              <a:rPr lang="cs-CZ" sz="1400" dirty="0" err="1">
                <a:latin typeface="Arial - 16"/>
              </a:rPr>
              <a:t>Computer</a:t>
            </a:r>
            <a:r>
              <a:rPr lang="cs-CZ" sz="1400" dirty="0">
                <a:latin typeface="Arial - 16"/>
              </a:rPr>
              <a:t> Media, 2009.</a:t>
            </a:r>
          </a:p>
          <a:p>
            <a:r>
              <a:rPr lang="cs-CZ" sz="1400" dirty="0">
                <a:latin typeface="Arial - 16"/>
              </a:rPr>
              <a:t>Kolektiv autorů. </a:t>
            </a:r>
            <a:r>
              <a:rPr lang="cs-CZ" sz="1400" i="1" dirty="0" err="1">
                <a:latin typeface="Arial - 16"/>
              </a:rPr>
              <a:t>Guinnessova</a:t>
            </a:r>
            <a:r>
              <a:rPr lang="cs-CZ" sz="1400" i="1" dirty="0">
                <a:latin typeface="Arial - 16"/>
              </a:rPr>
              <a:t> encyklopedie</a:t>
            </a:r>
            <a:r>
              <a:rPr lang="cs-CZ" sz="1400" dirty="0">
                <a:latin typeface="Arial - 16"/>
              </a:rPr>
              <a:t>. Bratislava: Mladé letá, 1992</a:t>
            </a:r>
            <a:r>
              <a:rPr lang="cs-CZ" sz="1400" dirty="0" smtClean="0">
                <a:latin typeface="Arial - 16"/>
              </a:rPr>
              <a:t>.</a:t>
            </a:r>
          </a:p>
          <a:p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(autor: Ondřej Žváček).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13. 10. 2013]. Dostupný na WWW: http://cs.wikipedia.org/wiki/Soubor:%</a:t>
            </a:r>
            <a:r>
              <a:rPr lang="cs-CZ" sz="1400" dirty="0" smtClean="0">
                <a:latin typeface="Arial - 16"/>
              </a:rPr>
              <a:t>C4%8Cesk%C3%A1_televize.jpg</a:t>
            </a:r>
          </a:p>
          <a:p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(autor: </a:t>
            </a:r>
            <a:r>
              <a:rPr lang="cs-CZ" sz="1400" dirty="0" err="1">
                <a:latin typeface="Arial - 16"/>
              </a:rPr>
              <a:t>Podvečerníček</a:t>
            </a:r>
            <a:r>
              <a:rPr lang="cs-CZ" sz="1400" dirty="0">
                <a:latin typeface="Arial - 16"/>
              </a:rPr>
              <a:t>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13. 10. 2013]. Dostupný na WWW: http://cs.wikipedia.org/wiki/Soubor:Tv-nova-building.jpg</a:t>
            </a: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2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dirty="0">
              <a:latin typeface="Arial" charset="0"/>
            </a:endParaRPr>
          </a:p>
          <a:p>
            <a:pPr eaLnBrk="1" hangingPunct="1"/>
            <a:endParaRPr lang="cs-CZ" sz="1400" u="sng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b="1" i="1" dirty="0">
              <a:latin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297</TotalTime>
  <Words>581</Words>
  <Application>Microsoft Office PowerPoint</Application>
  <PresentationFormat>Předvádění na obrazovce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Exekutivní</vt:lpstr>
      <vt:lpstr>Prezentace aplikace PowerPoint</vt:lpstr>
      <vt:lpstr>Televize jako prostředek masové komunikace</vt:lpstr>
      <vt:lpstr>Historie televizního vysílání</vt:lpstr>
      <vt:lpstr>Československá televize</vt:lpstr>
      <vt:lpstr>Česká televize</vt:lpstr>
      <vt:lpstr>Programy České televize</vt:lpstr>
      <vt:lpstr>Komerční televize</vt:lpstr>
      <vt:lpstr>Uveďte další komerční televize, které působí na území ČR.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26</cp:revision>
  <dcterms:created xsi:type="dcterms:W3CDTF">2013-10-01T06:50:02Z</dcterms:created>
  <dcterms:modified xsi:type="dcterms:W3CDTF">2014-06-09T10:57:15Z</dcterms:modified>
</cp:coreProperties>
</file>