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BA2ABFD-4499-4651-BE6C-1B9566E3A7D2}" type="datetimeFigureOut">
              <a:rPr lang="cs-CZ" smtClean="0"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61EB3AC-9C49-428A-9DF1-038810DF1DE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JbrKxIo9guY" TargetMode="External"/><Relationship Id="rId3" Type="http://schemas.openxmlformats.org/officeDocument/2006/relationships/hyperlink" Target="http://www.youtube.com/watch?v=C3bxIwk-vAc" TargetMode="External"/><Relationship Id="rId7" Type="http://schemas.openxmlformats.org/officeDocument/2006/relationships/hyperlink" Target="http://www.youtube.com/watch?v=lL4jp7PcaF4" TargetMode="External"/><Relationship Id="rId2" Type="http://schemas.openxmlformats.org/officeDocument/2006/relationships/hyperlink" Target="http://www.youtube.com/watch?v=mvdHqcz3UJ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AIKa05BzvBg" TargetMode="External"/><Relationship Id="rId5" Type="http://schemas.openxmlformats.org/officeDocument/2006/relationships/hyperlink" Target="http://www.youtube.com/watch?v=1lTXqhI_V_c" TargetMode="External"/><Relationship Id="rId10" Type="http://schemas.openxmlformats.org/officeDocument/2006/relationships/hyperlink" Target="http://www.youtube.com/watch?v=JJXefXumj_w" TargetMode="External"/><Relationship Id="rId4" Type="http://schemas.openxmlformats.org/officeDocument/2006/relationships/hyperlink" Target="http://www.youtube.com/watch?v=UgzpFjlHar4" TargetMode="External"/><Relationship Id="rId9" Type="http://schemas.openxmlformats.org/officeDocument/2006/relationships/hyperlink" Target="http://www.youtube.com/watch?v=KLkGhWJgGFg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1"/>
          <p:cNvSpPr txBox="1">
            <a:spLocks noChangeArrowheads="1"/>
          </p:cNvSpPr>
          <p:nvPr/>
        </p:nvSpPr>
        <p:spPr bwMode="auto">
          <a:xfrm>
            <a:off x="1619250" y="2603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Projekt:  Inovace vybavení      Registrační číslo projektu </a:t>
            </a:r>
            <a:r>
              <a:rPr lang="cs-CZ" sz="1100" smtClean="0">
                <a:solidFill>
                  <a:srgbClr val="000000"/>
                </a:solidFill>
                <a:latin typeface="Times New Roman - 16"/>
                <a:cs typeface="Arial" charset="0"/>
              </a:rPr>
              <a:t>CZ.1.07/1.5.00/34.0325</a:t>
            </a:r>
            <a:endParaRPr lang="cs-CZ" sz="1100">
              <a:solidFill>
                <a:srgbClr val="000000"/>
              </a:solidFill>
              <a:latin typeface="Times New Roman - 16"/>
              <a:cs typeface="Arial" charset="0"/>
            </a:endParaRPr>
          </a:p>
        </p:txBody>
      </p:sp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684213" y="549275"/>
            <a:ext cx="77279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  <a:cs typeface="Arial" charset="0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6" name="Obrázek 3" descr="Logolink OPVK - oříznutý.jp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  <a:cs typeface="Arial" charset="0"/>
              </a:rPr>
              <a:t>Tento výukový materiál vznikl v rámci Operačního programu Vzdělání pro konkurenceschopnost.</a:t>
            </a:r>
          </a:p>
        </p:txBody>
      </p:sp>
      <p:sp>
        <p:nvSpPr>
          <p:cNvPr id="8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Autor materiálu:</a:t>
            </a:r>
          </a:p>
        </p:txBody>
      </p:sp>
      <p:sp>
        <p:nvSpPr>
          <p:cNvPr id="9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Název materiálu:	</a:t>
            </a:r>
          </a:p>
        </p:txBody>
      </p:sp>
      <p:sp>
        <p:nvSpPr>
          <p:cNvPr id="10" name="TextovéPole 8"/>
          <p:cNvSpPr txBox="1">
            <a:spLocks noChangeArrowheads="1"/>
          </p:cNvSpPr>
          <p:nvPr/>
        </p:nvSpPr>
        <p:spPr bwMode="auto">
          <a:xfrm>
            <a:off x="320675" y="21717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Sada:</a:t>
            </a:r>
          </a:p>
        </p:txBody>
      </p:sp>
      <p:sp>
        <p:nvSpPr>
          <p:cNvPr id="11" name="TextovéPole 9"/>
          <p:cNvSpPr txBox="1">
            <a:spLocks noChangeArrowheads="1"/>
          </p:cNvSpPr>
          <p:nvPr/>
        </p:nvSpPr>
        <p:spPr bwMode="auto">
          <a:xfrm>
            <a:off x="4859338" y="1908175"/>
            <a:ext cx="21351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Předmět: mediální výchova</a:t>
            </a:r>
          </a:p>
        </p:txBody>
      </p:sp>
      <p:sp>
        <p:nvSpPr>
          <p:cNvPr id="12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Zařazení materiálu:</a:t>
            </a:r>
          </a:p>
        </p:txBody>
      </p:sp>
      <p:sp>
        <p:nvSpPr>
          <p:cNvPr id="13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Šablona:</a:t>
            </a:r>
          </a:p>
        </p:txBody>
      </p:sp>
      <p:sp>
        <p:nvSpPr>
          <p:cNvPr id="14" name="TextovéPole 12"/>
          <p:cNvSpPr txBox="1">
            <a:spLocks noChangeArrowheads="1"/>
          </p:cNvSpPr>
          <p:nvPr/>
        </p:nvSpPr>
        <p:spPr bwMode="auto">
          <a:xfrm>
            <a:off x="5003800" y="2205038"/>
            <a:ext cx="123507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Číslo DUM: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17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15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  <a:cs typeface="Arial" charset="0"/>
              </a:rPr>
              <a:t>Ověření materiálu ve výuce:</a:t>
            </a:r>
          </a:p>
        </p:txBody>
      </p:sp>
      <p:sp>
        <p:nvSpPr>
          <p:cNvPr id="16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Datum ověření:</a:t>
            </a:r>
          </a:p>
        </p:txBody>
      </p:sp>
      <p:sp>
        <p:nvSpPr>
          <p:cNvPr id="17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7762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Třída:</a:t>
            </a:r>
          </a:p>
        </p:txBody>
      </p:sp>
      <p:sp>
        <p:nvSpPr>
          <p:cNvPr id="18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Ověřující učitel:</a:t>
            </a:r>
          </a:p>
        </p:txBody>
      </p:sp>
      <p:sp>
        <p:nvSpPr>
          <p:cNvPr id="19" name="TextovéPole 17"/>
          <p:cNvSpPr txBox="1">
            <a:spLocks noChangeArrowheads="1"/>
          </p:cNvSpPr>
          <p:nvPr/>
        </p:nvSpPr>
        <p:spPr bwMode="auto">
          <a:xfrm>
            <a:off x="2160588" y="903288"/>
            <a:ext cx="4283075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Předvolební kampaň jako událost masové komunikace - spoty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0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1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Inovace a zkvalitnění výuky prostřednictvím ICT (III/2)</a:t>
            </a:r>
          </a:p>
        </p:txBody>
      </p:sp>
      <p:sp>
        <p:nvSpPr>
          <p:cNvPr id="2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  <a:cs typeface="Arial" charset="0"/>
              </a:rPr>
              <a:t>ročník: druhý</a:t>
            </a:r>
          </a:p>
        </p:txBody>
      </p:sp>
      <p:sp>
        <p:nvSpPr>
          <p:cNvPr id="23" name="TextovéPole 21"/>
          <p:cNvSpPr txBox="1">
            <a:spLocks noChangeArrowheads="1"/>
          </p:cNvSpPr>
          <p:nvPr/>
        </p:nvSpPr>
        <p:spPr bwMode="auto">
          <a:xfrm>
            <a:off x="1120775" y="2171700"/>
            <a:ext cx="24145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32_Mv_2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4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5" name="TextovéPole 23"/>
          <p:cNvSpPr txBox="1">
            <a:spLocks noChangeArrowheads="1"/>
          </p:cNvSpPr>
          <p:nvPr/>
        </p:nvSpPr>
        <p:spPr bwMode="auto">
          <a:xfrm>
            <a:off x="2160588" y="3165475"/>
            <a:ext cx="1600200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6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V6. G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</p:txBody>
      </p:sp>
      <p:sp>
        <p:nvSpPr>
          <p:cNvPr id="27" name="TextovéPole 25"/>
          <p:cNvSpPr txBox="1">
            <a:spLocks noChangeArrowheads="1"/>
          </p:cNvSpPr>
          <p:nvPr/>
        </p:nvSpPr>
        <p:spPr bwMode="auto">
          <a:xfrm>
            <a:off x="2160588" y="2914650"/>
            <a:ext cx="1258887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822325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822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22. 10.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3421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2348880"/>
            <a:ext cx="8229600" cy="1600200"/>
          </a:xfrm>
        </p:spPr>
        <p:txBody>
          <a:bodyPr/>
          <a:lstStyle/>
          <a:p>
            <a:r>
              <a:rPr lang="cs-CZ" dirty="0" smtClean="0"/>
              <a:t>Předvolební kampaň </a:t>
            </a:r>
            <a:br>
              <a:rPr lang="cs-CZ" dirty="0" smtClean="0"/>
            </a:br>
            <a:r>
              <a:rPr lang="cs-CZ" dirty="0" smtClean="0"/>
              <a:t>jako událost masové komunikace - spoty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3368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Zadání: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 smtClean="0"/>
              <a:t>Podívejte se na </a:t>
            </a:r>
            <a:r>
              <a:rPr lang="cs-CZ" dirty="0"/>
              <a:t>následující ukázky volebních </a:t>
            </a:r>
            <a:r>
              <a:rPr lang="cs-CZ" dirty="0" smtClean="0"/>
              <a:t>spotů.</a:t>
            </a:r>
            <a:endParaRPr lang="cs-CZ" dirty="0"/>
          </a:p>
          <a:p>
            <a:r>
              <a:rPr lang="cs-CZ" dirty="0"/>
              <a:t>U každého z nich zhodnoťte, jak na vás působí: zda na vás působí přesvědčivě či nepřesvědčivě.</a:t>
            </a:r>
          </a:p>
          <a:p>
            <a:r>
              <a:rPr lang="cs-CZ" dirty="0"/>
              <a:t>Stručně zdůvodněte, proč asi.</a:t>
            </a:r>
          </a:p>
          <a:p>
            <a:r>
              <a:rPr lang="cs-CZ" dirty="0"/>
              <a:t>Pokuste se zhodnotit zvlášť obsahovou a zvlášť </a:t>
            </a:r>
            <a:r>
              <a:rPr lang="cs-CZ" dirty="0" smtClean="0"/>
              <a:t>vizuální </a:t>
            </a:r>
            <a:r>
              <a:rPr lang="cs-CZ" dirty="0"/>
              <a:t>složku každého </a:t>
            </a:r>
            <a:r>
              <a:rPr lang="cs-CZ" dirty="0" smtClean="0"/>
              <a:t>spotu.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688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Ukázky spotů: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u="sng" dirty="0" smtClean="0">
                <a:hlinkClick r:id="rId2"/>
              </a:rPr>
              <a:t>http</a:t>
            </a:r>
            <a:r>
              <a:rPr lang="cs-CZ" u="sng" dirty="0">
                <a:hlinkClick r:id="rId2"/>
              </a:rPr>
              <a:t>://www.youtube.com/watch?v=mvdHqcz3UJ0</a:t>
            </a:r>
            <a:endParaRPr lang="cs-CZ" dirty="0"/>
          </a:p>
          <a:p>
            <a:r>
              <a:rPr lang="cs-CZ" u="sng" dirty="0">
                <a:hlinkClick r:id="rId2"/>
              </a:rPr>
              <a:t>http://www.youtube.com/watch?v=mvdHqcz3UJ0</a:t>
            </a:r>
            <a:endParaRPr lang="cs-CZ" dirty="0"/>
          </a:p>
          <a:p>
            <a:r>
              <a:rPr lang="cs-CZ" u="sng" dirty="0">
                <a:hlinkClick r:id="rId3"/>
              </a:rPr>
              <a:t>http://www.youtube.com/watch?v=C3bxIwk-vAc</a:t>
            </a:r>
            <a:endParaRPr lang="cs-CZ" dirty="0"/>
          </a:p>
          <a:p>
            <a:r>
              <a:rPr lang="cs-CZ" u="sng" dirty="0">
                <a:hlinkClick r:id="rId4"/>
              </a:rPr>
              <a:t>http://www.youtube.com/watch?v=UgzpFjlHar4</a:t>
            </a:r>
            <a:endParaRPr lang="cs-CZ" dirty="0"/>
          </a:p>
          <a:p>
            <a:r>
              <a:rPr lang="cs-CZ" u="sng" dirty="0">
                <a:hlinkClick r:id="rId4"/>
              </a:rPr>
              <a:t>http://www.youtube.com/watch?v=UgzpFjlHar4</a:t>
            </a:r>
            <a:endParaRPr lang="cs-CZ" dirty="0"/>
          </a:p>
          <a:p>
            <a:r>
              <a:rPr lang="cs-CZ" u="sng" dirty="0">
                <a:hlinkClick r:id="rId5"/>
              </a:rPr>
              <a:t>http://www.youtube.com/watch?v=1lTXqhI_V_c</a:t>
            </a:r>
            <a:endParaRPr lang="cs-CZ" dirty="0"/>
          </a:p>
          <a:p>
            <a:r>
              <a:rPr lang="cs-CZ" u="sng" dirty="0">
                <a:hlinkClick r:id="rId6"/>
              </a:rPr>
              <a:t>http://www.youtube.com/watch?v=AIKa05BzvBg</a:t>
            </a:r>
            <a:endParaRPr lang="cs-CZ" dirty="0"/>
          </a:p>
          <a:p>
            <a:r>
              <a:rPr lang="cs-CZ" u="sng" dirty="0">
                <a:hlinkClick r:id="rId7"/>
              </a:rPr>
              <a:t>http://www.youtube.com/watch?v=lL4jp7PcaF4</a:t>
            </a:r>
            <a:endParaRPr lang="cs-CZ" dirty="0"/>
          </a:p>
          <a:p>
            <a:r>
              <a:rPr lang="cs-CZ" u="sng" dirty="0">
                <a:hlinkClick r:id="rId8"/>
              </a:rPr>
              <a:t>http://www.youtube.com/watch?v=JbrKxIo9guY</a:t>
            </a:r>
            <a:endParaRPr lang="cs-CZ" dirty="0"/>
          </a:p>
          <a:p>
            <a:r>
              <a:rPr lang="cs-CZ" u="sng" dirty="0">
                <a:hlinkClick r:id="rId9"/>
              </a:rPr>
              <a:t>http://www.youtube.com/watch?v=KLkGhWJgGFg</a:t>
            </a:r>
            <a:endParaRPr lang="cs-CZ" dirty="0"/>
          </a:p>
          <a:p>
            <a:r>
              <a:rPr lang="cs-CZ" u="sng" dirty="0">
                <a:hlinkClick r:id="rId10"/>
              </a:rPr>
              <a:t>http://www.youtube.com/watch?v=JJXefXumj_w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1163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 na 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Masová </a:t>
            </a:r>
            <a:r>
              <a:rPr lang="cs-CZ" dirty="0"/>
              <a:t>komunikace bývá často kritizovaná pro svoji jednosměrnost. </a:t>
            </a:r>
          </a:p>
          <a:p>
            <a:r>
              <a:rPr lang="cs-CZ" dirty="0"/>
              <a:t>Jednosměrné zaměření těchto </a:t>
            </a:r>
            <a:r>
              <a:rPr lang="cs-CZ" dirty="0" smtClean="0"/>
              <a:t>spotů </a:t>
            </a:r>
            <a:r>
              <a:rPr lang="cs-CZ" dirty="0"/>
              <a:t>narušte tím, že vytvoříte svůj vzkaz politikům </a:t>
            </a:r>
            <a:r>
              <a:rPr lang="cs-CZ" dirty="0" smtClean="0"/>
              <a:t>ze spotů. Ať </a:t>
            </a:r>
            <a:r>
              <a:rPr lang="cs-CZ" dirty="0"/>
              <a:t>už jeden vzkaz </a:t>
            </a:r>
            <a:r>
              <a:rPr lang="cs-CZ" dirty="0" smtClean="0"/>
              <a:t>všem, </a:t>
            </a:r>
            <a:r>
              <a:rPr lang="cs-CZ" dirty="0"/>
              <a:t>či několika vybraným politikům vzkaz zvláštní.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529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>
            <a:spLocks/>
          </p:cNvSpPr>
          <p:nvPr/>
        </p:nvSpPr>
        <p:spPr bwMode="auto">
          <a:xfrm>
            <a:off x="2901211" y="2636912"/>
            <a:ext cx="3908425" cy="1404937"/>
          </a:xfrm>
          <a:custGeom>
            <a:avLst/>
            <a:gdLst>
              <a:gd name="T0" fmla="*/ 0 w 4342131"/>
              <a:gd name="T1" fmla="*/ 1404936 h 1562101"/>
              <a:gd name="T2" fmla="*/ 0 w 4342131"/>
              <a:gd name="T3" fmla="*/ 0 h 1562101"/>
              <a:gd name="T4" fmla="*/ 3908424 w 4342131"/>
              <a:gd name="T5" fmla="*/ 0 h 1562101"/>
              <a:gd name="T6" fmla="*/ 3908424 w 4342131"/>
              <a:gd name="T7" fmla="*/ 1404936 h 1562101"/>
              <a:gd name="T8" fmla="*/ 0 60000 65536"/>
              <a:gd name="T9" fmla="*/ 0 60000 65536"/>
              <a:gd name="T10" fmla="*/ 0 60000 65536"/>
              <a:gd name="T11" fmla="*/ 0 60000 65536"/>
              <a:gd name="T12" fmla="*/ 0 w 4342131"/>
              <a:gd name="T13" fmla="*/ 0 h 1562101"/>
              <a:gd name="T14" fmla="*/ 4342131 w 4342131"/>
              <a:gd name="T15" fmla="*/ 1562101 h 15621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lnTo>
                  <a:pt x="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/>
          </a:p>
        </p:txBody>
      </p:sp>
      <p:sp>
        <p:nvSpPr>
          <p:cNvPr id="3" name="TextovéPole 2"/>
          <p:cNvSpPr txBox="1">
            <a:spLocks noChangeArrowheads="1"/>
          </p:cNvSpPr>
          <p:nvPr/>
        </p:nvSpPr>
        <p:spPr bwMode="auto">
          <a:xfrm>
            <a:off x="3123021" y="2877417"/>
            <a:ext cx="35671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Tomáš Míka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Gymnázium Pierra de </a:t>
            </a:r>
            <a:r>
              <a:rPr lang="cs-CZ" sz="1100" dirty="0" err="1">
                <a:solidFill>
                  <a:srgbClr val="000000"/>
                </a:solidFill>
                <a:latin typeface="Arial - 16"/>
                <a:cs typeface="Arial" charset="0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, Tábor</a:t>
            </a: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burlaki@seznam.cz</a:t>
            </a:r>
            <a:endParaRPr lang="cs-CZ" sz="1100" dirty="0">
              <a:solidFill>
                <a:srgbClr val="000000"/>
              </a:solidFill>
              <a:latin typeface="Arial - 16"/>
              <a:cs typeface="Arial" charset="0"/>
            </a:endParaRPr>
          </a:p>
          <a:p>
            <a:pPr algn="ctr"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  <a:cs typeface="Arial" charset="0"/>
              </a:rPr>
              <a:t>říjen </a:t>
            </a:r>
            <a:r>
              <a:rPr lang="cs-CZ" sz="1100" dirty="0">
                <a:solidFill>
                  <a:srgbClr val="000000"/>
                </a:solidFill>
                <a:latin typeface="Arial - 16"/>
                <a:cs typeface="Arial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396366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227</TotalTime>
  <Words>248</Words>
  <Application>Microsoft Office PowerPoint</Application>
  <PresentationFormat>Předvádění na obrazovce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Exekutivní</vt:lpstr>
      <vt:lpstr>Prezentace aplikace PowerPoint</vt:lpstr>
      <vt:lpstr>Předvolební kampaň  jako událost masové komunikace - spoty</vt:lpstr>
      <vt:lpstr>Zadání:</vt:lpstr>
      <vt:lpstr>Ukázky spotů:</vt:lpstr>
      <vt:lpstr>Úkol na závěr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22</cp:revision>
  <dcterms:created xsi:type="dcterms:W3CDTF">2013-10-01T06:50:02Z</dcterms:created>
  <dcterms:modified xsi:type="dcterms:W3CDTF">2014-06-09T10:58:36Z</dcterms:modified>
</cp:coreProperties>
</file>