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4" r:id="rId6"/>
    <p:sldId id="265" r:id="rId7"/>
    <p:sldId id="270" r:id="rId8"/>
    <p:sldId id="271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18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Specifika virtuální komunikace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</a:t>
            </a: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4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11.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00200"/>
          </a:xfrm>
        </p:spPr>
        <p:txBody>
          <a:bodyPr/>
          <a:lstStyle/>
          <a:p>
            <a:r>
              <a:rPr lang="cs-CZ" dirty="0" smtClean="0"/>
              <a:t>Specifika virtuální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789040"/>
            <a:ext cx="8229600" cy="1600200"/>
          </a:xfrm>
        </p:spPr>
        <p:txBody>
          <a:bodyPr/>
          <a:lstStyle/>
          <a:p>
            <a:r>
              <a:rPr lang="cs-CZ" dirty="0" smtClean="0"/>
              <a:t>Zamyslete se nad tím,</a:t>
            </a:r>
            <a:br>
              <a:rPr lang="cs-CZ" dirty="0" smtClean="0"/>
            </a:br>
            <a:r>
              <a:rPr lang="cs-CZ" dirty="0" smtClean="0"/>
              <a:t>jaké výhody či nevýhody</a:t>
            </a:r>
            <a:br>
              <a:rPr lang="cs-CZ" dirty="0" smtClean="0"/>
            </a:br>
            <a:r>
              <a:rPr lang="cs-CZ" dirty="0" smtClean="0"/>
              <a:t>vám přináší užívání</a:t>
            </a:r>
            <a:r>
              <a:rPr lang="cs-CZ" dirty="0"/>
              <a:t> </a:t>
            </a:r>
            <a:r>
              <a:rPr lang="cs-CZ" dirty="0" smtClean="0"/>
              <a:t>internetu.</a:t>
            </a:r>
            <a:br>
              <a:rPr lang="cs-CZ" dirty="0" smtClean="0"/>
            </a:br>
            <a:r>
              <a:rPr lang="cs-CZ" dirty="0" smtClean="0"/>
              <a:t>Zapište je do dvou sloupců.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97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Účinky užívání internetu podle psychologů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u="sng" dirty="0" smtClean="0"/>
              <a:t>Pozitivní:</a:t>
            </a:r>
            <a:endParaRPr lang="cs-CZ" b="1" u="sng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b="1" u="sng" dirty="0" smtClean="0"/>
              <a:t>Negativní:</a:t>
            </a:r>
            <a:endParaRPr lang="cs-CZ" b="1" u="sng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r>
              <a:rPr lang="cs-CZ" dirty="0" smtClean="0"/>
              <a:t>rychlost při zprostředkování kontaktu</a:t>
            </a:r>
          </a:p>
          <a:p>
            <a:r>
              <a:rPr lang="cs-CZ" dirty="0" smtClean="0"/>
              <a:t>odložení zábran, „</a:t>
            </a:r>
            <a:r>
              <a:rPr lang="cs-CZ" dirty="0" err="1" smtClean="0"/>
              <a:t>odvázanost</a:t>
            </a:r>
            <a:r>
              <a:rPr lang="cs-CZ" dirty="0" smtClean="0"/>
              <a:t>“</a:t>
            </a:r>
          </a:p>
          <a:p>
            <a:r>
              <a:rPr lang="cs-CZ" dirty="0" smtClean="0"/>
              <a:t>interaktivnost při výměně informací</a:t>
            </a:r>
          </a:p>
          <a:p>
            <a:r>
              <a:rPr lang="cs-CZ" dirty="0" smtClean="0"/>
              <a:t>snadná dostupnost a prostupnost informací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dopady na kvalitu řeči (ochuzování slovní zásoby, </a:t>
            </a:r>
            <a:r>
              <a:rPr lang="cs-CZ" dirty="0" err="1" smtClean="0"/>
              <a:t>zpragmatičtění</a:t>
            </a:r>
            <a:r>
              <a:rPr lang="cs-CZ" dirty="0" smtClean="0"/>
              <a:t> projevu, anglikanismy)</a:t>
            </a:r>
          </a:p>
          <a:p>
            <a:r>
              <a:rPr lang="cs-CZ" dirty="0" smtClean="0"/>
              <a:t>dopady na myšlení (roztěkanost, úsečnost)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9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Tzv. </a:t>
            </a:r>
            <a:r>
              <a:rPr lang="cs-CZ" dirty="0" err="1" smtClean="0"/>
              <a:t>disinhibice</a:t>
            </a:r>
            <a:r>
              <a:rPr lang="cs-CZ" dirty="0" smtClean="0"/>
              <a:t> on-line komunikace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u="sng" dirty="0" err="1" smtClean="0"/>
              <a:t>disinhibice</a:t>
            </a:r>
            <a:r>
              <a:rPr lang="cs-CZ" dirty="0" smtClean="0"/>
              <a:t> v komunikaci znamená odložení zábran a skrupulí, ztrátu nebo překonání nesmělosti, plachosti, ostychu</a:t>
            </a:r>
          </a:p>
          <a:p>
            <a:r>
              <a:rPr lang="cs-CZ" dirty="0" smtClean="0"/>
              <a:t>v krajních podobách může jít o obcházení tabu a zákazů</a:t>
            </a:r>
          </a:p>
          <a:p>
            <a:r>
              <a:rPr lang="cs-CZ" i="1" dirty="0" smtClean="0"/>
              <a:t>„Jinak bych taky řekla, že na chatu bývám více nápaditější, vtipnější … prostě odvázanější a taky rejpavější.“</a:t>
            </a:r>
          </a:p>
          <a:p>
            <a:r>
              <a:rPr lang="cs-CZ" i="1" dirty="0" smtClean="0"/>
              <a:t>„Spíše se tam prosadím, než když jsem mezi více lidmi, kteří se živě baví, to mi ve skutečnosti dělá velký problém.“</a:t>
            </a:r>
          </a:p>
          <a:p>
            <a:r>
              <a:rPr lang="cs-CZ" i="1" dirty="0" smtClean="0"/>
              <a:t>Výpověď týkající se rozčilení: „No na chatu to dám najevo vždy, v reálu už to není tak jednoduché, není možné se rozčílit vždy.“</a:t>
            </a:r>
          </a:p>
          <a:p>
            <a:endParaRPr lang="cs-CZ" u="sng" dirty="0" smtClean="0"/>
          </a:p>
        </p:txBody>
      </p:sp>
    </p:spTree>
    <p:extLst>
      <p:ext uri="{BB962C8B-B14F-4D97-AF65-F5344CB8AC3E}">
        <p14:creationId xmlns:p14="http://schemas.microsoft.com/office/powerpoint/2010/main" val="7552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Faktory</a:t>
            </a:r>
            <a:r>
              <a:rPr lang="cs-CZ" dirty="0"/>
              <a:t>, které se na </a:t>
            </a:r>
            <a:r>
              <a:rPr lang="cs-CZ" dirty="0" err="1"/>
              <a:t>disinhibici</a:t>
            </a:r>
            <a:r>
              <a:rPr lang="cs-CZ" dirty="0"/>
              <a:t> podílejí: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u="sng" dirty="0"/>
              <a:t>anonymita</a:t>
            </a:r>
            <a:r>
              <a:rPr lang="cs-CZ" dirty="0"/>
              <a:t> (druhý neví, kdo jsem, mohu skrýt svou identitu)</a:t>
            </a:r>
          </a:p>
          <a:p>
            <a:r>
              <a:rPr lang="cs-CZ" b="1" u="sng" dirty="0"/>
              <a:t>neviditelnost</a:t>
            </a:r>
            <a:r>
              <a:rPr lang="cs-CZ" dirty="0"/>
              <a:t> (druhý nemůže vidět, jak vypadám, jak se tvářím)</a:t>
            </a:r>
          </a:p>
          <a:p>
            <a:r>
              <a:rPr lang="cs-CZ" b="1" u="sng" dirty="0" err="1" smtClean="0"/>
              <a:t>asynchronicita</a:t>
            </a:r>
            <a:r>
              <a:rPr lang="cs-CZ" dirty="0" smtClean="0"/>
              <a:t> (reakci si mohu promyslet, protože ji mohu odložit, není nutné reagovat hned)</a:t>
            </a:r>
          </a:p>
          <a:p>
            <a:r>
              <a:rPr lang="cs-CZ" b="1" u="sng" dirty="0" smtClean="0"/>
              <a:t>solipsistické introspekce</a:t>
            </a:r>
            <a:r>
              <a:rPr lang="cs-CZ" b="1" dirty="0" smtClean="0"/>
              <a:t> </a:t>
            </a:r>
            <a:r>
              <a:rPr lang="cs-CZ" dirty="0" smtClean="0"/>
              <a:t>(vše je v podstatě v mé hlavě, vytvářím si fantazie o tom, jak druhý vypadá, vytvářím si fantazijní, nereálný svět)</a:t>
            </a:r>
          </a:p>
          <a:p>
            <a:r>
              <a:rPr lang="cs-CZ" b="1" u="sng" dirty="0" smtClean="0"/>
              <a:t>neutralizace statutu</a:t>
            </a:r>
            <a:r>
              <a:rPr lang="cs-CZ" dirty="0" smtClean="0"/>
              <a:t> (stává se vedlejším a nepodstatným, jaké postavení v reálném světě má on-line komunikující)</a:t>
            </a:r>
            <a:endParaRPr lang="cs-CZ" b="1" u="sng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38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8319" y="836712"/>
            <a:ext cx="9144000" cy="4365104"/>
          </a:xfrm>
        </p:spPr>
        <p:txBody>
          <a:bodyPr/>
          <a:lstStyle/>
          <a:p>
            <a:r>
              <a:rPr lang="cs-CZ" dirty="0" smtClean="0"/>
              <a:t>Pokuste se zhodnotit,</a:t>
            </a:r>
            <a:br>
              <a:rPr lang="cs-CZ" dirty="0" smtClean="0"/>
            </a:br>
            <a:r>
              <a:rPr lang="cs-CZ" dirty="0" smtClean="0"/>
              <a:t>nakolik uvedené faktory</a:t>
            </a:r>
            <a:br>
              <a:rPr lang="cs-CZ" dirty="0" smtClean="0"/>
            </a:br>
            <a:r>
              <a:rPr lang="cs-CZ" dirty="0" smtClean="0"/>
              <a:t>při užívání internetu</a:t>
            </a:r>
            <a:br>
              <a:rPr lang="cs-CZ" dirty="0" smtClean="0"/>
            </a:br>
            <a:r>
              <a:rPr lang="cs-CZ" dirty="0" smtClean="0"/>
              <a:t>ovlivňují i vás.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673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>
            <a:spLocks/>
          </p:cNvSpPr>
          <p:nvPr/>
        </p:nvSpPr>
        <p:spPr bwMode="auto">
          <a:xfrm>
            <a:off x="2913856" y="4312444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3107531" y="4450556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listopad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  <p:sp>
        <p:nvSpPr>
          <p:cNvPr id="4" name="TextovéPole 4"/>
          <p:cNvSpPr txBox="1">
            <a:spLocks noChangeArrowheads="1"/>
          </p:cNvSpPr>
          <p:nvPr/>
        </p:nvSpPr>
        <p:spPr bwMode="auto">
          <a:xfrm>
            <a:off x="764381" y="1140619"/>
            <a:ext cx="4433887" cy="29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pl-PL" sz="1400" b="1" dirty="0">
                <a:solidFill>
                  <a:srgbClr val="000000"/>
                </a:solidFill>
                <a:latin typeface="Arial - 20"/>
                <a:cs typeface="Arial" charset="0"/>
              </a:rPr>
              <a:t>Seznam použité 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  <a:cs typeface="Arial" charset="0"/>
              </a:rPr>
              <a:t>literatury:</a:t>
            </a:r>
            <a:endParaRPr lang="cs-CZ" sz="1400" b="1" dirty="0">
              <a:solidFill>
                <a:srgbClr val="000000"/>
              </a:solidFill>
              <a:latin typeface="Arial - 20"/>
              <a:cs typeface="Arial" charset="0"/>
            </a:endParaRPr>
          </a:p>
        </p:txBody>
      </p:sp>
      <p:sp>
        <p:nvSpPr>
          <p:cNvPr id="5" name="TextovéPole 5"/>
          <p:cNvSpPr txBox="1">
            <a:spLocks noChangeArrowheads="1"/>
          </p:cNvSpPr>
          <p:nvPr/>
        </p:nvSpPr>
        <p:spPr bwMode="auto">
          <a:xfrm>
            <a:off x="907256" y="1716881"/>
            <a:ext cx="7472362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latin typeface="Arial - 16"/>
              </a:rPr>
              <a:t>Vybíral</a:t>
            </a:r>
            <a:r>
              <a:rPr lang="cs-CZ" sz="1400" dirty="0">
                <a:latin typeface="Arial - 16"/>
              </a:rPr>
              <a:t>, Z.: </a:t>
            </a:r>
            <a:r>
              <a:rPr lang="cs-CZ" sz="1400" i="1" dirty="0">
                <a:latin typeface="Arial - 16"/>
              </a:rPr>
              <a:t>Psychologie komunikace</a:t>
            </a:r>
            <a:r>
              <a:rPr lang="cs-CZ" sz="1400" dirty="0">
                <a:latin typeface="Arial - 16"/>
              </a:rPr>
              <a:t>. Praha: Portál, 2005.</a:t>
            </a: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2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dirty="0">
              <a:latin typeface="Arial" charset="0"/>
            </a:endParaRPr>
          </a:p>
          <a:p>
            <a:pPr eaLnBrk="1" hangingPunct="1"/>
            <a:endParaRPr lang="cs-CZ" sz="1400" u="sng" dirty="0">
              <a:latin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cs-CZ" sz="1400" b="1" i="1" dirty="0">
              <a:latin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  <a:p>
            <a:pPr eaLnBrk="1" hangingPunct="1"/>
            <a:endParaRPr lang="cs-CZ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3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219</TotalTime>
  <Words>401</Words>
  <Application>Microsoft Office PowerPoint</Application>
  <PresentationFormat>Předvádění na obrazovce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Exekutivní</vt:lpstr>
      <vt:lpstr>Prezentace aplikace PowerPoint</vt:lpstr>
      <vt:lpstr>Specifika virtuální komunikace</vt:lpstr>
      <vt:lpstr>Zamyslete se nad tím, jaké výhody či nevýhody vám přináší užívání internetu. Zapište je do dvou sloupců.</vt:lpstr>
      <vt:lpstr>Účinky užívání internetu podle psychologů</vt:lpstr>
      <vt:lpstr>Tzv. disinhibice on-line komunikace</vt:lpstr>
      <vt:lpstr>Faktory, které se na disinhibici podílejí:</vt:lpstr>
      <vt:lpstr>Pokuste se zhodnotit, nakolik uvedené faktory při užívání internetu ovlivňují i vás.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20</cp:revision>
  <dcterms:created xsi:type="dcterms:W3CDTF">2013-10-01T06:50:02Z</dcterms:created>
  <dcterms:modified xsi:type="dcterms:W3CDTF">2014-06-09T10:59:10Z</dcterms:modified>
</cp:coreProperties>
</file>