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9" r:id="rId4"/>
    <p:sldId id="260" r:id="rId5"/>
    <p:sldId id="264" r:id="rId6"/>
    <p:sldId id="265" r:id="rId7"/>
    <p:sldId id="270" r:id="rId8"/>
    <p:sldId id="271" r:id="rId9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253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80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0"/>
            <a:ext cx="7772400" cy="2505075"/>
          </a:xfrm>
        </p:spPr>
        <p:txBody>
          <a:bodyPr anchor="b"/>
          <a:lstStyle>
            <a:lvl1pPr algn="ctr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48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3"/>
            <a:ext cx="7772400" cy="11318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296728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48"/>
            <a:ext cx="4041648" cy="3913187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7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37" y="273050"/>
            <a:ext cx="4995863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7" y="2438400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6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6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0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7BA2ABFD-4499-4651-BE6C-1B9566E3A7D2}" type="datetimeFigureOut">
              <a:rPr lang="cs-CZ" smtClean="0"/>
              <a:t>9.6.2014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0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8" y="6356350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661EB3AC-9C49-428A-9DF1-038810DF1DE2}" type="slidenum">
              <a:rPr lang="cs-CZ" smtClean="0"/>
              <a:t>‹#›</a:t>
            </a:fld>
            <a:endParaRPr lang="cs-CZ"/>
          </a:p>
        </p:txBody>
      </p:sp>
      <p:sp>
        <p:nvSpPr>
          <p:cNvPr id="7" name="Oval 6"/>
          <p:cNvSpPr/>
          <p:nvPr/>
        </p:nvSpPr>
        <p:spPr>
          <a:xfrm>
            <a:off x="8457760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Oval 7"/>
          <p:cNvSpPr/>
          <p:nvPr/>
        </p:nvSpPr>
        <p:spPr>
          <a:xfrm>
            <a:off x="569119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lnSpc>
          <a:spcPts val="5800"/>
        </a:lnSpc>
        <a:spcBef>
          <a:spcPct val="0"/>
        </a:spcBef>
        <a:buNone/>
        <a:defRPr sz="540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ovéPole 1"/>
          <p:cNvSpPr txBox="1">
            <a:spLocks noChangeArrowheads="1"/>
          </p:cNvSpPr>
          <p:nvPr/>
        </p:nvSpPr>
        <p:spPr bwMode="auto">
          <a:xfrm>
            <a:off x="1619250" y="260350"/>
            <a:ext cx="5851525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dirty="0">
                <a:solidFill>
                  <a:srgbClr val="000000"/>
                </a:solidFill>
                <a:latin typeface="Times New Roman - 16"/>
                <a:cs typeface="Arial" charset="0"/>
              </a:rPr>
              <a:t>Projekt:  Inovace vybavení      Registrační číslo projektu </a:t>
            </a:r>
            <a:r>
              <a:rPr lang="cs-CZ" sz="1100" dirty="0" smtClean="0">
                <a:solidFill>
                  <a:srgbClr val="000000"/>
                </a:solidFill>
                <a:latin typeface="Times New Roman - 16"/>
                <a:cs typeface="Arial" charset="0"/>
              </a:rPr>
              <a:t>CZ.1.07/1.5.00/34.0325</a:t>
            </a:r>
            <a:endParaRPr lang="cs-CZ" sz="1100" dirty="0">
              <a:solidFill>
                <a:srgbClr val="000000"/>
              </a:solidFill>
              <a:latin typeface="Times New Roman - 16"/>
              <a:cs typeface="Arial" charset="0"/>
            </a:endParaRPr>
          </a:p>
        </p:txBody>
      </p:sp>
      <p:sp>
        <p:nvSpPr>
          <p:cNvPr id="5" name="TextovéPole 2"/>
          <p:cNvSpPr txBox="1">
            <a:spLocks noChangeArrowheads="1"/>
          </p:cNvSpPr>
          <p:nvPr/>
        </p:nvSpPr>
        <p:spPr bwMode="auto">
          <a:xfrm>
            <a:off x="684213" y="549275"/>
            <a:ext cx="7727950" cy="250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/>
            <a:r>
              <a:rPr lang="cs-CZ" sz="1100">
                <a:solidFill>
                  <a:srgbClr val="000000"/>
                </a:solidFill>
                <a:latin typeface="Times New Roman - 16"/>
                <a:cs typeface="Arial" charset="0"/>
              </a:rPr>
              <a:t>Příjemce: Gymnázium Pierra de Coubertina, Tábor, Náměstí Františka Křižíka 860, 390 01 Tábor</a:t>
            </a:r>
          </a:p>
        </p:txBody>
      </p:sp>
      <p:pic>
        <p:nvPicPr>
          <p:cNvPr id="6" name="Obrázek 3" descr="Logolink OPVK - oříznutý.jpg"/>
          <p:cNvPicPr>
            <a:picLocks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36688" y="5292725"/>
            <a:ext cx="6272212" cy="1208088"/>
          </a:xfrm>
          <a:prstGeom prst="rect">
            <a:avLst/>
          </a:prstGeom>
          <a:solidFill>
            <a:srgbClr val="000000">
              <a:alpha val="0"/>
            </a:srgb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TextovéPole 4"/>
          <p:cNvSpPr txBox="1">
            <a:spLocks noChangeArrowheads="1"/>
          </p:cNvSpPr>
          <p:nvPr/>
        </p:nvSpPr>
        <p:spPr bwMode="auto">
          <a:xfrm>
            <a:off x="788988" y="4868863"/>
            <a:ext cx="7566025" cy="222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algn="ctr" eaLnBrk="1" hangingPunct="1"/>
            <a:r>
              <a:rPr lang="cs-CZ" sz="900" b="1">
                <a:solidFill>
                  <a:srgbClr val="000000"/>
                </a:solidFill>
                <a:latin typeface="Times New Roman - 14"/>
                <a:cs typeface="Arial" charset="0"/>
              </a:rPr>
              <a:t>Tento výukový materiál vznikl v rámci Operačního programu Vzdělání pro konkurenceschopnost.</a:t>
            </a:r>
          </a:p>
        </p:txBody>
      </p:sp>
      <p:sp>
        <p:nvSpPr>
          <p:cNvPr id="8" name="TextovéPole 6"/>
          <p:cNvSpPr txBox="1">
            <a:spLocks noChangeArrowheads="1"/>
          </p:cNvSpPr>
          <p:nvPr/>
        </p:nvSpPr>
        <p:spPr bwMode="auto">
          <a:xfrm>
            <a:off x="320675" y="1165225"/>
            <a:ext cx="1714500" cy="249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b="1">
                <a:solidFill>
                  <a:srgbClr val="000000"/>
                </a:solidFill>
                <a:latin typeface="Arial - 16"/>
                <a:cs typeface="Arial" charset="0"/>
              </a:rPr>
              <a:t>Autor materiálu:</a:t>
            </a:r>
          </a:p>
        </p:txBody>
      </p:sp>
      <p:sp>
        <p:nvSpPr>
          <p:cNvPr id="9" name="TextovéPole 7"/>
          <p:cNvSpPr txBox="1">
            <a:spLocks noChangeArrowheads="1"/>
          </p:cNvSpPr>
          <p:nvPr/>
        </p:nvSpPr>
        <p:spPr bwMode="auto">
          <a:xfrm>
            <a:off x="331788" y="903288"/>
            <a:ext cx="1943100" cy="247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b="1">
                <a:solidFill>
                  <a:srgbClr val="000000"/>
                </a:solidFill>
                <a:latin typeface="Arial - 16"/>
                <a:cs typeface="Arial" charset="0"/>
              </a:rPr>
              <a:t>Název materiálu:	</a:t>
            </a:r>
          </a:p>
        </p:txBody>
      </p:sp>
      <p:sp>
        <p:nvSpPr>
          <p:cNvPr id="10" name="TextovéPole 8"/>
          <p:cNvSpPr txBox="1">
            <a:spLocks noChangeArrowheads="1"/>
          </p:cNvSpPr>
          <p:nvPr/>
        </p:nvSpPr>
        <p:spPr bwMode="auto">
          <a:xfrm>
            <a:off x="320675" y="2171700"/>
            <a:ext cx="776288" cy="249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>
                <a:solidFill>
                  <a:srgbClr val="000000"/>
                </a:solidFill>
                <a:latin typeface="Arial - 16"/>
                <a:cs typeface="Arial" charset="0"/>
              </a:rPr>
              <a:t>Sada:</a:t>
            </a:r>
          </a:p>
        </p:txBody>
      </p:sp>
      <p:sp>
        <p:nvSpPr>
          <p:cNvPr id="11" name="TextovéPole 9"/>
          <p:cNvSpPr txBox="1">
            <a:spLocks noChangeArrowheads="1"/>
          </p:cNvSpPr>
          <p:nvPr/>
        </p:nvSpPr>
        <p:spPr bwMode="auto">
          <a:xfrm>
            <a:off x="4859338" y="1908175"/>
            <a:ext cx="2135187" cy="250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>
                <a:solidFill>
                  <a:srgbClr val="000000"/>
                </a:solidFill>
                <a:latin typeface="Arial - 16"/>
                <a:cs typeface="Arial" charset="0"/>
              </a:rPr>
              <a:t>Předmět: mediální výchova</a:t>
            </a:r>
          </a:p>
        </p:txBody>
      </p:sp>
      <p:sp>
        <p:nvSpPr>
          <p:cNvPr id="12" name="TextovéPole 10"/>
          <p:cNvSpPr txBox="1">
            <a:spLocks noChangeArrowheads="1"/>
          </p:cNvSpPr>
          <p:nvPr/>
        </p:nvSpPr>
        <p:spPr bwMode="auto">
          <a:xfrm>
            <a:off x="320675" y="1646238"/>
            <a:ext cx="1987550" cy="247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b="1">
                <a:solidFill>
                  <a:srgbClr val="000000"/>
                </a:solidFill>
                <a:latin typeface="Arial - 16"/>
                <a:cs typeface="Arial" charset="0"/>
              </a:rPr>
              <a:t>Zařazení materiálu:</a:t>
            </a:r>
          </a:p>
        </p:txBody>
      </p:sp>
      <p:sp>
        <p:nvSpPr>
          <p:cNvPr id="13" name="TextovéPole 11"/>
          <p:cNvSpPr txBox="1">
            <a:spLocks noChangeArrowheads="1"/>
          </p:cNvSpPr>
          <p:nvPr/>
        </p:nvSpPr>
        <p:spPr bwMode="auto">
          <a:xfrm>
            <a:off x="320675" y="1908175"/>
            <a:ext cx="1028700" cy="249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>
                <a:solidFill>
                  <a:srgbClr val="000000"/>
                </a:solidFill>
                <a:latin typeface="Arial - 16"/>
                <a:cs typeface="Arial" charset="0"/>
              </a:rPr>
              <a:t>Šablona:</a:t>
            </a:r>
          </a:p>
        </p:txBody>
      </p:sp>
      <p:sp>
        <p:nvSpPr>
          <p:cNvPr id="14" name="TextovéPole 12"/>
          <p:cNvSpPr txBox="1">
            <a:spLocks noChangeArrowheads="1"/>
          </p:cNvSpPr>
          <p:nvPr/>
        </p:nvSpPr>
        <p:spPr bwMode="auto">
          <a:xfrm>
            <a:off x="5003800" y="2205038"/>
            <a:ext cx="1235075" cy="2523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Číslo DUM: </a:t>
            </a:r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charset="0"/>
              </a:rPr>
              <a:t>18</a:t>
            </a:r>
            <a:endParaRPr lang="cs-CZ" sz="1100" dirty="0">
              <a:solidFill>
                <a:srgbClr val="000000"/>
              </a:solidFill>
              <a:latin typeface="Arial - 16"/>
              <a:cs typeface="Arial" charset="0"/>
            </a:endParaRPr>
          </a:p>
        </p:txBody>
      </p:sp>
      <p:sp>
        <p:nvSpPr>
          <p:cNvPr id="15" name="TextovéPole 13"/>
          <p:cNvSpPr txBox="1">
            <a:spLocks noChangeArrowheads="1"/>
          </p:cNvSpPr>
          <p:nvPr/>
        </p:nvSpPr>
        <p:spPr bwMode="auto">
          <a:xfrm>
            <a:off x="320675" y="2651125"/>
            <a:ext cx="2765425" cy="249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b="1">
                <a:solidFill>
                  <a:srgbClr val="000000"/>
                </a:solidFill>
                <a:latin typeface="Arial - 16"/>
                <a:cs typeface="Arial" charset="0"/>
              </a:rPr>
              <a:t>Ověření materiálu ve výuce:</a:t>
            </a:r>
          </a:p>
        </p:txBody>
      </p:sp>
      <p:sp>
        <p:nvSpPr>
          <p:cNvPr id="16" name="TextovéPole 14"/>
          <p:cNvSpPr txBox="1">
            <a:spLocks noChangeArrowheads="1"/>
          </p:cNvSpPr>
          <p:nvPr/>
        </p:nvSpPr>
        <p:spPr bwMode="auto">
          <a:xfrm>
            <a:off x="320675" y="2914650"/>
            <a:ext cx="1554163" cy="249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>
                <a:solidFill>
                  <a:srgbClr val="000000"/>
                </a:solidFill>
                <a:latin typeface="Arial - 16"/>
                <a:cs typeface="Arial" charset="0"/>
              </a:rPr>
              <a:t>Datum ověření:</a:t>
            </a:r>
          </a:p>
        </p:txBody>
      </p:sp>
      <p:sp>
        <p:nvSpPr>
          <p:cNvPr id="17" name="TextovéPole 15"/>
          <p:cNvSpPr txBox="1">
            <a:spLocks noChangeArrowheads="1"/>
          </p:cNvSpPr>
          <p:nvPr/>
        </p:nvSpPr>
        <p:spPr bwMode="auto">
          <a:xfrm>
            <a:off x="320675" y="3429000"/>
            <a:ext cx="776288" cy="249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>
                <a:solidFill>
                  <a:srgbClr val="000000"/>
                </a:solidFill>
                <a:latin typeface="Arial - 16"/>
                <a:cs typeface="Arial" charset="0"/>
              </a:rPr>
              <a:t>Třída:</a:t>
            </a:r>
          </a:p>
        </p:txBody>
      </p:sp>
      <p:sp>
        <p:nvSpPr>
          <p:cNvPr id="18" name="TextovéPole 16"/>
          <p:cNvSpPr txBox="1">
            <a:spLocks noChangeArrowheads="1"/>
          </p:cNvSpPr>
          <p:nvPr/>
        </p:nvSpPr>
        <p:spPr bwMode="auto">
          <a:xfrm>
            <a:off x="320675" y="3178175"/>
            <a:ext cx="1576388" cy="247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>
                <a:solidFill>
                  <a:srgbClr val="000000"/>
                </a:solidFill>
                <a:latin typeface="Arial - 16"/>
                <a:cs typeface="Arial" charset="0"/>
              </a:rPr>
              <a:t>Ověřující učitel:</a:t>
            </a:r>
          </a:p>
        </p:txBody>
      </p:sp>
      <p:sp>
        <p:nvSpPr>
          <p:cNvPr id="19" name="TextovéPole 17"/>
          <p:cNvSpPr txBox="1">
            <a:spLocks noChangeArrowheads="1"/>
          </p:cNvSpPr>
          <p:nvPr/>
        </p:nvSpPr>
        <p:spPr bwMode="auto">
          <a:xfrm>
            <a:off x="2160588" y="903288"/>
            <a:ext cx="4283075" cy="250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charset="0"/>
              </a:rPr>
              <a:t>Specifika virtuální komunikace</a:t>
            </a:r>
            <a:endParaRPr lang="cs-CZ" sz="1100" dirty="0">
              <a:solidFill>
                <a:srgbClr val="000000"/>
              </a:solidFill>
              <a:latin typeface="Arial - 16"/>
              <a:cs typeface="Arial" charset="0"/>
            </a:endParaRPr>
          </a:p>
        </p:txBody>
      </p:sp>
      <p:sp>
        <p:nvSpPr>
          <p:cNvPr id="20" name="TextovéPole 18"/>
          <p:cNvSpPr txBox="1">
            <a:spLocks noChangeArrowheads="1"/>
          </p:cNvSpPr>
          <p:nvPr/>
        </p:nvSpPr>
        <p:spPr bwMode="auto">
          <a:xfrm>
            <a:off x="2160588" y="1165225"/>
            <a:ext cx="1600200" cy="2523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Mgr. </a:t>
            </a:r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charset="0"/>
              </a:rPr>
              <a:t>Tomáš Míka</a:t>
            </a:r>
            <a:endParaRPr lang="cs-CZ" sz="1100" dirty="0">
              <a:solidFill>
                <a:srgbClr val="000000"/>
              </a:solidFill>
              <a:latin typeface="Arial - 16"/>
              <a:cs typeface="Arial" charset="0"/>
            </a:endParaRPr>
          </a:p>
        </p:txBody>
      </p:sp>
      <p:sp>
        <p:nvSpPr>
          <p:cNvPr id="21" name="TextovéPole 19"/>
          <p:cNvSpPr txBox="1">
            <a:spLocks noChangeArrowheads="1"/>
          </p:cNvSpPr>
          <p:nvPr/>
        </p:nvSpPr>
        <p:spPr bwMode="auto">
          <a:xfrm>
            <a:off x="1120775" y="1908175"/>
            <a:ext cx="4662488" cy="249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>
                <a:solidFill>
                  <a:srgbClr val="000000"/>
                </a:solidFill>
                <a:latin typeface="Arial - 16"/>
                <a:cs typeface="Arial" charset="0"/>
              </a:rPr>
              <a:t>Inovace a zkvalitnění výuky prostřednictvím ICT (III/2)</a:t>
            </a:r>
          </a:p>
        </p:txBody>
      </p:sp>
      <p:sp>
        <p:nvSpPr>
          <p:cNvPr id="22" name="TextovéPole 20"/>
          <p:cNvSpPr txBox="1">
            <a:spLocks noChangeArrowheads="1"/>
          </p:cNvSpPr>
          <p:nvPr/>
        </p:nvSpPr>
        <p:spPr bwMode="auto">
          <a:xfrm>
            <a:off x="7246938" y="1908175"/>
            <a:ext cx="1622425" cy="249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>
                <a:solidFill>
                  <a:srgbClr val="000000"/>
                </a:solidFill>
                <a:latin typeface="Arial - 16"/>
                <a:cs typeface="Arial" charset="0"/>
              </a:rPr>
              <a:t>ročník: druhý</a:t>
            </a:r>
          </a:p>
        </p:txBody>
      </p:sp>
      <p:sp>
        <p:nvSpPr>
          <p:cNvPr id="23" name="TextovéPole 21"/>
          <p:cNvSpPr txBox="1">
            <a:spLocks noChangeArrowheads="1"/>
          </p:cNvSpPr>
          <p:nvPr/>
        </p:nvSpPr>
        <p:spPr bwMode="auto">
          <a:xfrm>
            <a:off x="1120775" y="2171700"/>
            <a:ext cx="2414588" cy="252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charset="0"/>
              </a:rPr>
              <a:t>32_Mv_2</a:t>
            </a:r>
            <a:endParaRPr lang="cs-CZ" sz="1100" dirty="0">
              <a:solidFill>
                <a:srgbClr val="000000"/>
              </a:solidFill>
              <a:latin typeface="Arial - 16"/>
              <a:cs typeface="Arial" charset="0"/>
            </a:endParaRPr>
          </a:p>
        </p:txBody>
      </p:sp>
      <p:sp>
        <p:nvSpPr>
          <p:cNvPr id="24" name="TextovéPole 22"/>
          <p:cNvSpPr txBox="1">
            <a:spLocks noChangeArrowheads="1"/>
          </p:cNvSpPr>
          <p:nvPr/>
        </p:nvSpPr>
        <p:spPr bwMode="auto">
          <a:xfrm>
            <a:off x="7246938" y="2149475"/>
            <a:ext cx="1189037" cy="415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endParaRPr lang="cs-CZ" sz="1100">
              <a:solidFill>
                <a:srgbClr val="000000"/>
              </a:solidFill>
              <a:latin typeface="Arial - 16"/>
              <a:cs typeface="Arial" charset="0"/>
            </a:endParaRPr>
          </a:p>
          <a:p>
            <a:pPr eaLnBrk="1" hangingPunct="1"/>
            <a:endParaRPr lang="cs-CZ" sz="1100">
              <a:solidFill>
                <a:srgbClr val="000000"/>
              </a:solidFill>
              <a:latin typeface="Arial - 16"/>
              <a:cs typeface="Arial" charset="0"/>
            </a:endParaRPr>
          </a:p>
        </p:txBody>
      </p:sp>
      <p:sp>
        <p:nvSpPr>
          <p:cNvPr id="25" name="TextovéPole 23"/>
          <p:cNvSpPr txBox="1">
            <a:spLocks noChangeArrowheads="1"/>
          </p:cNvSpPr>
          <p:nvPr/>
        </p:nvSpPr>
        <p:spPr bwMode="auto">
          <a:xfrm>
            <a:off x="2160588" y="3165475"/>
            <a:ext cx="1600200" cy="2523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Mgr. </a:t>
            </a:r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charset="0"/>
              </a:rPr>
              <a:t>Tomáš Míka</a:t>
            </a:r>
            <a:endParaRPr lang="cs-CZ" sz="1100" dirty="0">
              <a:solidFill>
                <a:srgbClr val="000000"/>
              </a:solidFill>
              <a:latin typeface="Arial - 16"/>
              <a:cs typeface="Arial" charset="0"/>
            </a:endParaRPr>
          </a:p>
        </p:txBody>
      </p:sp>
      <p:sp>
        <p:nvSpPr>
          <p:cNvPr id="26" name="TextovéPole 24"/>
          <p:cNvSpPr txBox="1">
            <a:spLocks noChangeArrowheads="1"/>
          </p:cNvSpPr>
          <p:nvPr/>
        </p:nvSpPr>
        <p:spPr bwMode="auto">
          <a:xfrm>
            <a:off x="2160588" y="3429000"/>
            <a:ext cx="661987" cy="2523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2</a:t>
            </a:r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charset="0"/>
              </a:rPr>
              <a:t>. </a:t>
            </a:r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D</a:t>
            </a:r>
          </a:p>
        </p:txBody>
      </p:sp>
      <p:sp>
        <p:nvSpPr>
          <p:cNvPr id="27" name="TextovéPole 25"/>
          <p:cNvSpPr txBox="1">
            <a:spLocks noChangeArrowheads="1"/>
          </p:cNvSpPr>
          <p:nvPr/>
        </p:nvSpPr>
        <p:spPr bwMode="auto">
          <a:xfrm>
            <a:off x="2160588" y="2914650"/>
            <a:ext cx="1258887" cy="250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lvl1pPr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1pPr>
            <a:lvl2pPr marL="742950" indent="-28575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2pPr>
            <a:lvl3pPr marL="11430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3pPr>
            <a:lvl4pPr marL="16002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4pPr>
            <a:lvl5pPr marL="2057400" indent="-228600" defTabSz="822325" eaLnBrk="0" hangingPunct="0">
              <a:defRPr>
                <a:solidFill>
                  <a:schemeClr val="tx1"/>
                </a:solidFill>
                <a:latin typeface="Tahoma" pitchFamily="34" charset="0"/>
              </a:defRPr>
            </a:lvl5pPr>
            <a:lvl6pPr marL="25146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6pPr>
            <a:lvl7pPr marL="29718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7pPr>
            <a:lvl8pPr marL="34290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8pPr>
            <a:lvl9pPr marL="3886200" indent="-228600" defTabSz="8223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1" hangingPunct="1"/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4</a:t>
            </a:r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charset="0"/>
              </a:rPr>
              <a:t>. 11. </a:t>
            </a:r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2013</a:t>
            </a:r>
          </a:p>
        </p:txBody>
      </p:sp>
    </p:spTree>
    <p:extLst>
      <p:ext uri="{BB962C8B-B14F-4D97-AF65-F5344CB8AC3E}">
        <p14:creationId xmlns:p14="http://schemas.microsoft.com/office/powerpoint/2010/main" val="1342105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7544" y="1700808"/>
            <a:ext cx="8229600" cy="1600200"/>
          </a:xfrm>
        </p:spPr>
        <p:txBody>
          <a:bodyPr/>
          <a:lstStyle/>
          <a:p>
            <a:r>
              <a:rPr lang="cs-CZ" dirty="0" smtClean="0"/>
              <a:t>Specifika virtuální komunikace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7336882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9552" y="3789040"/>
            <a:ext cx="8229600" cy="1600200"/>
          </a:xfrm>
        </p:spPr>
        <p:txBody>
          <a:bodyPr/>
          <a:lstStyle/>
          <a:p>
            <a:r>
              <a:rPr lang="cs-CZ" dirty="0" smtClean="0"/>
              <a:t>Zamyslete se nad tím,</a:t>
            </a:r>
            <a:br>
              <a:rPr lang="cs-CZ" dirty="0" smtClean="0"/>
            </a:br>
            <a:r>
              <a:rPr lang="cs-CZ" dirty="0" smtClean="0"/>
              <a:t>jaké výhody či nevýhody</a:t>
            </a:r>
            <a:br>
              <a:rPr lang="cs-CZ" dirty="0" smtClean="0"/>
            </a:br>
            <a:r>
              <a:rPr lang="cs-CZ" dirty="0" smtClean="0"/>
              <a:t>vám přináší užívání</a:t>
            </a:r>
            <a:r>
              <a:rPr lang="cs-CZ" dirty="0"/>
              <a:t> </a:t>
            </a:r>
            <a:r>
              <a:rPr lang="cs-CZ" dirty="0" smtClean="0"/>
              <a:t>internetu.</a:t>
            </a:r>
            <a:br>
              <a:rPr lang="cs-CZ" dirty="0" smtClean="0"/>
            </a:br>
            <a:r>
              <a:rPr lang="cs-CZ" dirty="0" smtClean="0"/>
              <a:t>Zapište je do dvou sloupců.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2697592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Účinky užívání internetu podle psychologů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b="1" u="sng" dirty="0" smtClean="0"/>
              <a:t>Pozitivní:</a:t>
            </a:r>
            <a:endParaRPr lang="cs-CZ" b="1" u="sng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cs-CZ" b="1" u="sng" dirty="0" smtClean="0"/>
              <a:t>Negativní:</a:t>
            </a:r>
            <a:endParaRPr lang="cs-CZ" b="1" u="sng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13"/>
          </p:nvPr>
        </p:nvSpPr>
        <p:spPr/>
        <p:txBody>
          <a:bodyPr>
            <a:normAutofit lnSpcReduction="10000"/>
          </a:bodyPr>
          <a:lstStyle/>
          <a:p>
            <a:endParaRPr lang="cs-CZ" dirty="0" smtClean="0"/>
          </a:p>
          <a:p>
            <a:r>
              <a:rPr lang="cs-CZ" dirty="0" smtClean="0"/>
              <a:t>rychlost při zprostředkování kontaktu</a:t>
            </a:r>
          </a:p>
          <a:p>
            <a:r>
              <a:rPr lang="cs-CZ" dirty="0" smtClean="0"/>
              <a:t>odložení zábran, „</a:t>
            </a:r>
            <a:r>
              <a:rPr lang="cs-CZ" dirty="0" err="1" smtClean="0"/>
              <a:t>odvázanost</a:t>
            </a:r>
            <a:r>
              <a:rPr lang="cs-CZ" dirty="0" smtClean="0"/>
              <a:t>“</a:t>
            </a:r>
          </a:p>
          <a:p>
            <a:r>
              <a:rPr lang="cs-CZ" dirty="0" smtClean="0"/>
              <a:t>interaktivnost při výměně informací</a:t>
            </a:r>
          </a:p>
          <a:p>
            <a:r>
              <a:rPr lang="cs-CZ" dirty="0" smtClean="0"/>
              <a:t>snadná dostupnost a prostupnost informací</a:t>
            </a:r>
            <a:endParaRPr lang="cs-CZ" dirty="0"/>
          </a:p>
        </p:txBody>
      </p:sp>
      <p:sp>
        <p:nvSpPr>
          <p:cNvPr id="7" name="Zástupný symbol pro obsah 6"/>
          <p:cNvSpPr>
            <a:spLocks noGrp="1"/>
          </p:cNvSpPr>
          <p:nvPr>
            <p:ph sz="quarter" idx="14"/>
          </p:nvPr>
        </p:nvSpPr>
        <p:spPr/>
        <p:txBody>
          <a:bodyPr/>
          <a:lstStyle/>
          <a:p>
            <a:endParaRPr lang="cs-CZ" dirty="0" smtClean="0"/>
          </a:p>
          <a:p>
            <a:r>
              <a:rPr lang="cs-CZ" dirty="0" smtClean="0"/>
              <a:t>dopady na kvalitu řeči (ochuzování slovní zásoby, </a:t>
            </a:r>
            <a:r>
              <a:rPr lang="cs-CZ" dirty="0" err="1" smtClean="0"/>
              <a:t>zpragmatičtění</a:t>
            </a:r>
            <a:r>
              <a:rPr lang="cs-CZ" dirty="0" smtClean="0"/>
              <a:t> projevu, anglikanismy)</a:t>
            </a:r>
          </a:p>
          <a:p>
            <a:r>
              <a:rPr lang="cs-CZ" dirty="0" smtClean="0"/>
              <a:t>dopady na myšlení (roztěkanost, úsečnost)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229572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Nadpis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Tzv. </a:t>
            </a:r>
            <a:r>
              <a:rPr lang="cs-CZ" dirty="0" err="1" smtClean="0"/>
              <a:t>disinhibice</a:t>
            </a:r>
            <a:r>
              <a:rPr lang="cs-CZ" dirty="0" smtClean="0"/>
              <a:t> on-line komunikace</a:t>
            </a:r>
            <a:endParaRPr lang="cs-CZ" dirty="0"/>
          </a:p>
        </p:txBody>
      </p:sp>
      <p:sp>
        <p:nvSpPr>
          <p:cNvPr id="8" name="Zástupný symbol pro obsah 7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cs-CZ" u="sng" dirty="0" err="1" smtClean="0"/>
              <a:t>disinhibice</a:t>
            </a:r>
            <a:r>
              <a:rPr lang="cs-CZ" dirty="0" smtClean="0"/>
              <a:t> v komunikaci znamená odložení zábran a skrupulí, ztrátu nebo překonání nesmělosti, plachosti, ostychu</a:t>
            </a:r>
          </a:p>
          <a:p>
            <a:r>
              <a:rPr lang="cs-CZ" dirty="0" smtClean="0"/>
              <a:t>v krajních podobách může jít o obcházení tabu a zákazů</a:t>
            </a:r>
          </a:p>
          <a:p>
            <a:r>
              <a:rPr lang="cs-CZ" i="1" dirty="0" smtClean="0"/>
              <a:t>„Jinak bych taky řekla, že na chatu bývám více nápaditější, vtipnější … prostě odvázanější a taky rejpavější.“</a:t>
            </a:r>
          </a:p>
          <a:p>
            <a:r>
              <a:rPr lang="cs-CZ" i="1" dirty="0" smtClean="0"/>
              <a:t>„Spíše se tam prosadím, než když jsem mezi více lidmi, kteří se živě baví, to mi ve skutečnosti dělá velký problém.“</a:t>
            </a:r>
          </a:p>
          <a:p>
            <a:r>
              <a:rPr lang="cs-CZ" i="1" dirty="0" smtClean="0"/>
              <a:t>Výpověď týkající se rozčilení: „No na chatu to dám najevo vždy, v reálu už to není tak jednoduché, není možné se rozčílit vždy.“</a:t>
            </a:r>
          </a:p>
          <a:p>
            <a:endParaRPr lang="cs-CZ" u="sng" dirty="0" smtClean="0"/>
          </a:p>
        </p:txBody>
      </p:sp>
    </p:spTree>
    <p:extLst>
      <p:ext uri="{BB962C8B-B14F-4D97-AF65-F5344CB8AC3E}">
        <p14:creationId xmlns:p14="http://schemas.microsoft.com/office/powerpoint/2010/main" val="7552430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Faktory</a:t>
            </a:r>
            <a:r>
              <a:rPr lang="cs-CZ" dirty="0"/>
              <a:t>, které se na </a:t>
            </a:r>
            <a:r>
              <a:rPr lang="cs-CZ" dirty="0" err="1"/>
              <a:t>disinhibici</a:t>
            </a:r>
            <a:r>
              <a:rPr lang="cs-CZ" dirty="0"/>
              <a:t> podílejí: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b="1" u="sng" dirty="0"/>
              <a:t>anonymita</a:t>
            </a:r>
            <a:r>
              <a:rPr lang="cs-CZ" dirty="0"/>
              <a:t> (druhý neví, kdo jsem, mohu skrýt svou identitu)</a:t>
            </a:r>
          </a:p>
          <a:p>
            <a:r>
              <a:rPr lang="cs-CZ" b="1" u="sng" dirty="0"/>
              <a:t>neviditelnost</a:t>
            </a:r>
            <a:r>
              <a:rPr lang="cs-CZ" dirty="0"/>
              <a:t> (druhý nemůže vidět, jak vypadám, jak se tvářím)</a:t>
            </a:r>
          </a:p>
          <a:p>
            <a:r>
              <a:rPr lang="cs-CZ" b="1" u="sng" dirty="0" err="1" smtClean="0"/>
              <a:t>asynchronicita</a:t>
            </a:r>
            <a:r>
              <a:rPr lang="cs-CZ" dirty="0" smtClean="0"/>
              <a:t> (reakci si mohu promyslet, protože ji mohu odložit, není nutné reagovat hned)</a:t>
            </a:r>
          </a:p>
          <a:p>
            <a:r>
              <a:rPr lang="cs-CZ" b="1" u="sng" dirty="0" smtClean="0"/>
              <a:t>solipsistické introspekce</a:t>
            </a:r>
            <a:r>
              <a:rPr lang="cs-CZ" b="1" dirty="0" smtClean="0"/>
              <a:t> </a:t>
            </a:r>
            <a:r>
              <a:rPr lang="cs-CZ" dirty="0" smtClean="0"/>
              <a:t>(vše je v podstatě v mé hlavě, vytvářím si fantazie o tom, jak druhý vypadá, vytvářím si fantazijní, nereálný svět)</a:t>
            </a:r>
          </a:p>
          <a:p>
            <a:r>
              <a:rPr lang="cs-CZ" b="1" u="sng" dirty="0" smtClean="0"/>
              <a:t>neutralizace statutu</a:t>
            </a:r>
            <a:r>
              <a:rPr lang="cs-CZ" dirty="0" smtClean="0"/>
              <a:t> (stává se vedlejším a nepodstatným, jaké postavení v reálném světě má on-line komunikující)</a:t>
            </a:r>
            <a:endParaRPr lang="cs-CZ" b="1" u="sng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713873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-8319" y="836712"/>
            <a:ext cx="9144000" cy="4365104"/>
          </a:xfrm>
        </p:spPr>
        <p:txBody>
          <a:bodyPr/>
          <a:lstStyle/>
          <a:p>
            <a:r>
              <a:rPr lang="cs-CZ" dirty="0" smtClean="0"/>
              <a:t>Pokuste se zhodnotit,</a:t>
            </a:r>
            <a:br>
              <a:rPr lang="cs-CZ" dirty="0" smtClean="0"/>
            </a:br>
            <a:r>
              <a:rPr lang="cs-CZ" dirty="0" smtClean="0"/>
              <a:t>nakolik uvedené faktory</a:t>
            </a:r>
            <a:br>
              <a:rPr lang="cs-CZ" dirty="0" smtClean="0"/>
            </a:br>
            <a:r>
              <a:rPr lang="cs-CZ" dirty="0" smtClean="0"/>
              <a:t>při užívání internetu</a:t>
            </a:r>
            <a:br>
              <a:rPr lang="cs-CZ" dirty="0" smtClean="0"/>
            </a:br>
            <a:r>
              <a:rPr lang="cs-CZ" dirty="0" smtClean="0"/>
              <a:t>ovlivňují i vás.</a:t>
            </a:r>
            <a:br>
              <a:rPr lang="cs-CZ" dirty="0" smtClean="0"/>
            </a:b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976738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olný tvar 1"/>
          <p:cNvSpPr>
            <a:spLocks/>
          </p:cNvSpPr>
          <p:nvPr/>
        </p:nvSpPr>
        <p:spPr bwMode="auto">
          <a:xfrm>
            <a:off x="2913856" y="4312444"/>
            <a:ext cx="3908425" cy="1404937"/>
          </a:xfrm>
          <a:custGeom>
            <a:avLst/>
            <a:gdLst>
              <a:gd name="T0" fmla="*/ 0 w 4342131"/>
              <a:gd name="T1" fmla="*/ 1404936 h 1562101"/>
              <a:gd name="T2" fmla="*/ 0 w 4342131"/>
              <a:gd name="T3" fmla="*/ 0 h 1562101"/>
              <a:gd name="T4" fmla="*/ 3908424 w 4342131"/>
              <a:gd name="T5" fmla="*/ 0 h 1562101"/>
              <a:gd name="T6" fmla="*/ 3908424 w 4342131"/>
              <a:gd name="T7" fmla="*/ 1404936 h 1562101"/>
              <a:gd name="T8" fmla="*/ 0 60000 65536"/>
              <a:gd name="T9" fmla="*/ 0 60000 65536"/>
              <a:gd name="T10" fmla="*/ 0 60000 65536"/>
              <a:gd name="T11" fmla="*/ 0 60000 65536"/>
              <a:gd name="T12" fmla="*/ 0 w 4342131"/>
              <a:gd name="T13" fmla="*/ 0 h 1562101"/>
              <a:gd name="T14" fmla="*/ 4342131 w 4342131"/>
              <a:gd name="T15" fmla="*/ 1562101 h 1562101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4342131" h="1562101">
                <a:moveTo>
                  <a:pt x="0" y="1562100"/>
                </a:moveTo>
                <a:lnTo>
                  <a:pt x="0" y="0"/>
                </a:lnTo>
                <a:lnTo>
                  <a:pt x="4342130" y="0"/>
                </a:lnTo>
                <a:lnTo>
                  <a:pt x="4342130" y="1562100"/>
                </a:lnTo>
                <a:lnTo>
                  <a:pt x="0" y="1562100"/>
                </a:lnTo>
                <a:close/>
              </a:path>
            </a:pathLst>
          </a:custGeom>
          <a:solidFill>
            <a:schemeClr val="bg1"/>
          </a:solidFill>
          <a:ln w="127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defPPr>
              <a:defRPr lang="cs-CZ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cs-CZ"/>
          </a:p>
        </p:txBody>
      </p:sp>
      <p:sp>
        <p:nvSpPr>
          <p:cNvPr id="3" name="TextovéPole 2"/>
          <p:cNvSpPr txBox="1">
            <a:spLocks noChangeArrowheads="1"/>
          </p:cNvSpPr>
          <p:nvPr/>
        </p:nvSpPr>
        <p:spPr bwMode="auto">
          <a:xfrm>
            <a:off x="3107531" y="4450556"/>
            <a:ext cx="3567112" cy="923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defPPr>
              <a:defRPr lang="cs-CZ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1"/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Autor:</a:t>
            </a:r>
          </a:p>
          <a:p>
            <a:pPr algn="ctr" eaLnBrk="1" hangingPunct="1"/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Mgr. </a:t>
            </a:r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charset="0"/>
              </a:rPr>
              <a:t>Tomáš Míka</a:t>
            </a:r>
            <a:endParaRPr lang="cs-CZ" sz="1100" dirty="0">
              <a:solidFill>
                <a:srgbClr val="000000"/>
              </a:solidFill>
              <a:latin typeface="Arial - 16"/>
              <a:cs typeface="Arial" charset="0"/>
            </a:endParaRPr>
          </a:p>
          <a:p>
            <a:pPr algn="ctr" eaLnBrk="1" hangingPunct="1"/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Gymnázium Pierra de </a:t>
            </a:r>
            <a:r>
              <a:rPr lang="cs-CZ" sz="1100" dirty="0" err="1">
                <a:solidFill>
                  <a:srgbClr val="000000"/>
                </a:solidFill>
                <a:latin typeface="Arial - 16"/>
                <a:cs typeface="Arial" charset="0"/>
              </a:rPr>
              <a:t>Coubertina</a:t>
            </a:r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, Tábor</a:t>
            </a:r>
          </a:p>
          <a:p>
            <a:pPr algn="ctr" eaLnBrk="1" hangingPunct="1"/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charset="0"/>
              </a:rPr>
              <a:t>burlaki@seznam.cz</a:t>
            </a:r>
            <a:endParaRPr lang="cs-CZ" sz="1100" dirty="0">
              <a:solidFill>
                <a:srgbClr val="000000"/>
              </a:solidFill>
              <a:latin typeface="Arial - 16"/>
              <a:cs typeface="Arial" charset="0"/>
            </a:endParaRPr>
          </a:p>
          <a:p>
            <a:pPr algn="ctr" eaLnBrk="1" hangingPunct="1"/>
            <a:r>
              <a:rPr lang="cs-CZ" sz="1100" dirty="0" smtClean="0">
                <a:solidFill>
                  <a:srgbClr val="000000"/>
                </a:solidFill>
                <a:latin typeface="Arial - 16"/>
                <a:cs typeface="Arial" charset="0"/>
              </a:rPr>
              <a:t>listopad </a:t>
            </a:r>
            <a:r>
              <a:rPr lang="cs-CZ" sz="1100" dirty="0">
                <a:solidFill>
                  <a:srgbClr val="000000"/>
                </a:solidFill>
                <a:latin typeface="Arial - 16"/>
                <a:cs typeface="Arial" charset="0"/>
              </a:rPr>
              <a:t>2013</a:t>
            </a:r>
          </a:p>
        </p:txBody>
      </p:sp>
      <p:sp>
        <p:nvSpPr>
          <p:cNvPr id="4" name="TextovéPole 4"/>
          <p:cNvSpPr txBox="1">
            <a:spLocks noChangeArrowheads="1"/>
          </p:cNvSpPr>
          <p:nvPr/>
        </p:nvSpPr>
        <p:spPr bwMode="auto">
          <a:xfrm>
            <a:off x="764381" y="1140619"/>
            <a:ext cx="4433887" cy="2985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defPPr>
              <a:defRPr lang="cs-CZ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1"/>
            <a:r>
              <a:rPr lang="pl-PL" sz="1400" b="1" dirty="0">
                <a:solidFill>
                  <a:srgbClr val="000000"/>
                </a:solidFill>
                <a:latin typeface="Arial - 20"/>
                <a:cs typeface="Arial" charset="0"/>
              </a:rPr>
              <a:t>Seznam použité </a:t>
            </a:r>
            <a:r>
              <a:rPr lang="pl-PL" sz="1400" b="1" dirty="0" smtClean="0">
                <a:solidFill>
                  <a:srgbClr val="000000"/>
                </a:solidFill>
                <a:latin typeface="Arial - 20"/>
                <a:cs typeface="Arial" charset="0"/>
              </a:rPr>
              <a:t>literatury:</a:t>
            </a:r>
            <a:endParaRPr lang="cs-CZ" sz="1400" b="1" dirty="0">
              <a:solidFill>
                <a:srgbClr val="000000"/>
              </a:solidFill>
              <a:latin typeface="Arial - 20"/>
              <a:cs typeface="Arial" charset="0"/>
            </a:endParaRPr>
          </a:p>
        </p:txBody>
      </p:sp>
      <p:sp>
        <p:nvSpPr>
          <p:cNvPr id="5" name="TextovéPole 5"/>
          <p:cNvSpPr txBox="1">
            <a:spLocks noChangeArrowheads="1"/>
          </p:cNvSpPr>
          <p:nvPr/>
        </p:nvSpPr>
        <p:spPr bwMode="auto">
          <a:xfrm>
            <a:off x="907256" y="1716881"/>
            <a:ext cx="7472362" cy="235449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2296" tIns="41148" rIns="82296" bIns="41148">
            <a:spAutoFit/>
          </a:bodyPr>
          <a:lstStyle>
            <a:defPPr>
              <a:defRPr lang="cs-CZ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latin typeface="Arial - 16"/>
              </a:rPr>
              <a:t>Vybíral</a:t>
            </a:r>
            <a:r>
              <a:rPr lang="cs-CZ" sz="1400" dirty="0">
                <a:latin typeface="Arial - 16"/>
              </a:rPr>
              <a:t>, Z.: </a:t>
            </a:r>
            <a:r>
              <a:rPr lang="cs-CZ" sz="1400" i="1" dirty="0">
                <a:latin typeface="Arial - 16"/>
              </a:rPr>
              <a:t>Psychologie komunikace</a:t>
            </a:r>
            <a:r>
              <a:rPr lang="cs-CZ" sz="1400" dirty="0">
                <a:latin typeface="Arial - 16"/>
              </a:rPr>
              <a:t>. Praha: Portál, 2005.</a:t>
            </a:r>
          </a:p>
          <a:p>
            <a:pPr eaLnBrk="1" hangingPunct="1"/>
            <a:endParaRPr lang="cs-CZ" sz="1400" dirty="0">
              <a:latin typeface="Arial" charset="0"/>
              <a:cs typeface="Arial" charset="0"/>
            </a:endParaRPr>
          </a:p>
          <a:p>
            <a:pPr eaLnBrk="1" hangingPunct="1"/>
            <a:endParaRPr lang="cs-CZ" sz="1200" dirty="0">
              <a:latin typeface="Arial" charset="0"/>
              <a:cs typeface="Arial" charset="0"/>
            </a:endParaRPr>
          </a:p>
          <a:p>
            <a:pPr eaLnBrk="1" hangingPunct="1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None/>
            </a:pPr>
            <a:endParaRPr lang="cs-CZ" sz="1400" dirty="0">
              <a:latin typeface="Arial" charset="0"/>
            </a:endParaRPr>
          </a:p>
          <a:p>
            <a:pPr eaLnBrk="1" hangingPunct="1"/>
            <a:endParaRPr lang="cs-CZ" sz="1400" u="sng" dirty="0">
              <a:latin typeface="Arial" charset="0"/>
            </a:endParaRPr>
          </a:p>
          <a:p>
            <a:pPr eaLnBrk="1" hangingPunct="1">
              <a:spcBef>
                <a:spcPct val="20000"/>
              </a:spcBef>
              <a:buClr>
                <a:schemeClr val="accent1"/>
              </a:buClr>
              <a:buSzPct val="65000"/>
              <a:buFont typeface="Wingdings" pitchFamily="2" charset="2"/>
              <a:buNone/>
            </a:pPr>
            <a:endParaRPr lang="cs-CZ" sz="1400" b="1" i="1" dirty="0">
              <a:latin typeface="Arial" charset="0"/>
            </a:endParaRPr>
          </a:p>
          <a:p>
            <a:pPr eaLnBrk="1" hangingPunct="1"/>
            <a:endParaRPr lang="cs-CZ" sz="1400" dirty="0">
              <a:latin typeface="Arial" charset="0"/>
              <a:cs typeface="Arial" charset="0"/>
            </a:endParaRPr>
          </a:p>
          <a:p>
            <a:pPr eaLnBrk="1" hangingPunct="1"/>
            <a:endParaRPr lang="cs-CZ" sz="1400" dirty="0">
              <a:latin typeface="Arial" charset="0"/>
              <a:cs typeface="Arial" charset="0"/>
            </a:endParaRPr>
          </a:p>
          <a:p>
            <a:pPr eaLnBrk="1" hangingPunct="1"/>
            <a:endParaRPr lang="cs-CZ" sz="1400" dirty="0">
              <a:latin typeface="Arial" charset="0"/>
              <a:cs typeface="Arial" charset="0"/>
            </a:endParaRPr>
          </a:p>
          <a:p>
            <a:pPr eaLnBrk="1" hangingPunct="1"/>
            <a:endParaRPr lang="cs-CZ" sz="1400" dirty="0"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783867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xekutivní">
  <a:themeElements>
    <a:clrScheme name="Exekutivní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Exekutivní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Exekutivní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Executive</Template>
  <TotalTime>219</TotalTime>
  <Words>401</Words>
  <Application>Microsoft Office PowerPoint</Application>
  <PresentationFormat>Předvádění na obrazovce (4:3)</PresentationFormat>
  <Paragraphs>62</Paragraphs>
  <Slides>8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8</vt:i4>
      </vt:variant>
    </vt:vector>
  </HeadingPairs>
  <TitlesOfParts>
    <vt:vector size="9" baseType="lpstr">
      <vt:lpstr>Exekutivní</vt:lpstr>
      <vt:lpstr>Prezentace aplikace PowerPoint</vt:lpstr>
      <vt:lpstr>Specifika virtuální komunikace</vt:lpstr>
      <vt:lpstr>Zamyslete se nad tím, jaké výhody či nevýhody vám přináší užívání internetu. Zapište je do dvou sloupců.</vt:lpstr>
      <vt:lpstr>Účinky užívání internetu podle psychologů</vt:lpstr>
      <vt:lpstr>Tzv. disinhibice on-line komunikace</vt:lpstr>
      <vt:lpstr>Faktory, které se na disinhibici podílejí:</vt:lpstr>
      <vt:lpstr>Pokuste se zhodnotit, nakolik uvedené faktory při užívání internetu ovlivňují i vás. </vt:lpstr>
      <vt:lpstr>Prezentace aplikace PowerPoint</vt:lpstr>
    </vt:vector>
  </TitlesOfParts>
  <Company>GPdC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doma</dc:creator>
  <cp:lastModifiedBy>hchotovinska</cp:lastModifiedBy>
  <cp:revision>20</cp:revision>
  <dcterms:created xsi:type="dcterms:W3CDTF">2013-10-01T06:50:02Z</dcterms:created>
  <dcterms:modified xsi:type="dcterms:W3CDTF">2014-06-09T10:59:10Z</dcterms:modified>
</cp:coreProperties>
</file>

<file path=docProps/thumbnail.jpeg>
</file>