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75" r:id="rId11"/>
    <p:sldId id="267" r:id="rId12"/>
    <p:sldId id="274" r:id="rId13"/>
    <p:sldId id="269" r:id="rId14"/>
    <p:sldId id="270" r:id="rId15"/>
    <p:sldId id="272" r:id="rId16"/>
    <p:sldId id="273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90625" y="877888"/>
            <a:ext cx="4473575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40275" cy="3511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noProof="0" smtClean="0"/>
          </a:p>
        </p:txBody>
      </p:sp>
    </p:spTree>
    <p:extLst>
      <p:ext uri="{BB962C8B-B14F-4D97-AF65-F5344CB8AC3E}">
        <p14:creationId xmlns:p14="http://schemas.microsoft.com/office/powerpoint/2010/main" val="30370501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422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422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422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422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422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9167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177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38925" y="255588"/>
            <a:ext cx="1989138" cy="6002337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71513" y="255588"/>
            <a:ext cx="5815012" cy="6002337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030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1513" y="255588"/>
            <a:ext cx="7807325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67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0297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10651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71513" y="1781175"/>
            <a:ext cx="3902075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5988" y="1781175"/>
            <a:ext cx="3902075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322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8766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456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15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39229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718541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255588"/>
            <a:ext cx="78073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smtClean="0"/>
              <a:t>Klepněte pro úpravu formátu titulního textu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781175"/>
            <a:ext cx="795655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smtClean="0"/>
              <a:t>Klepněte pro úpravu formátu textu osnovy</a:t>
            </a:r>
          </a:p>
          <a:p>
            <a:pPr lvl="1"/>
            <a:r>
              <a:rPr lang="en-GB" altLang="cs-CZ" smtClean="0"/>
              <a:t>Druhá úroveň</a:t>
            </a:r>
          </a:p>
          <a:p>
            <a:pPr lvl="2"/>
            <a:r>
              <a:rPr lang="en-GB" altLang="cs-CZ" smtClean="0"/>
              <a:t>Třetí úroveň</a:t>
            </a:r>
          </a:p>
          <a:p>
            <a:pPr lvl="3"/>
            <a:r>
              <a:rPr lang="en-GB" altLang="cs-CZ" smtClean="0"/>
              <a:t>Čtvrtá úroveň osnovy</a:t>
            </a:r>
          </a:p>
          <a:p>
            <a:pPr lvl="4"/>
            <a:r>
              <a:rPr lang="en-GB" altLang="cs-CZ" smtClean="0"/>
              <a:t>Pátá úroveň osnovy</a:t>
            </a:r>
          </a:p>
          <a:p>
            <a:pPr lvl="4"/>
            <a:r>
              <a:rPr lang="en-GB" altLang="cs-CZ" smtClean="0"/>
              <a:t>Šestá úroveň</a:t>
            </a:r>
          </a:p>
          <a:p>
            <a:pPr lvl="4"/>
            <a:r>
              <a:rPr lang="en-GB" altLang="cs-CZ" smtClean="0"/>
              <a:t>Sedmá úroveň</a:t>
            </a:r>
          </a:p>
          <a:p>
            <a:pPr lvl="4"/>
            <a:r>
              <a:rPr lang="en-GB" altLang="cs-CZ" smtClean="0"/>
              <a:t>Osmá úroveň textu</a:t>
            </a:r>
          </a:p>
          <a:p>
            <a:pPr lvl="4"/>
            <a:r>
              <a:rPr lang="en-GB" altLang="cs-CZ" smtClean="0"/>
              <a:t>Devátá úroveň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657225" y="6419850"/>
            <a:ext cx="8486775" cy="87313"/>
          </a:xfrm>
          <a:prstGeom prst="roundRect">
            <a:avLst>
              <a:gd name="adj" fmla="val 1852"/>
            </a:avLst>
          </a:prstGeom>
          <a:solidFill>
            <a:srgbClr val="FF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>
              <a:cs typeface="Arial" pitchFamily="34" charset="0"/>
            </a:endParaRPr>
          </a:p>
        </p:txBody>
      </p:sp>
      <p:sp>
        <p:nvSpPr>
          <p:cNvPr id="1029" name="AutoShape 4"/>
          <p:cNvSpPr>
            <a:spLocks noChangeArrowheads="1"/>
          </p:cNvSpPr>
          <p:nvPr/>
        </p:nvSpPr>
        <p:spPr bwMode="auto">
          <a:xfrm>
            <a:off x="1801813" y="6611938"/>
            <a:ext cx="7340600" cy="87312"/>
          </a:xfrm>
          <a:prstGeom prst="roundRect">
            <a:avLst>
              <a:gd name="adj" fmla="val 1852"/>
            </a:avLst>
          </a:prstGeom>
          <a:solidFill>
            <a:srgbClr val="FF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 b="1" i="1">
          <a:solidFill>
            <a:srgbClr val="FF99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 b="1" i="1">
          <a:solidFill>
            <a:srgbClr val="FF9966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 b="1" i="1">
          <a:solidFill>
            <a:srgbClr val="FF9966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 b="1" i="1">
          <a:solidFill>
            <a:srgbClr val="FF9966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 b="1" i="1">
          <a:solidFill>
            <a:srgbClr val="FF9966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5pPr>
      <a:lvl6pPr marL="1897063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 b="1" i="1">
          <a:solidFill>
            <a:srgbClr val="FF9966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6pPr>
      <a:lvl7pPr marL="2354263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 b="1" i="1">
          <a:solidFill>
            <a:srgbClr val="FF9966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7pPr>
      <a:lvl8pPr marL="2811463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 b="1" i="1">
          <a:solidFill>
            <a:srgbClr val="FF9966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8pPr>
      <a:lvl9pPr marL="3268663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 b="1" i="1">
          <a:solidFill>
            <a:srgbClr val="FF9966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431800" indent="-32385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E6E6E6"/>
        </a:buClr>
        <a:buSzPct val="45000"/>
        <a:buFont typeface="Wingdings" pitchFamily="2" charset="2"/>
        <a:buChar char=""/>
        <a:defRPr sz="3200">
          <a:solidFill>
            <a:srgbClr val="E6E6E6"/>
          </a:solidFill>
          <a:latin typeface="+mn-lt"/>
          <a:ea typeface="+mn-ea"/>
          <a:cs typeface="+mn-cs"/>
        </a:defRPr>
      </a:lvl1pPr>
      <a:lvl2pPr marL="863600" indent="-287338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E6E6E6"/>
        </a:buClr>
        <a:buSzPct val="75000"/>
        <a:buFont typeface="Symbol" pitchFamily="18" charset="2"/>
        <a:buChar char=""/>
        <a:defRPr sz="2800">
          <a:solidFill>
            <a:srgbClr val="E6E6E6"/>
          </a:solidFill>
          <a:latin typeface="+mn-lt"/>
          <a:ea typeface="+mn-ea"/>
          <a:cs typeface="+mn-cs"/>
        </a:defRPr>
      </a:lvl2pPr>
      <a:lvl3pPr marL="1295400" indent="-2159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E6E6E6"/>
        </a:buClr>
        <a:buSzPct val="45000"/>
        <a:buFont typeface="Wingdings" pitchFamily="2" charset="2"/>
        <a:buChar char=""/>
        <a:defRPr sz="2400">
          <a:solidFill>
            <a:srgbClr val="E6E6E6"/>
          </a:solidFill>
          <a:latin typeface="+mn-lt"/>
          <a:ea typeface="+mn-ea"/>
          <a:cs typeface="+mn-cs"/>
        </a:defRPr>
      </a:lvl3pPr>
      <a:lvl4pPr marL="1727200" indent="-2159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E6E6E6"/>
        </a:buClr>
        <a:buSzPct val="75000"/>
        <a:buFont typeface="Symbol" pitchFamily="18" charset="2"/>
        <a:buChar char=""/>
        <a:defRPr sz="2000">
          <a:solidFill>
            <a:srgbClr val="E6E6E6"/>
          </a:solidFill>
          <a:latin typeface="+mn-lt"/>
          <a:ea typeface="+mn-ea"/>
          <a:cs typeface="+mn-cs"/>
        </a:defRPr>
      </a:lvl4pPr>
      <a:lvl5pPr marL="2159000" indent="-2159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E6E6E6"/>
        </a:buClr>
        <a:buSzPct val="45000"/>
        <a:buFont typeface="Wingdings" pitchFamily="2" charset="2"/>
        <a:buChar char=""/>
        <a:defRPr sz="2000">
          <a:solidFill>
            <a:srgbClr val="E6E6E6"/>
          </a:solidFill>
          <a:latin typeface="+mn-lt"/>
          <a:ea typeface="+mn-ea"/>
          <a:cs typeface="+mn-cs"/>
        </a:defRPr>
      </a:lvl5pPr>
      <a:lvl6pPr marL="2616200" indent="-215900" algn="l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E6E6E6"/>
        </a:buClr>
        <a:buSzPct val="45000"/>
        <a:buFont typeface="Wingdings" pitchFamily="2" charset="2"/>
        <a:buChar char=""/>
        <a:defRPr sz="2000">
          <a:solidFill>
            <a:srgbClr val="E6E6E6"/>
          </a:solidFill>
          <a:latin typeface="+mn-lt"/>
          <a:ea typeface="+mn-ea"/>
          <a:cs typeface="+mn-cs"/>
        </a:defRPr>
      </a:lvl6pPr>
      <a:lvl7pPr marL="3073400" indent="-215900" algn="l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E6E6E6"/>
        </a:buClr>
        <a:buSzPct val="45000"/>
        <a:buFont typeface="Wingdings" pitchFamily="2" charset="2"/>
        <a:buChar char=""/>
        <a:defRPr sz="2000">
          <a:solidFill>
            <a:srgbClr val="E6E6E6"/>
          </a:solidFill>
          <a:latin typeface="+mn-lt"/>
          <a:ea typeface="+mn-ea"/>
          <a:cs typeface="+mn-cs"/>
        </a:defRPr>
      </a:lvl7pPr>
      <a:lvl8pPr marL="3530600" indent="-215900" algn="l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E6E6E6"/>
        </a:buClr>
        <a:buSzPct val="45000"/>
        <a:buFont typeface="Wingdings" pitchFamily="2" charset="2"/>
        <a:buChar char=""/>
        <a:defRPr sz="2000">
          <a:solidFill>
            <a:srgbClr val="E6E6E6"/>
          </a:solidFill>
          <a:latin typeface="+mn-lt"/>
          <a:ea typeface="+mn-ea"/>
          <a:cs typeface="+mn-cs"/>
        </a:defRPr>
      </a:lvl8pPr>
      <a:lvl9pPr marL="3987800" indent="-215900" algn="l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E6E6E6"/>
        </a:buClr>
        <a:buSzPct val="45000"/>
        <a:buFont typeface="Wingdings" pitchFamily="2" charset="2"/>
        <a:buChar char=""/>
        <a:defRPr sz="2000">
          <a:solidFill>
            <a:srgbClr val="E6E6E6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byonline.cz/vyvoj-ditete/vyvoj-detske-kresby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byonline.cz/vyvoj-ditete/vyvoj-detske-kresby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byonline.cz/vyvoj-ditete/vyvoj-detske-kresby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byonline.cz/vyvoj-ditete/vyvoj-detske-kresby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349375" y="184150"/>
            <a:ext cx="593883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dirty="0">
                <a:solidFill>
                  <a:srgbClr val="000000"/>
                </a:solidFill>
                <a:latin typeface="Times New Roman - 16"/>
              </a:rPr>
              <a:t>    Projekt: Inovace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vybavení</a:t>
            </a:r>
            <a:r>
              <a:rPr lang="cs-CZ" altLang="cs-CZ" sz="1100" dirty="0">
                <a:solidFill>
                  <a:srgbClr val="000000"/>
                </a:solidFill>
                <a:latin typeface="Times New Roman - 16"/>
              </a:rPr>
              <a:t>  Registrační číslo projektu: </a:t>
            </a:r>
            <a:r>
              <a:rPr lang="cs-CZ" alt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alt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alt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-38100" y="4354513"/>
            <a:ext cx="93043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defRPr/>
            </a:pPr>
            <a:r>
              <a:rPr lang="cs-CZ" sz="900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>
              <a:defRPr/>
            </a:pPr>
            <a:r>
              <a:rPr lang="cs-CZ" sz="900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675" y="2133600"/>
            <a:ext cx="43957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Sada: 32_OSZ_1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0425" y="1908175"/>
            <a:ext cx="28797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Předmět: občanský a společenskovědní</a:t>
            </a:r>
          </a:p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                základ</a:t>
            </a:r>
          </a:p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                                      </a:t>
            </a: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2813"/>
            <a:ext cx="24923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Číslo DUM: 04           ročník: první</a:t>
            </a: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Datum ověření: 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675" y="3789363"/>
            <a:ext cx="12985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Třída: 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Ověřující učitel: 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588" y="908050"/>
            <a:ext cx="21955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Vývoj  dětské kresby</a:t>
            </a: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Mgr. Zuzana Lukešová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/>
              <a:t>11. . 1. Ma1. Materiály k výuce ZSV v 1. ročníkuteriály k výuce ZSV v 1. ročníku</a:t>
            </a:r>
            <a:endParaRPr lang="cs-CZ" altLang="cs-CZ" sz="11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Mgr. Zuzana Lukešová</a:t>
            </a:r>
          </a:p>
        </p:txBody>
      </p:sp>
      <p:sp>
        <p:nvSpPr>
          <p:cNvPr id="2071" name="TextovéPole 24"/>
          <p:cNvSpPr txBox="1">
            <a:spLocks noChangeArrowheads="1"/>
          </p:cNvSpPr>
          <p:nvPr/>
        </p:nvSpPr>
        <p:spPr bwMode="auto">
          <a:xfrm>
            <a:off x="4067175" y="3335338"/>
            <a:ext cx="13684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třída: kvinta</a:t>
            </a:r>
          </a:p>
        </p:txBody>
      </p:sp>
      <p:sp>
        <p:nvSpPr>
          <p:cNvPr id="2072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1160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15.11.2012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cs-CZ" smtClean="0"/>
              <a:t>Popište, jaký je rozdíl mezi těmito kresbami?</a:t>
            </a:r>
            <a:r>
              <a:rPr lang="cs-CZ" altLang="cs-CZ" smtClean="0"/>
              <a:t/>
            </a:r>
            <a:br>
              <a:rPr lang="cs-CZ" altLang="cs-CZ" smtClean="0"/>
            </a:br>
            <a:r>
              <a:rPr lang="cs-CZ" altLang="cs-CZ" sz="2400" smtClean="0"/>
              <a:t>Kresba postavy 3letého dítěte</a:t>
            </a:r>
            <a:br>
              <a:rPr lang="cs-CZ" altLang="cs-CZ" sz="2400" smtClean="0"/>
            </a:br>
            <a:r>
              <a:rPr lang="cs-CZ" altLang="cs-CZ" sz="2400" smtClean="0"/>
              <a:t>Kresba postavy 4letého dítěte</a:t>
            </a:r>
            <a:br>
              <a:rPr lang="cs-CZ" altLang="cs-CZ" sz="2400" smtClean="0"/>
            </a:br>
            <a:r>
              <a:rPr lang="cs-CZ" altLang="cs-CZ" smtClean="0"/>
              <a:t/>
            </a:r>
            <a:br>
              <a:rPr lang="cs-CZ" altLang="cs-CZ" smtClean="0"/>
            </a:br>
            <a:endParaRPr lang="cs-CZ" altLang="cs-CZ" smtClean="0"/>
          </a:p>
        </p:txBody>
      </p:sp>
      <p:sp>
        <p:nvSpPr>
          <p:cNvPr id="11267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altLang="cs-CZ" u="sng" smtClean="0">
                <a:solidFill>
                  <a:schemeClr val="tx1"/>
                </a:solidFill>
                <a:hlinkClick r:id="rId2"/>
              </a:rPr>
              <a:t>http://www.babyonline.cz/vyvoj-ditete/vyvoj-detske-kresby</a:t>
            </a:r>
            <a:r>
              <a:rPr lang="cs-CZ" altLang="cs-CZ" smtClean="0">
                <a:solidFill>
                  <a:schemeClr val="tx1"/>
                </a:solidFill>
              </a:rPr>
              <a:t>  (citace listopad, 15., 2012)</a:t>
            </a:r>
            <a:endParaRPr lang="cs-CZ" altLang="cs-CZ" smtClean="0"/>
          </a:p>
          <a:p>
            <a:endParaRPr lang="cs-CZ" alt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301625"/>
            <a:ext cx="7808912" cy="1055688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2. 5 – 6 let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781175"/>
            <a:ext cx="7958137" cy="4389438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Dítě začíná kreslit trup (ve tvaru kruhu, oválu nebo trojúhelníku)</a:t>
            </a:r>
            <a:r>
              <a:rPr lang="ar-SA" altLang="cs-CZ" smtClean="0"/>
              <a:t>‏</a:t>
            </a: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Hlava je přímo spojena s trupem, nohy jsou daleko od sebe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Později začíná mít nakreslená postava všechny znaky lidského těla, i když proporce ještě nejsou dokonalé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odlišně býva pojata postava muže a ženy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2"/>
          <p:cNvSpPr>
            <a:spLocks noGrp="1"/>
          </p:cNvSpPr>
          <p:nvPr>
            <p:ph type="ctrTitle"/>
          </p:nvPr>
        </p:nvSpPr>
        <p:spPr>
          <a:xfrm>
            <a:off x="685800" y="1916113"/>
            <a:ext cx="7772400" cy="1684337"/>
          </a:xfrm>
        </p:spPr>
        <p:txBody>
          <a:bodyPr/>
          <a:lstStyle/>
          <a:p>
            <a:r>
              <a:rPr lang="en-GB" altLang="cs-CZ" smtClean="0"/>
              <a:t>Popište, jaký je rozdíl mezi těmito kresbami?</a:t>
            </a:r>
            <a:r>
              <a:rPr lang="cs-CZ" altLang="cs-CZ" smtClean="0"/>
              <a:t/>
            </a:r>
            <a:br>
              <a:rPr lang="cs-CZ" altLang="cs-CZ" smtClean="0"/>
            </a:br>
            <a:r>
              <a:rPr lang="cs-CZ" altLang="cs-CZ" smtClean="0"/>
              <a:t> </a:t>
            </a:r>
            <a:r>
              <a:rPr lang="cs-CZ" altLang="cs-CZ" sz="2400" smtClean="0"/>
              <a:t>Kresba postavy 5letého dítěte </a:t>
            </a:r>
            <a:br>
              <a:rPr lang="cs-CZ" altLang="cs-CZ" sz="2400" smtClean="0"/>
            </a:br>
            <a:r>
              <a:rPr lang="cs-CZ" altLang="cs-CZ" sz="2400" smtClean="0"/>
              <a:t> Kresba postavy 6letého dítěte </a:t>
            </a:r>
            <a:r>
              <a:rPr lang="cs-CZ" altLang="cs-CZ" smtClean="0"/>
              <a:t/>
            </a:r>
            <a:br>
              <a:rPr lang="cs-CZ" altLang="cs-CZ" smtClean="0"/>
            </a:br>
            <a:endParaRPr lang="cs-CZ" altLang="cs-CZ" smtClean="0"/>
          </a:p>
        </p:txBody>
      </p:sp>
      <p:sp>
        <p:nvSpPr>
          <p:cNvPr id="13315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altLang="cs-CZ" u="sng" smtClean="0">
                <a:solidFill>
                  <a:schemeClr val="tx1"/>
                </a:solidFill>
                <a:hlinkClick r:id="rId2"/>
              </a:rPr>
              <a:t>http://www.babyonline.cz/vyvoj-ditete/vyvoj-detske-kresby</a:t>
            </a:r>
            <a:r>
              <a:rPr lang="cs-CZ" altLang="cs-CZ" smtClean="0">
                <a:solidFill>
                  <a:schemeClr val="tx1"/>
                </a:solidFill>
              </a:rPr>
              <a:t>  (citace listopad, 15., 2012)</a:t>
            </a:r>
            <a:endParaRPr lang="cs-CZ" altLang="cs-CZ" smtClean="0"/>
          </a:p>
          <a:p>
            <a:endParaRPr lang="cs-CZ" alt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255588"/>
            <a:ext cx="7808912" cy="114617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3. 7 – 11 let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781175"/>
            <a:ext cx="7958137" cy="5418138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Kolem 7. roku dítě se zaměřuje i na účes a oblečení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 U kreseb se zpřesňují se tělesné proporce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Kolem 8. roku je dítě schopno nakreslit postavu z profilu 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Kolem 9. roku se dítě pokouší v kresbách zachytit pohyb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Kolem 10. a 11. roku se dítě pokouší i o stínování a perspektivní kresbu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V tomto období je vývoj kresby zhruba ukončen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altLang="cs-CZ" smtClean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bdélník 2"/>
          <p:cNvSpPr>
            <a:spLocks noChangeArrowheads="1"/>
          </p:cNvSpPr>
          <p:nvPr/>
        </p:nvSpPr>
        <p:spPr bwMode="auto">
          <a:xfrm>
            <a:off x="3276600" y="3141663"/>
            <a:ext cx="509428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altLang="cs-CZ" u="sng">
              <a:solidFill>
                <a:schemeClr val="tx1"/>
              </a:solidFill>
              <a:hlinkClick r:id="rId3"/>
            </a:endParaRPr>
          </a:p>
          <a:p>
            <a:pPr eaLnBrk="1" hangingPunct="1"/>
            <a:endParaRPr lang="cs-CZ" altLang="cs-CZ" u="sng">
              <a:solidFill>
                <a:schemeClr val="tx1"/>
              </a:solidFill>
              <a:hlinkClick r:id="rId3"/>
            </a:endParaRPr>
          </a:p>
          <a:p>
            <a:pPr eaLnBrk="1" hangingPunct="1"/>
            <a:endParaRPr lang="cs-CZ" altLang="cs-CZ" u="sng">
              <a:solidFill>
                <a:schemeClr val="tx1"/>
              </a:solidFill>
              <a:hlinkClick r:id="rId3"/>
            </a:endParaRPr>
          </a:p>
          <a:p>
            <a:pPr eaLnBrk="1" hangingPunct="1"/>
            <a:endParaRPr lang="cs-CZ" altLang="cs-CZ" u="sng">
              <a:solidFill>
                <a:schemeClr val="tx1"/>
              </a:solidFill>
              <a:hlinkClick r:id="rId3"/>
            </a:endParaRPr>
          </a:p>
          <a:p>
            <a:pPr eaLnBrk="1" hangingPunct="1"/>
            <a:endParaRPr lang="cs-CZ" altLang="cs-CZ" u="sng">
              <a:solidFill>
                <a:schemeClr val="tx1"/>
              </a:solidFill>
              <a:hlinkClick r:id="rId3"/>
            </a:endParaRPr>
          </a:p>
          <a:p>
            <a:pPr eaLnBrk="1" hangingPunct="1"/>
            <a:endParaRPr lang="cs-CZ" altLang="cs-CZ" u="sng">
              <a:solidFill>
                <a:schemeClr val="tx1"/>
              </a:solidFill>
              <a:hlinkClick r:id="rId3"/>
            </a:endParaRPr>
          </a:p>
          <a:p>
            <a:pPr eaLnBrk="1" hangingPunct="1"/>
            <a:endParaRPr lang="cs-CZ" altLang="cs-CZ" u="sng">
              <a:solidFill>
                <a:schemeClr val="tx1"/>
              </a:solidFill>
              <a:hlinkClick r:id="rId3"/>
            </a:endParaRPr>
          </a:p>
        </p:txBody>
      </p:sp>
      <p:sp>
        <p:nvSpPr>
          <p:cNvPr id="15363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altLang="cs-CZ" smtClean="0"/>
              <a:t>Kresba postavy 7letého dítěte</a:t>
            </a:r>
          </a:p>
        </p:txBody>
      </p:sp>
      <p:sp>
        <p:nvSpPr>
          <p:cNvPr id="15364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altLang="cs-CZ" u="sng" smtClean="0">
                <a:solidFill>
                  <a:schemeClr val="tx1"/>
                </a:solidFill>
                <a:hlinkClick r:id="rId3"/>
              </a:rPr>
              <a:t>http://www.babyonline.cz/vyvoj-ditete/vyvoj-detske-kresby</a:t>
            </a:r>
            <a:r>
              <a:rPr lang="cs-CZ" altLang="cs-CZ" smtClean="0">
                <a:solidFill>
                  <a:schemeClr val="tx1"/>
                </a:solidFill>
              </a:rPr>
              <a:t>  (citace listopad, 15., 2012)</a:t>
            </a:r>
            <a:endParaRPr lang="cs-CZ" altLang="cs-CZ" smtClean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cs-CZ" altLang="cs-CZ" smtClean="0"/>
              <a:t>ŘEŠENÍ</a:t>
            </a:r>
          </a:p>
        </p:txBody>
      </p:sp>
      <p:sp>
        <p:nvSpPr>
          <p:cNvPr id="16387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cs-CZ" altLang="cs-CZ" sz="2000" i="1" u="sng" smtClean="0"/>
              <a:t>1. čáranice</a:t>
            </a:r>
          </a:p>
          <a:p>
            <a:pPr eaLnBrk="1"/>
            <a:r>
              <a:rPr lang="cs-CZ" altLang="cs-CZ" sz="2000" smtClean="0"/>
              <a:t>Batole</a:t>
            </a:r>
          </a:p>
          <a:p>
            <a:pPr eaLnBrk="1"/>
            <a:r>
              <a:rPr lang="cs-CZ" altLang="cs-CZ" sz="2000" smtClean="0"/>
              <a:t>Nepřítomnost matky může vyvolat separační úzkost (1. fáze: dítě se snaží nalézt matku; 2. fáze: dítě snahu vzdávám stahuje se do ústraní; 3. fáze: dítě potlačuje city k matce, připoutá se k jiným dospělým nebo hračce)</a:t>
            </a:r>
          </a:p>
          <a:p>
            <a:pPr eaLnBrk="1"/>
            <a:r>
              <a:rPr lang="cs-CZ" altLang="cs-CZ" sz="2000" i="1" u="sng" smtClean="0"/>
              <a:t>2. prvotní obrys</a:t>
            </a:r>
          </a:p>
          <a:p>
            <a:pPr eaLnBrk="1"/>
            <a:r>
              <a:rPr lang="cs-CZ" altLang="cs-CZ" sz="2000" smtClean="0"/>
              <a:t>Předškolní období</a:t>
            </a:r>
          </a:p>
          <a:p>
            <a:pPr eaLnBrk="1"/>
            <a:r>
              <a:rPr lang="cs-CZ" altLang="cs-CZ" sz="2000" smtClean="0"/>
              <a:t>Žádné prudké změny, spíše zlepšení a zdokonalení pohybových dovedností </a:t>
            </a:r>
          </a:p>
          <a:p>
            <a:pPr eaLnBrk="1"/>
            <a:r>
              <a:rPr lang="cs-CZ" altLang="cs-CZ" sz="2000" i="1" u="sng" smtClean="0"/>
              <a:t>4. realistická kresba</a:t>
            </a:r>
          </a:p>
          <a:p>
            <a:pPr eaLnBrk="1"/>
            <a:r>
              <a:rPr lang="cs-CZ" altLang="cs-CZ" sz="2000" smtClean="0"/>
              <a:t>6 – 11 let</a:t>
            </a:r>
          </a:p>
          <a:p>
            <a:pPr eaLnBrk="1"/>
            <a:r>
              <a:rPr lang="cs-CZ" altLang="cs-CZ" sz="2000" smtClean="0"/>
              <a:t>Morálka dítěte se stává autonomní, jedinec si osvojuje sociální role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7411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Mgr. Zuzana Lukešová</a:t>
            </a:r>
          </a:p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Gymnázium Pierra de Coubertina, Tábor</a:t>
            </a:r>
          </a:p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z.lukesova@centrum.cz</a:t>
            </a:r>
          </a:p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listopad 2012</a:t>
            </a:r>
          </a:p>
        </p:txBody>
      </p:sp>
      <p:sp>
        <p:nvSpPr>
          <p:cNvPr id="17412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pl-PL" altLang="cs-CZ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alt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7413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51535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altLang="cs-CZ" sz="1100">
                <a:solidFill>
                  <a:schemeClr val="tx1"/>
                </a:solidFill>
              </a:rPr>
              <a:t>Vacínová, M. </a:t>
            </a:r>
            <a:r>
              <a:rPr lang="cs-CZ" altLang="cs-CZ" sz="1100" i="1">
                <a:solidFill>
                  <a:schemeClr val="tx1"/>
                </a:solidFill>
              </a:rPr>
              <a:t>Psychologie.</a:t>
            </a:r>
            <a:r>
              <a:rPr lang="cs-CZ" altLang="cs-CZ" sz="1100">
                <a:solidFill>
                  <a:schemeClr val="tx1"/>
                </a:solidFill>
              </a:rPr>
              <a:t> Praha: Univerzita J. A. Komenského Praha, 2008.</a:t>
            </a:r>
          </a:p>
          <a:p>
            <a:pPr eaLnBrk="1" hangingPunct="1"/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altLang="cs-CZ" sz="1100" u="sng">
                <a:solidFill>
                  <a:schemeClr val="tx1"/>
                </a:solidFill>
                <a:hlinkClick r:id="rId2"/>
              </a:rPr>
              <a:t>http://www.babyonline.cz/vyvoj-ditete/vyvoj-detske-kresby</a:t>
            </a:r>
            <a:r>
              <a:rPr lang="cs-CZ" altLang="cs-CZ" sz="1100">
                <a:solidFill>
                  <a:schemeClr val="tx1"/>
                </a:solidFill>
              </a:rPr>
              <a:t>  (citace listopad, 15., 2012)</a:t>
            </a:r>
          </a:p>
          <a:p>
            <a:pPr eaLnBrk="1" hangingPunct="1"/>
            <a:r>
              <a:rPr lang="cs-CZ" altLang="cs-CZ" sz="1100"/>
              <a:t>d, 15., 2012)</a:t>
            </a:r>
          </a:p>
          <a:p>
            <a:pPr eaLnBrk="1" hangingPunct="1"/>
            <a:endParaRPr lang="cs-CZ" altLang="cs-CZ" sz="110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255588"/>
            <a:ext cx="7808912" cy="1146175"/>
          </a:xfrm>
        </p:spPr>
        <p:txBody>
          <a:bodyPr/>
          <a:lstStyle/>
          <a:p>
            <a:pPr eaLnBrk="1"/>
            <a:endParaRPr lang="cs-CZ" altLang="cs-CZ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71513" y="1825625"/>
            <a:ext cx="7958137" cy="4389438"/>
          </a:xfrm>
        </p:spPr>
        <p:txBody>
          <a:bodyPr anchor="ctr"/>
          <a:lstStyle/>
          <a:p>
            <a:pPr marL="0" indent="0" algn="ctr" eaLnBrk="1">
              <a:buClr>
                <a:srgbClr val="000000"/>
              </a:buClr>
              <a:buFont typeface="Wingdings" pitchFamily="2" charset="2"/>
              <a:buNone/>
            </a:pPr>
            <a:r>
              <a:rPr lang="en-GB" altLang="cs-CZ" smtClean="0">
                <a:solidFill>
                  <a:srgbClr val="CCCCCC"/>
                </a:solidFill>
              </a:rPr>
              <a:t>DĚTSKÁ KRESBA A JEJÍ VÝVOJ</a:t>
            </a:r>
            <a:endParaRPr lang="cs-CZ" altLang="cs-CZ" smtClean="0">
              <a:solidFill>
                <a:srgbClr val="CCCCCC"/>
              </a:solidFill>
            </a:endParaRPr>
          </a:p>
          <a:p>
            <a:pPr marL="0" indent="0" algn="ctr" eaLnBrk="1">
              <a:buClr>
                <a:srgbClr val="000000"/>
              </a:buClr>
              <a:buFont typeface="Wingdings" pitchFamily="2" charset="2"/>
              <a:buNone/>
            </a:pPr>
            <a:r>
              <a:rPr lang="cs-CZ" altLang="cs-CZ" smtClean="0">
                <a:solidFill>
                  <a:srgbClr val="CCCCCC"/>
                </a:solidFill>
              </a:rPr>
              <a:t>(výklad)</a:t>
            </a:r>
            <a:endParaRPr lang="en-GB" altLang="cs-CZ" smtClean="0">
              <a:solidFill>
                <a:srgbClr val="CCCC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301625"/>
            <a:ext cx="7808912" cy="1055688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1. ČÁRANICE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781175"/>
            <a:ext cx="7958137" cy="45148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Vznikají bez předchozího rozmyslu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Dítě má větší radost z pohybu tužkou než z konečného výsledku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Zhruba od 1. roku dítěte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Jaká vývojová fáze odpovídá tomuto věku?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Vysvětli pojem seperační úzkost.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301625"/>
            <a:ext cx="7808912" cy="1055688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2. PRVOTNÍ OBRYS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781175"/>
            <a:ext cx="7958137" cy="45148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Nejprve dítě pojmenuje obsah kresby až dodatečně (stejná kresba může být pojmenována různě)</a:t>
            </a:r>
            <a:r>
              <a:rPr lang="ar-SA" altLang="cs-CZ" smtClean="0"/>
              <a:t>‏</a:t>
            </a: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Teprve později si dítě stanovuje cíl kresby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3. rok dítěte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Jaká vývojová fáze odpovídá tomuto věku?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Uveď motorické změny, které souvisí s tímto  obdobím.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301625"/>
            <a:ext cx="7808912" cy="1055688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3. INTELEKTUÁLNÍ REALISMUS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781175"/>
            <a:ext cx="7958137" cy="45148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Nástává obrat, kdy dítě kreslí to, co ví, ne co vidí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Kresba je transparentní (např. dítě nakreslí dům i s lidmi za zdí)</a:t>
            </a:r>
            <a:r>
              <a:rPr lang="ar-SA" altLang="cs-CZ" smtClean="0"/>
              <a:t>‏</a:t>
            </a: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Kresba nevystihuje prostor a pohyb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Dítě nejčasteji kreslí lidské postavy, domy, auta atd.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Deprivované dítě (např. dítě z nefunčkní rodiny) často kreslí obrázky bez lidí a zvířat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4. rok dítěte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301625"/>
            <a:ext cx="7808912" cy="1055688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4. REALISTICKÁ KRESBA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781175"/>
            <a:ext cx="7958137" cy="45148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Dítě přechází do období, kdy se pokouší o realistické kresby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U dětí se ale zvyšuje kritičnost k vlastnímu výkonu, objevují se obavy z neschopnosti, a proto končí období spontánní kresby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Mladší školní věk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Vymezte časově toto vývojové období.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K jakým změnám dochází v tomto období v sociálním vývoji?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301625"/>
            <a:ext cx="7808912" cy="1055688"/>
          </a:xfrm>
        </p:spPr>
        <p:txBody>
          <a:bodyPr/>
          <a:lstStyle/>
          <a:p>
            <a:pPr eaLnBrk="1"/>
            <a:endParaRPr lang="cs-CZ" altLang="cs-CZ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71513" y="1825625"/>
            <a:ext cx="7958137" cy="4389438"/>
          </a:xfrm>
        </p:spPr>
        <p:txBody>
          <a:bodyPr anchor="ctr"/>
          <a:lstStyle/>
          <a:p>
            <a:pPr marL="0" indent="0" algn="ctr" eaLnBrk="1">
              <a:buClr>
                <a:srgbClr val="000000"/>
              </a:buClr>
              <a:buFont typeface="Wingdings" pitchFamily="2" charset="2"/>
              <a:buNone/>
            </a:pPr>
            <a:r>
              <a:rPr lang="en-GB" altLang="cs-CZ" smtClean="0">
                <a:solidFill>
                  <a:srgbClr val="CCCCCC"/>
                </a:solidFill>
              </a:rPr>
              <a:t>Vývoj kresby lidské postavy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255588"/>
            <a:ext cx="7808912" cy="114617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1. 3 roky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781175"/>
            <a:ext cx="7958137" cy="45148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V tomto věku se poprvé objevuje dětská kresba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Dítě nejčastěji nakreslí obličej jako ovál nebo kruh (tato část postavy je pro dítě nejdůležitejší)</a:t>
            </a:r>
            <a:r>
              <a:rPr lang="ar-SA" altLang="cs-CZ" smtClean="0"/>
              <a:t>‏</a:t>
            </a:r>
            <a:endParaRPr lang="en-GB" altLang="cs-CZ" smtClean="0"/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K hlavě jsou pak přímo připojeny nohy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Vzniká kresba HLAVONOŽCE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Postupně dítě kreslí výrazněji oči a ústa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altLang="cs-CZ" smtClean="0"/>
              <a:t>Ruce bývají znázorňovány později – dítě je buď připojí k rovnou k hlavě nebo nohám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301625"/>
            <a:ext cx="7808912" cy="1055688"/>
          </a:xfrm>
        </p:spPr>
        <p:txBody>
          <a:bodyPr/>
          <a:lstStyle/>
          <a:p>
            <a:pPr eaLnBrk="1"/>
            <a:endParaRPr lang="cs-CZ" altLang="cs-CZ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781175"/>
            <a:ext cx="7958137" cy="4389438"/>
          </a:xfrm>
        </p:spPr>
        <p:txBody>
          <a:bodyPr/>
          <a:lstStyle/>
          <a:p>
            <a:pPr eaLnBrk="1"/>
            <a:r>
              <a:rPr lang="en-GB" altLang="cs-CZ" smtClean="0"/>
              <a:t>Trup není pro dítě v tomto období tak důležitý</a:t>
            </a:r>
          </a:p>
          <a:p>
            <a:pPr eaLnBrk="1"/>
            <a:r>
              <a:rPr lang="en-GB" altLang="cs-CZ" smtClean="0"/>
              <a:t>1. náznakem trupu bývá vodorovná čára mezi nohama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sady Office">
      <a:majorFont>
        <a:latin typeface="Arial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769</Words>
  <Application>Microsoft Office PowerPoint</Application>
  <PresentationFormat>Předvádění na obrazovce (4:3)</PresentationFormat>
  <Paragraphs>115</Paragraphs>
  <Slides>16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6" baseType="lpstr">
      <vt:lpstr>Arial</vt:lpstr>
      <vt:lpstr>Arial Unicode MS</vt:lpstr>
      <vt:lpstr>Wingdings</vt:lpstr>
      <vt:lpstr>Times New Roman</vt:lpstr>
      <vt:lpstr>Symbol</vt:lpstr>
      <vt:lpstr>Times New Roman - 16</vt:lpstr>
      <vt:lpstr>Arial - 16</vt:lpstr>
      <vt:lpstr>Times New Roman - 14</vt:lpstr>
      <vt:lpstr>Arial - 20</vt:lpstr>
      <vt:lpstr>Motiv sady Office</vt:lpstr>
      <vt:lpstr>Prezentace aplikace PowerPoint</vt:lpstr>
      <vt:lpstr>Prezentace aplikace PowerPoint</vt:lpstr>
      <vt:lpstr>1. ČÁRANICE</vt:lpstr>
      <vt:lpstr>2. PRVOTNÍ OBRYS</vt:lpstr>
      <vt:lpstr>3. INTELEKTUÁLNÍ REALISMUS</vt:lpstr>
      <vt:lpstr>4. REALISTICKÁ KRESBA</vt:lpstr>
      <vt:lpstr>Prezentace aplikace PowerPoint</vt:lpstr>
      <vt:lpstr>1. 3 roky</vt:lpstr>
      <vt:lpstr>Prezentace aplikace PowerPoint</vt:lpstr>
      <vt:lpstr>Popište, jaký je rozdíl mezi těmito kresbami? Kresba postavy 3letého dítěte Kresba postavy 4letého dítěte  </vt:lpstr>
      <vt:lpstr>2. 5 – 6 let</vt:lpstr>
      <vt:lpstr>Popište, jaký je rozdíl mezi těmito kresbami?  Kresba postavy 5letého dítěte   Kresba postavy 6letého dítěte  </vt:lpstr>
      <vt:lpstr>3. 7 – 11 let</vt:lpstr>
      <vt:lpstr>Kresba postavy 7letého dítěte</vt:lpstr>
      <vt:lpstr>ŘEŠENÍ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Zuzanka</dc:creator>
  <cp:lastModifiedBy>hchotovinska</cp:lastModifiedBy>
  <cp:revision>27</cp:revision>
  <dcterms:modified xsi:type="dcterms:W3CDTF">2014-06-09T12:00:07Z</dcterms:modified>
</cp:coreProperties>
</file>