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75" r:id="rId3"/>
    <p:sldId id="257" r:id="rId4"/>
    <p:sldId id="277" r:id="rId5"/>
    <p:sldId id="260" r:id="rId6"/>
    <p:sldId id="262" r:id="rId7"/>
    <p:sldId id="264" r:id="rId8"/>
    <p:sldId id="266" r:id="rId9"/>
    <p:sldId id="268" r:id="rId10"/>
    <p:sldId id="271" r:id="rId11"/>
    <p:sldId id="278" r:id="rId12"/>
    <p:sldId id="279" r:id="rId13"/>
    <p:sldId id="280" r:id="rId14"/>
    <p:sldId id="281" r:id="rId15"/>
    <p:sldId id="282" r:id="rId16"/>
    <p:sldId id="283" r:id="rId17"/>
    <p:sldId id="284" r:id="rId18"/>
    <p:sldId id="285" r:id="rId19"/>
    <p:sldId id="274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21" autoAdjust="0"/>
    <p:restoredTop sz="94660"/>
  </p:normalViewPr>
  <p:slideViewPr>
    <p:cSldViewPr>
      <p:cViewPr varScale="1">
        <p:scale>
          <a:sx n="50" d="100"/>
          <a:sy n="50" d="100"/>
        </p:scale>
        <p:origin x="-1258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E78A2DE7-FC6E-4DE0-B1B2-EE72020747AA}" type="datetimeFigureOut">
              <a:rPr lang="cs-CZ" smtClean="0"/>
              <a:pPr/>
              <a:t>9.6.2014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2C00FC1-D2F3-4931-98F7-92062ED87622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6238" y="171450"/>
            <a:ext cx="58515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Projekt: Inovace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vybavení  registrační číslo projektu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025" y="434975"/>
            <a:ext cx="772795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1100">
                <a:solidFill>
                  <a:srgbClr val="000000"/>
                </a:solidFill>
                <a:latin typeface="Times New Roman - 16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6688" y="5292725"/>
            <a:ext cx="6272212" cy="1208088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988" y="4868863"/>
            <a:ext cx="7566025" cy="22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513"/>
            <a:ext cx="9304338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900" b="1" dirty="0">
                <a:solidFill>
                  <a:schemeClr val="tx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 eaLnBrk="1" hangingPunct="1"/>
            <a:r>
              <a:rPr lang="cs-CZ" sz="900" b="1" dirty="0">
                <a:solidFill>
                  <a:schemeClr val="tx1"/>
                </a:solidFill>
                <a:latin typeface="Times New Roman - 14"/>
              </a:rPr>
              <a:t>Jakékoliv další používání podléhá autorskému zákonu.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675" y="1165225"/>
            <a:ext cx="17145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788" y="903288"/>
            <a:ext cx="194310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675" y="2133600"/>
            <a:ext cx="43957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rgbClr val="000000"/>
                </a:solidFill>
                <a:latin typeface="Arial - 16"/>
              </a:rPr>
              <a:t>Sada: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32_OSZ_1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337174" y="1897062"/>
            <a:ext cx="3267274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Předmět:: občanský  a                       Ročník: první</a:t>
            </a:r>
          </a:p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společenskovědní  základ 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675" y="1646238"/>
            <a:ext cx="1987550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675" y="1908175"/>
            <a:ext cx="10287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337174" y="2398713"/>
            <a:ext cx="12350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Číslo DUM: </a:t>
            </a:r>
            <a:r>
              <a:rPr lang="cs-CZ" sz="1100" dirty="0" smtClean="0">
                <a:solidFill>
                  <a:schemeClr val="tx1"/>
                </a:solidFill>
                <a:latin typeface="Arial - 16"/>
              </a:rPr>
              <a:t>13</a:t>
            </a:r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675" y="2651125"/>
            <a:ext cx="2765425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675" y="2914650"/>
            <a:ext cx="1554163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Datum ověření: 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675" y="3789363"/>
            <a:ext cx="1298575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Třída: 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675" y="3178175"/>
            <a:ext cx="1576388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 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588" y="908050"/>
            <a:ext cx="21955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Psychologický talent II.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588" y="1165225"/>
            <a:ext cx="1600200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Mgr. Zuzana Lukešová</a:t>
            </a: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775" y="1908175"/>
            <a:ext cx="4662488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70" name="TextovéPole 22"/>
          <p:cNvSpPr txBox="1">
            <a:spLocks noChangeArrowheads="1"/>
          </p:cNvSpPr>
          <p:nvPr/>
        </p:nvSpPr>
        <p:spPr bwMode="auto">
          <a:xfrm>
            <a:off x="7246938" y="2149475"/>
            <a:ext cx="1189037" cy="43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10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3"/>
          <p:cNvSpPr txBox="1">
            <a:spLocks noChangeArrowheads="1"/>
          </p:cNvSpPr>
          <p:nvPr/>
        </p:nvSpPr>
        <p:spPr bwMode="auto">
          <a:xfrm>
            <a:off x="2160587" y="3165475"/>
            <a:ext cx="2491581" cy="42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Mgr. Zuzana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Lukešová</a:t>
            </a:r>
          </a:p>
        </p:txBody>
      </p:sp>
      <p:sp>
        <p:nvSpPr>
          <p:cNvPr id="2072" name="TextovéPole 24"/>
          <p:cNvSpPr txBox="1">
            <a:spLocks noChangeArrowheads="1"/>
          </p:cNvSpPr>
          <p:nvPr/>
        </p:nvSpPr>
        <p:spPr bwMode="auto">
          <a:xfrm>
            <a:off x="2160588" y="3429000"/>
            <a:ext cx="661987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eaLnBrk="1" hangingPunct="1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kvinta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5"/>
          <p:cNvSpPr txBox="1">
            <a:spLocks noChangeArrowheads="1"/>
          </p:cNvSpPr>
          <p:nvPr/>
        </p:nvSpPr>
        <p:spPr bwMode="auto">
          <a:xfrm>
            <a:off x="2160588" y="2903538"/>
            <a:ext cx="1116012" cy="252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 smtClean="0">
                <a:solidFill>
                  <a:schemeClr val="tx1"/>
                </a:solidFill>
                <a:latin typeface="Arial - 16"/>
              </a:rPr>
              <a:t>21.3.2013</a:t>
            </a:r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721768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7. Rozhodněte, zda když po veřejné přednášce následuje debata, první,  kdo se většinou na něco zeptá, je většinou:</a:t>
            </a:r>
          </a:p>
          <a:p>
            <a:endParaRPr lang="cs-CZ" dirty="0"/>
          </a:p>
          <a:p>
            <a:r>
              <a:rPr lang="cs-CZ" dirty="0" smtClean="0"/>
              <a:t>A) muž</a:t>
            </a:r>
          </a:p>
          <a:p>
            <a:r>
              <a:rPr lang="cs-CZ" dirty="0" smtClean="0"/>
              <a:t>B) žena</a:t>
            </a:r>
          </a:p>
          <a:p>
            <a:r>
              <a:rPr lang="cs-CZ" dirty="0" smtClean="0"/>
              <a:t>C) není rozdíl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Přednáška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5385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1)</a:t>
            </a:r>
          </a:p>
          <a:p>
            <a:r>
              <a:rPr lang="cs-CZ" dirty="0" smtClean="0"/>
              <a:t>A)</a:t>
            </a:r>
          </a:p>
          <a:p>
            <a:r>
              <a:rPr lang="cs-CZ" dirty="0" smtClean="0"/>
              <a:t>Muži: ženy z Jižní Ameriky, Skandinávie, Španělska  a Francie</a:t>
            </a:r>
          </a:p>
          <a:p>
            <a:r>
              <a:rPr lang="cs-CZ" dirty="0" smtClean="0"/>
              <a:t>Ženy: muži z Itálie, Španělska a Skandinávie</a:t>
            </a:r>
          </a:p>
          <a:p>
            <a:r>
              <a:rPr lang="cs-CZ" dirty="0" smtClean="0"/>
              <a:t>B) </a:t>
            </a:r>
          </a:p>
          <a:p>
            <a:r>
              <a:rPr lang="cs-CZ" dirty="0" smtClean="0"/>
              <a:t>Muži by za svými partnerkami cestovali přibližně 5500km, žen jen 2600 km. To může souviset s mužskou ochotou více riskovat a cestovat. 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13279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C) Neobjevil se ani jednou stát, se kterým Česká republika sousedí (Německo, Rakousko).</a:t>
            </a:r>
            <a:endParaRPr lang="cs-CZ" sz="4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36058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dirty="0" smtClean="0"/>
              <a:t>2)</a:t>
            </a:r>
          </a:p>
          <a:p>
            <a:r>
              <a:rPr lang="cs-CZ" sz="2800" dirty="0" smtClean="0"/>
              <a:t>B)</a:t>
            </a:r>
          </a:p>
          <a:p>
            <a:r>
              <a:rPr lang="cs-CZ" sz="2800" dirty="0" smtClean="0"/>
              <a:t>Počet opakování bývá většinou sudý (4x si umýt ruce). Důvodem je patrně to, že tyto rituály jsou výsledkem vnitřního boje mezi id a superegem  (pudovou a racionální složkou a ani jedna se nesmí upřednostňovat). Pro psychickou stabilitu je pak důležitý pocit symetrie.</a:t>
            </a:r>
            <a:endParaRPr lang="cs-CZ" sz="2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314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5400" dirty="0" smtClean="0"/>
              <a:t>3)</a:t>
            </a:r>
          </a:p>
          <a:p>
            <a:r>
              <a:rPr lang="cs-CZ" sz="5400" dirty="0" smtClean="0"/>
              <a:t>B) ženy</a:t>
            </a:r>
            <a:endParaRPr lang="cs-CZ" sz="5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596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dirty="0" smtClean="0"/>
              <a:t>4) </a:t>
            </a:r>
          </a:p>
          <a:p>
            <a:r>
              <a:rPr lang="cs-CZ" dirty="0" smtClean="0"/>
              <a:t>1) </a:t>
            </a:r>
            <a:r>
              <a:rPr lang="cs-CZ" i="1" u="sng" dirty="0" smtClean="0"/>
              <a:t>Koupelna</a:t>
            </a:r>
            <a:r>
              <a:rPr lang="cs-CZ" dirty="0" smtClean="0"/>
              <a:t> – člověk odloží šaty, a tím i role; zpívá si; ráchá se ve vodě</a:t>
            </a:r>
          </a:p>
          <a:p>
            <a:r>
              <a:rPr lang="cs-CZ" dirty="0" smtClean="0"/>
              <a:t>2) </a:t>
            </a:r>
            <a:r>
              <a:rPr lang="cs-CZ" i="1" u="sng" dirty="0" smtClean="0"/>
              <a:t>Půda</a:t>
            </a:r>
            <a:r>
              <a:rPr lang="cs-CZ" dirty="0" smtClean="0"/>
              <a:t> – tajemství, minulost, skrýš</a:t>
            </a:r>
          </a:p>
          <a:p>
            <a:r>
              <a:rPr lang="cs-CZ" dirty="0" smtClean="0"/>
              <a:t>3) </a:t>
            </a:r>
            <a:r>
              <a:rPr lang="cs-CZ" i="1" u="sng" dirty="0" smtClean="0"/>
              <a:t>Kuchyň </a:t>
            </a:r>
            <a:r>
              <a:rPr lang="cs-CZ" dirty="0" smtClean="0"/>
              <a:t>– člověk si jako dítě hrál v kuchyni, zatímco matka vařila; v kuchyni se scházela celá rodina</a:t>
            </a:r>
          </a:p>
          <a:p>
            <a:r>
              <a:rPr lang="cs-CZ" dirty="0" smtClean="0"/>
              <a:t>4) </a:t>
            </a:r>
            <a:r>
              <a:rPr lang="cs-CZ" i="1" u="sng" dirty="0" smtClean="0"/>
              <a:t>Dětský pokoj </a:t>
            </a:r>
            <a:r>
              <a:rPr lang="cs-CZ" dirty="0" smtClean="0"/>
              <a:t>– člověk si hraje s dítětem, tím dohání neprožité dětství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3909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800" dirty="0" smtClean="0"/>
              <a:t>5)</a:t>
            </a:r>
          </a:p>
          <a:p>
            <a:r>
              <a:rPr lang="cs-CZ" sz="4800" dirty="0" smtClean="0"/>
              <a:t>První pojmenovanou barvou byla pravděpodobně červená .</a:t>
            </a:r>
            <a:endParaRPr lang="cs-CZ" sz="48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521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sz="4400" dirty="0" smtClean="0"/>
              <a:t>6)</a:t>
            </a:r>
          </a:p>
          <a:p>
            <a:r>
              <a:rPr lang="cs-CZ" sz="4400" dirty="0" smtClean="0"/>
              <a:t>A) Vysoká teplota výrazně zvyšuje výskyt násilných trestných činů (vražda, znásilnění). Obecně platí, že agresivita stoupá s teplotou.</a:t>
            </a:r>
            <a:endParaRPr lang="cs-CZ" sz="4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9032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6600" dirty="0" smtClean="0"/>
              <a:t>7)</a:t>
            </a:r>
          </a:p>
          <a:p>
            <a:r>
              <a:rPr lang="cs-CZ" sz="6600" dirty="0" smtClean="0"/>
              <a:t>A) muži </a:t>
            </a:r>
            <a:endParaRPr lang="cs-CZ" sz="6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Řešení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2902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788" y="3576638"/>
            <a:ext cx="3908425" cy="1404937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17411" name="TextovéPole 2"/>
          <p:cNvSpPr txBox="1">
            <a:spLocks noChangeArrowheads="1"/>
          </p:cNvSpPr>
          <p:nvPr/>
        </p:nvSpPr>
        <p:spPr bwMode="auto">
          <a:xfrm>
            <a:off x="2811463" y="3714750"/>
            <a:ext cx="3567112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Autor:</a:t>
            </a:r>
          </a:p>
          <a:p>
            <a:pPr algn="ctr"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Mgr. Zuzana Lukešová</a:t>
            </a:r>
          </a:p>
          <a:p>
            <a:pPr algn="ctr"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Gymnázium Pierra de </a:t>
            </a:r>
            <a:r>
              <a:rPr lang="cs-CZ" sz="1100" dirty="0" err="1">
                <a:solidFill>
                  <a:schemeClr val="tx1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chemeClr val="tx1"/>
                </a:solidFill>
                <a:latin typeface="Arial - 16"/>
              </a:rPr>
              <a:t>, Tábor</a:t>
            </a:r>
          </a:p>
          <a:p>
            <a:pPr algn="ctr" eaLnBrk="1" hangingPunct="1"/>
            <a:r>
              <a:rPr lang="cs-CZ" sz="1100" dirty="0">
                <a:solidFill>
                  <a:schemeClr val="tx1"/>
                </a:solidFill>
                <a:latin typeface="Arial - 16"/>
              </a:rPr>
              <a:t>z.lukesova@centrum.cz</a:t>
            </a:r>
          </a:p>
          <a:p>
            <a:pPr algn="ctr" eaLnBrk="1" hangingPunct="1"/>
            <a:r>
              <a:rPr lang="cs-CZ" sz="1100" dirty="0" smtClean="0">
                <a:solidFill>
                  <a:schemeClr val="tx1"/>
                </a:solidFill>
                <a:latin typeface="Arial - 16"/>
              </a:rPr>
              <a:t>březen  2013</a:t>
            </a:r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  <p:sp>
        <p:nvSpPr>
          <p:cNvPr id="17412" name="TextovéPole 3"/>
          <p:cNvSpPr txBox="1">
            <a:spLocks noChangeArrowheads="1"/>
          </p:cNvSpPr>
          <p:nvPr/>
        </p:nvSpPr>
        <p:spPr bwMode="auto">
          <a:xfrm>
            <a:off x="2217737" y="2514600"/>
            <a:ext cx="470852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algn="ctr" eaLnBrk="1" hangingPunct="1"/>
            <a:r>
              <a:rPr lang="cs-CZ" sz="1100">
                <a:solidFill>
                  <a:schemeClr val="tx1"/>
                </a:solidFill>
                <a:latin typeface="Arial - 16"/>
              </a:rPr>
              <a:t>Objekty, použité k vytvoření sešitu, jsou součástí SW Smart Notebook nebo pocházejí z veřejných knihoven obrázků (public domain) nebo jsou vlastní originální tvorbou autora.</a:t>
            </a:r>
          </a:p>
        </p:txBody>
      </p:sp>
      <p:sp>
        <p:nvSpPr>
          <p:cNvPr id="17413" name="TextovéPole 4"/>
          <p:cNvSpPr txBox="1">
            <a:spLocks noChangeArrowheads="1"/>
          </p:cNvSpPr>
          <p:nvPr/>
        </p:nvSpPr>
        <p:spPr bwMode="auto">
          <a:xfrm>
            <a:off x="628651" y="182563"/>
            <a:ext cx="4011612" cy="29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 hangingPunct="1"/>
            <a:r>
              <a:rPr lang="pl-PL" sz="1400" dirty="0">
                <a:solidFill>
                  <a:schemeClr val="tx1"/>
                </a:solidFill>
                <a:latin typeface="Arial - 20"/>
              </a:rPr>
              <a:t>Seznam použité literatury a pramenů:</a:t>
            </a:r>
            <a:endParaRPr lang="cs-CZ" sz="1400" dirty="0">
              <a:solidFill>
                <a:schemeClr val="tx1"/>
              </a:solidFill>
              <a:latin typeface="Arial - 20"/>
            </a:endParaRPr>
          </a:p>
        </p:txBody>
      </p:sp>
      <p:sp>
        <p:nvSpPr>
          <p:cNvPr id="17414" name="TextovéPole 5"/>
          <p:cNvSpPr txBox="1">
            <a:spLocks noChangeArrowheads="1"/>
          </p:cNvSpPr>
          <p:nvPr/>
        </p:nvSpPr>
        <p:spPr bwMode="auto">
          <a:xfrm>
            <a:off x="628650" y="514350"/>
            <a:ext cx="8515350" cy="76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296" tIns="41148" rIns="82296" bIns="41148">
            <a:spAutoFit/>
          </a:bodyPr>
          <a:lstStyle>
            <a:lvl1pPr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742950" indent="-28575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marL="11430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marL="16002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marL="2057400" indent="-228600" eaLnBrk="0" hangingPunct="0"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itchFamily="34" charset="0"/>
              <a:defRPr>
                <a:solidFill>
                  <a:schemeClr val="bg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marL="228600" indent="-228600" eaLnBrk="1" hangingPunct="1"/>
            <a:r>
              <a:rPr lang="cs-CZ" sz="1100" dirty="0" smtClean="0">
                <a:solidFill>
                  <a:schemeClr val="tx1"/>
                </a:solidFill>
              </a:rPr>
              <a:t>Bakalář, P. </a:t>
            </a:r>
            <a:r>
              <a:rPr lang="cs-CZ" sz="1100" i="1" dirty="0" smtClean="0">
                <a:solidFill>
                  <a:schemeClr val="tx1"/>
                </a:solidFill>
              </a:rPr>
              <a:t>Cvičebnice psychologie. </a:t>
            </a:r>
            <a:r>
              <a:rPr lang="cs-CZ" sz="1100" dirty="0" smtClean="0">
                <a:solidFill>
                  <a:schemeClr val="tx1"/>
                </a:solidFill>
              </a:rPr>
              <a:t>Praha: </a:t>
            </a:r>
            <a:r>
              <a:rPr lang="cs-CZ" sz="1100" dirty="0" err="1" smtClean="0">
                <a:solidFill>
                  <a:schemeClr val="tx1"/>
                </a:solidFill>
              </a:rPr>
              <a:t>Votobia</a:t>
            </a:r>
            <a:r>
              <a:rPr lang="cs-CZ" sz="1100" dirty="0" smtClean="0">
                <a:solidFill>
                  <a:schemeClr val="tx1"/>
                </a:solidFill>
              </a:rPr>
              <a:t>, 2003</a:t>
            </a:r>
          </a:p>
          <a:p>
            <a:pPr eaLnBrk="1" hangingPunct="1"/>
            <a:endParaRPr lang="cs-CZ" sz="1100" dirty="0" smtClean="0">
              <a:solidFill>
                <a:schemeClr val="tx1"/>
              </a:solidFill>
              <a:latin typeface="Arial - 16"/>
            </a:endParaRPr>
          </a:p>
          <a:p>
            <a:pPr eaLnBrk="1" hangingPunct="1"/>
            <a:endParaRPr lang="cs-CZ" sz="1100" dirty="0">
              <a:solidFill>
                <a:schemeClr val="tx1"/>
              </a:solidFill>
            </a:endParaRPr>
          </a:p>
          <a:p>
            <a:pPr eaLnBrk="1" hangingPunct="1"/>
            <a:endParaRPr lang="cs-CZ" sz="1100" dirty="0">
              <a:solidFill>
                <a:schemeClr val="tx1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2573692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Psychologický </a:t>
            </a:r>
            <a:r>
              <a:rPr lang="cs-CZ" dirty="0" smtClean="0"/>
              <a:t>talent II.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Vyzkoušejte si svůj psychologický talent.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4457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1) Vysokoškolští studenti z Prahy odpovídali na otázku: Obyvatele které země byste si přáli eroticky poznat?</a:t>
            </a:r>
          </a:p>
          <a:p>
            <a:endParaRPr lang="cs-CZ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Erotičnost cizích zemí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9555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endParaRPr lang="cs-CZ" dirty="0" smtClean="0"/>
          </a:p>
          <a:p>
            <a:r>
              <a:rPr lang="cs-CZ" dirty="0" smtClean="0"/>
              <a:t>A</a:t>
            </a:r>
            <a:r>
              <a:rPr lang="cs-CZ" dirty="0"/>
              <a:t>) Určete, které země se umístily na prvních třech </a:t>
            </a:r>
            <a:r>
              <a:rPr lang="cs-CZ" dirty="0" smtClean="0"/>
              <a:t>místech:</a:t>
            </a:r>
            <a:endParaRPr lang="cs-CZ" dirty="0"/>
          </a:p>
          <a:p>
            <a:pPr>
              <a:buFont typeface="Wingdings" pitchFamily="2" charset="2"/>
              <a:buChar char="Ø"/>
            </a:pPr>
            <a:r>
              <a:rPr lang="cs-CZ" i="1" dirty="0"/>
              <a:t>U mužů</a:t>
            </a:r>
          </a:p>
          <a:p>
            <a:pPr>
              <a:buFont typeface="Wingdings" pitchFamily="2" charset="2"/>
              <a:buChar char="Ø"/>
            </a:pPr>
            <a:r>
              <a:rPr lang="cs-CZ" i="1" dirty="0"/>
              <a:t>U žen</a:t>
            </a:r>
          </a:p>
          <a:p>
            <a:r>
              <a:rPr lang="cs-CZ" dirty="0"/>
              <a:t>B) Rozhodněte, zda si partnery ze vzdálenějších zemí </a:t>
            </a:r>
            <a:r>
              <a:rPr lang="cs-CZ" dirty="0" smtClean="0"/>
              <a:t>volili:</a:t>
            </a:r>
          </a:p>
          <a:p>
            <a:pPr>
              <a:buFont typeface="Wingdings" pitchFamily="2" charset="2"/>
              <a:buChar char="Ø"/>
            </a:pPr>
            <a:r>
              <a:rPr lang="cs-CZ" i="1" dirty="0" smtClean="0"/>
              <a:t>Muži</a:t>
            </a:r>
          </a:p>
          <a:p>
            <a:pPr>
              <a:buFont typeface="Wingdings" pitchFamily="2" charset="2"/>
              <a:buChar char="Ø"/>
            </a:pPr>
            <a:r>
              <a:rPr lang="cs-CZ" i="1" dirty="0" smtClean="0"/>
              <a:t>Ženy</a:t>
            </a:r>
          </a:p>
          <a:p>
            <a:pPr>
              <a:buFont typeface="Wingdings" pitchFamily="2" charset="2"/>
              <a:buChar char="Ø"/>
            </a:pPr>
            <a:r>
              <a:rPr lang="cs-CZ" i="1" dirty="0" smtClean="0"/>
              <a:t>Nebyl rozdíl</a:t>
            </a:r>
          </a:p>
          <a:p>
            <a:r>
              <a:rPr lang="cs-CZ" dirty="0" smtClean="0"/>
              <a:t>C) Zkuste určit, které státy nebyly vůbec uvedeny.</a:t>
            </a:r>
            <a:endParaRPr lang="cs-CZ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Erotičnost cizích zemí</a:t>
            </a:r>
            <a:br>
              <a:rPr lang="cs-CZ" dirty="0" smtClean="0"/>
            </a:b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4112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2. Neurotici mívají rituály, při kterých musí několikrát opakovat určitou činnost (mytí si rukou, klepání na dřevo, …).  Určete,  </a:t>
            </a:r>
            <a:r>
              <a:rPr lang="cs-CZ" smtClean="0"/>
              <a:t>zda je </a:t>
            </a:r>
            <a:r>
              <a:rPr lang="cs-CZ" dirty="0" smtClean="0"/>
              <a:t>počet těchto opakování většinou:</a:t>
            </a:r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A) lichý</a:t>
            </a:r>
          </a:p>
          <a:p>
            <a:r>
              <a:rPr lang="cs-CZ" dirty="0" smtClean="0"/>
              <a:t>B) sudý</a:t>
            </a:r>
          </a:p>
          <a:p>
            <a:r>
              <a:rPr lang="cs-CZ" dirty="0" smtClean="0"/>
              <a:t>C) není rozdíl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Obsedantní rituály a čísla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0756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cs-CZ" sz="2800" dirty="0" smtClean="0"/>
              <a:t>3. Příbuzní se Vás někdy ptají, zda už máte nějakého přítele/nějakou přítelkyni. Tipněte, zda se častěji ptají:</a:t>
            </a:r>
          </a:p>
          <a:p>
            <a:pPr marL="0" indent="0">
              <a:buNone/>
            </a:pPr>
            <a:endParaRPr lang="cs-CZ" sz="2800" dirty="0" smtClean="0"/>
          </a:p>
          <a:p>
            <a:r>
              <a:rPr lang="cs-CZ" sz="2800" dirty="0" smtClean="0"/>
              <a:t>A) muži (otec, dědeček)</a:t>
            </a:r>
          </a:p>
          <a:p>
            <a:r>
              <a:rPr lang="cs-CZ" sz="2800" dirty="0" smtClean="0"/>
              <a:t>B) ženy (matka, babička)</a:t>
            </a:r>
          </a:p>
          <a:p>
            <a:r>
              <a:rPr lang="cs-CZ" sz="2800" dirty="0" smtClean="0"/>
              <a:t>C)  není rozdíl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„Už někoho máš?“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594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4. Určete, v které části bytu se většina lidí cítí nejčastěji „zase jako dítě“?</a:t>
            </a:r>
            <a:endParaRPr lang="cs-CZ" sz="44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Zase jako dítě?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62036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4000" dirty="0" smtClean="0"/>
              <a:t>5. Zamyslete se nad tím, která barva byla pravděpodobně v historii lidstva pojmenována jako první.</a:t>
            </a:r>
            <a:endParaRPr lang="cs-CZ" sz="4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První barva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5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6. Rozhodněte, zda výskyt násilných trestných činů se s teplotou:</a:t>
            </a:r>
          </a:p>
          <a:p>
            <a:endParaRPr lang="cs-CZ" sz="3200" dirty="0"/>
          </a:p>
          <a:p>
            <a:r>
              <a:rPr lang="cs-CZ" sz="3200" dirty="0" smtClean="0"/>
              <a:t>A) zvyšuje</a:t>
            </a:r>
          </a:p>
          <a:p>
            <a:r>
              <a:rPr lang="cs-CZ" sz="3200" dirty="0" smtClean="0"/>
              <a:t>B) snižuje</a:t>
            </a:r>
          </a:p>
          <a:p>
            <a:r>
              <a:rPr lang="cs-CZ" sz="3200" dirty="0" smtClean="0"/>
              <a:t>C) není rozdíl</a:t>
            </a:r>
            <a:endParaRPr lang="cs-CZ" sz="32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Teplota a agresivita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20798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lnění">
  <a:themeElements>
    <a:clrScheme name="Vlnění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Vlnění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Vlnění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76</TotalTime>
  <Words>706</Words>
  <Application>Microsoft Office PowerPoint</Application>
  <PresentationFormat>Předvádění na obrazovce (4:3)</PresentationFormat>
  <Paragraphs>109</Paragraphs>
  <Slides>19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Vlnění</vt:lpstr>
      <vt:lpstr>Prezentace aplikace PowerPoint</vt:lpstr>
      <vt:lpstr>Psychologický talent II.</vt:lpstr>
      <vt:lpstr>Erotičnost cizích zemí </vt:lpstr>
      <vt:lpstr>Erotičnost cizích zemí </vt:lpstr>
      <vt:lpstr>Obsedantní rituály a čísla</vt:lpstr>
      <vt:lpstr>„Už někoho máš?“</vt:lpstr>
      <vt:lpstr>Zase jako dítě?</vt:lpstr>
      <vt:lpstr>První barva</vt:lpstr>
      <vt:lpstr>Teplota a agresivita</vt:lpstr>
      <vt:lpstr>Přednáška</vt:lpstr>
      <vt:lpstr>Řešení</vt:lpstr>
      <vt:lpstr>Řešení</vt:lpstr>
      <vt:lpstr>Řešení</vt:lpstr>
      <vt:lpstr>Řešení</vt:lpstr>
      <vt:lpstr>Řešení</vt:lpstr>
      <vt:lpstr>Řešení</vt:lpstr>
      <vt:lpstr>Řešení</vt:lpstr>
      <vt:lpstr>Řešení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Psychologický talent II.</dc:title>
  <dc:creator>doma</dc:creator>
  <cp:lastModifiedBy>hchotovinska</cp:lastModifiedBy>
  <cp:revision>38</cp:revision>
  <dcterms:created xsi:type="dcterms:W3CDTF">2013-03-03T15:41:48Z</dcterms:created>
  <dcterms:modified xsi:type="dcterms:W3CDTF">2014-06-09T12:23:56Z</dcterms:modified>
</cp:coreProperties>
</file>