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2232-853F-48DD-8F09-6B36AA230E9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D9A7C1-4B65-4C75-929A-1373A62ACB23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2232-853F-48DD-8F09-6B36AA230E9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9A7C1-4B65-4C75-929A-1373A62ACB2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2232-853F-48DD-8F09-6B36AA230E9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9A7C1-4B65-4C75-929A-1373A62ACB2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2232-853F-48DD-8F09-6B36AA230E9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9A7C1-4B65-4C75-929A-1373A62ACB2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2232-853F-48DD-8F09-6B36AA230E9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9A7C1-4B65-4C75-929A-1373A62ACB23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2232-853F-48DD-8F09-6B36AA230E9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9A7C1-4B65-4C75-929A-1373A62ACB23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2232-853F-48DD-8F09-6B36AA230E9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9A7C1-4B65-4C75-929A-1373A62ACB23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2232-853F-48DD-8F09-6B36AA230E9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9A7C1-4B65-4C75-929A-1373A62ACB2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2232-853F-48DD-8F09-6B36AA230E9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9A7C1-4B65-4C75-929A-1373A62ACB2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2232-853F-48DD-8F09-6B36AA230E9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9A7C1-4B65-4C75-929A-1373A62ACB2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2232-853F-48DD-8F09-6B36AA230E9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9A7C1-4B65-4C75-929A-1373A62ACB2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0582232-853F-48DD-8F09-6B36AA230E99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DD9A7C1-4B65-4C75-929A-1373A62ACB23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1619250" y="2603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Times New Roman - 16"/>
                <a:cs typeface="Arial" charset="0"/>
              </a:rPr>
              <a:t>                Projekt: Inovace vybavení  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charset="0"/>
            </a:endParaRPr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684213" y="549275"/>
            <a:ext cx="77279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  <a:cs typeface="Arial" charset="0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6" name="Obrázek 3" descr="Logolink OPVK - oříznutý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  <a:cs typeface="Arial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8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Autor materiálu:</a:t>
            </a:r>
          </a:p>
        </p:txBody>
      </p:sp>
      <p:sp>
        <p:nvSpPr>
          <p:cNvPr id="9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Název materiálu:	</a:t>
            </a:r>
          </a:p>
        </p:txBody>
      </p:sp>
      <p:sp>
        <p:nvSpPr>
          <p:cNvPr id="10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Sada:</a:t>
            </a:r>
          </a:p>
        </p:txBody>
      </p:sp>
      <p:sp>
        <p:nvSpPr>
          <p:cNvPr id="11" name="TextovéPole 9"/>
          <p:cNvSpPr txBox="1">
            <a:spLocks noChangeArrowheads="1"/>
          </p:cNvSpPr>
          <p:nvPr/>
        </p:nvSpPr>
        <p:spPr bwMode="auto">
          <a:xfrm>
            <a:off x="4859338" y="1893888"/>
            <a:ext cx="3313062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Předmět: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občanský a společenskovědní základ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2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Zařazení materiálu:</a:t>
            </a:r>
          </a:p>
        </p:txBody>
      </p:sp>
      <p:sp>
        <p:nvSpPr>
          <p:cNvPr id="13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Šablona:</a:t>
            </a:r>
          </a:p>
        </p:txBody>
      </p:sp>
      <p:sp>
        <p:nvSpPr>
          <p:cNvPr id="14" name="TextovéPole 12"/>
          <p:cNvSpPr txBox="1">
            <a:spLocks noChangeArrowheads="1"/>
          </p:cNvSpPr>
          <p:nvPr/>
        </p:nvSpPr>
        <p:spPr bwMode="auto">
          <a:xfrm>
            <a:off x="331788" y="2401888"/>
            <a:ext cx="123507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16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5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b="1" dirty="0" smtClean="0">
                <a:solidFill>
                  <a:srgbClr val="000000"/>
                </a:solidFill>
                <a:latin typeface="Arial - 16"/>
                <a:cs typeface="Arial" charset="0"/>
              </a:rPr>
              <a:t>Ověření materiálu ve výuce:</a:t>
            </a:r>
            <a:endParaRPr lang="cs-CZ" sz="1100" b="1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6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Datum ověření:</a:t>
            </a:r>
          </a:p>
        </p:txBody>
      </p:sp>
      <p:sp>
        <p:nvSpPr>
          <p:cNvPr id="17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Třída:</a:t>
            </a:r>
          </a:p>
        </p:txBody>
      </p:sp>
      <p:sp>
        <p:nvSpPr>
          <p:cNvPr id="18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Ověřující učitel:</a:t>
            </a:r>
          </a:p>
        </p:txBody>
      </p:sp>
      <p:sp>
        <p:nvSpPr>
          <p:cNvPr id="19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42830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Demokracie – znaky demokratického státu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0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1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Inovace a zkvalitnění výuky prostřednictvím ICT (III/2)</a:t>
            </a:r>
          </a:p>
        </p:txBody>
      </p:sp>
      <p:sp>
        <p:nvSpPr>
          <p:cNvPr id="22" name="TextovéPole 20"/>
          <p:cNvSpPr txBox="1">
            <a:spLocks noChangeArrowheads="1"/>
          </p:cNvSpPr>
          <p:nvPr/>
        </p:nvSpPr>
        <p:spPr bwMode="auto">
          <a:xfrm>
            <a:off x="4932040" y="2180339"/>
            <a:ext cx="1622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ročník: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druhý</a:t>
            </a:r>
          </a:p>
        </p:txBody>
      </p:sp>
      <p:sp>
        <p:nvSpPr>
          <p:cNvPr id="23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32_OSZ_2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4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5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661987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2. D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6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2588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26.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9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106124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	Literatura, zdroje: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	David, </a:t>
            </a:r>
            <a:r>
              <a:rPr lang="cs-CZ" dirty="0"/>
              <a:t>R. </a:t>
            </a:r>
            <a:r>
              <a:rPr lang="cs-CZ" i="1" dirty="0"/>
              <a:t>Politologie.</a:t>
            </a:r>
            <a:r>
              <a:rPr lang="cs-CZ" dirty="0"/>
              <a:t> Olomouc: </a:t>
            </a:r>
            <a:r>
              <a:rPr lang="cs-CZ" dirty="0" smtClean="0"/>
              <a:t>Nakladatelství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 </a:t>
            </a:r>
            <a:r>
              <a:rPr lang="cs-CZ" dirty="0"/>
              <a:t>Olomouc, 2000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833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>
            <a:spLocks/>
          </p:cNvSpPr>
          <p:nvPr/>
        </p:nvSpPr>
        <p:spPr bwMode="auto">
          <a:xfrm>
            <a:off x="2483768" y="2636912"/>
            <a:ext cx="4042445" cy="2344663"/>
          </a:xfrm>
          <a:custGeom>
            <a:avLst/>
            <a:gdLst>
              <a:gd name="T0" fmla="*/ 0 w 4342131"/>
              <a:gd name="T1" fmla="*/ 1136455 h 1562101"/>
              <a:gd name="T2" fmla="*/ 0 w 4342131"/>
              <a:gd name="T3" fmla="*/ 0 h 1562101"/>
              <a:gd name="T4" fmla="*/ 3166647 w 4342131"/>
              <a:gd name="T5" fmla="*/ 0 h 1562101"/>
              <a:gd name="T6" fmla="*/ 3166647 w 4342131"/>
              <a:gd name="T7" fmla="*/ 1136455 h 1562101"/>
              <a:gd name="T8" fmla="*/ 0 60000 65536"/>
              <a:gd name="T9" fmla="*/ 0 60000 65536"/>
              <a:gd name="T10" fmla="*/ 0 60000 65536"/>
              <a:gd name="T11" fmla="*/ 0 60000 65536"/>
              <a:gd name="T12" fmla="*/ 0 w 4342131"/>
              <a:gd name="T13" fmla="*/ 0 h 1562101"/>
              <a:gd name="T14" fmla="*/ 4342131 w 4342131"/>
              <a:gd name="T15" fmla="*/ 1562101 h 156210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lnTo>
                  <a:pt x="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endParaRPr lang="cs-CZ"/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2474925" y="2779506"/>
            <a:ext cx="4042445" cy="180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Autor:</a:t>
            </a:r>
          </a:p>
          <a:p>
            <a:pPr algn="ctr" eaLnBrk="1" hangingPunct="1"/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endParaRPr lang="cs-CZ" sz="1600" dirty="0" smtClean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Mgr</a:t>
            </a:r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. </a:t>
            </a:r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Gymnázium Pierra de </a:t>
            </a:r>
            <a:r>
              <a:rPr lang="cs-CZ" sz="1600" dirty="0" err="1">
                <a:solidFill>
                  <a:srgbClr val="000000"/>
                </a:solidFill>
                <a:latin typeface="Arial - 16"/>
                <a:cs typeface="Arial" charset="0"/>
              </a:rPr>
              <a:t>Coubertina</a:t>
            </a:r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, Tábor</a:t>
            </a:r>
          </a:p>
          <a:p>
            <a:pPr algn="ctr" eaLnBrk="1" hangingPunct="1"/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burlaki@seznam.cz</a:t>
            </a:r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600" dirty="0">
                <a:solidFill>
                  <a:srgbClr val="000000"/>
                </a:solidFill>
                <a:latin typeface="Arial - 16"/>
                <a:cs typeface="Arial" charset="0"/>
              </a:rPr>
              <a:t>z</a:t>
            </a:r>
            <a:r>
              <a:rPr lang="cs-CZ" sz="1600" dirty="0" smtClean="0">
                <a:solidFill>
                  <a:srgbClr val="000000"/>
                </a:solidFill>
                <a:latin typeface="Arial - 16"/>
                <a:cs typeface="Arial" charset="0"/>
              </a:rPr>
              <a:t>áří 2013</a:t>
            </a:r>
            <a:endParaRPr lang="cs-CZ" sz="16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230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600200"/>
          </a:xfrm>
        </p:spPr>
        <p:txBody>
          <a:bodyPr>
            <a:normAutofit/>
          </a:bodyPr>
          <a:lstStyle/>
          <a:p>
            <a:r>
              <a:rPr lang="cs-CZ" dirty="0" smtClean="0"/>
              <a:t>Demokracie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8429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je demokracie?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</a:t>
            </a:r>
            <a:r>
              <a:rPr lang="cs-CZ" dirty="0" smtClean="0"/>
              <a:t> užším pojetí je demokracie jednou z forem vlády, a sice vláda lidu </a:t>
            </a:r>
          </a:p>
          <a:p>
            <a:r>
              <a:rPr lang="cs-CZ" dirty="0" smtClean="0"/>
              <a:t>(řecky </a:t>
            </a:r>
            <a:r>
              <a:rPr lang="cs-CZ" dirty="0" err="1" smtClean="0"/>
              <a:t>demos</a:t>
            </a:r>
            <a:r>
              <a:rPr lang="cs-CZ" dirty="0" smtClean="0"/>
              <a:t> = lid, </a:t>
            </a:r>
            <a:r>
              <a:rPr lang="cs-CZ" dirty="0" err="1" smtClean="0"/>
              <a:t>kratos</a:t>
            </a:r>
            <a:r>
              <a:rPr lang="cs-CZ" dirty="0" smtClean="0"/>
              <a:t> = síla, moc, vláda)</a:t>
            </a:r>
          </a:p>
          <a:p>
            <a:r>
              <a:rPr lang="cs-CZ" dirty="0"/>
              <a:t>v</a:t>
            </a:r>
            <a:r>
              <a:rPr lang="cs-CZ" dirty="0" smtClean="0"/>
              <a:t> širším pojetí je demokracie názor člověka na život a na svět, postoj člověka ke světu, k ostatním lidem, ke společnosti</a:t>
            </a:r>
          </a:p>
          <a:p>
            <a:r>
              <a:rPr lang="cs-CZ" dirty="0"/>
              <a:t>p</a:t>
            </a:r>
            <a:r>
              <a:rPr lang="cs-CZ" dirty="0" smtClean="0"/>
              <a:t>odmínkou demokracie není jen ústavní zřízení státu, ale zejména demokraticky smýšlející a jednající občan</a:t>
            </a:r>
          </a:p>
          <a:p>
            <a:r>
              <a:rPr lang="cs-CZ" dirty="0"/>
              <a:t>m</a:t>
            </a:r>
            <a:r>
              <a:rPr lang="cs-CZ" dirty="0" smtClean="0"/>
              <a:t>ožná proto nebyla demokracie dosud plně uskutečněna, ale zůstává cílem, ideálem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9555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157592" cy="4464496"/>
          </a:xfrm>
        </p:spPr>
        <p:txBody>
          <a:bodyPr/>
          <a:lstStyle/>
          <a:p>
            <a:r>
              <a:rPr lang="cs-CZ" dirty="0" smtClean="0"/>
              <a:t>Jak by podle vás měl </a:t>
            </a:r>
            <a:br>
              <a:rPr lang="cs-CZ" dirty="0" smtClean="0"/>
            </a:br>
            <a:r>
              <a:rPr lang="cs-CZ" dirty="0" smtClean="0"/>
              <a:t>či neměl jednat každý občan, aby se naše společnost k ideálu demokracie alespoň přiblížila?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696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Znaky demokratického státu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s</a:t>
            </a:r>
            <a:r>
              <a:rPr lang="cs-CZ" dirty="0" smtClean="0"/>
              <a:t>tátní moc je odvozena od suverenity lidu</a:t>
            </a:r>
          </a:p>
          <a:p>
            <a:r>
              <a:rPr lang="cs-CZ" dirty="0"/>
              <a:t>p</a:t>
            </a:r>
            <a:r>
              <a:rPr lang="cs-CZ" dirty="0" smtClean="0"/>
              <a:t>ravidelné svobodné volby založené na přímém, rovném, všeobecném</a:t>
            </a:r>
            <a:r>
              <a:rPr lang="cs-CZ" dirty="0"/>
              <a:t> </a:t>
            </a:r>
            <a:r>
              <a:rPr lang="cs-CZ" dirty="0" smtClean="0"/>
              <a:t>a tajném hlasovacím právu</a:t>
            </a:r>
          </a:p>
          <a:p>
            <a:r>
              <a:rPr lang="cs-CZ" dirty="0" smtClean="0"/>
              <a:t>dodržování všech základních lidských práv a svobod</a:t>
            </a:r>
          </a:p>
          <a:p>
            <a:r>
              <a:rPr lang="cs-CZ" dirty="0" smtClean="0"/>
              <a:t>právní stát</a:t>
            </a:r>
          </a:p>
          <a:p>
            <a:r>
              <a:rPr lang="cs-CZ" dirty="0" smtClean="0"/>
              <a:t>dělba státní moci</a:t>
            </a:r>
          </a:p>
          <a:p>
            <a:r>
              <a:rPr lang="cs-CZ" dirty="0" smtClean="0"/>
              <a:t>nezávislost soudní moci</a:t>
            </a:r>
          </a:p>
          <a:p>
            <a:r>
              <a:rPr lang="cs-CZ" dirty="0" smtClean="0"/>
              <a:t>politický systém založený na svobodném vzniku a konkurenci politických stran</a:t>
            </a:r>
          </a:p>
        </p:txBody>
      </p:sp>
    </p:spTree>
    <p:extLst>
      <p:ext uri="{BB962C8B-B14F-4D97-AF65-F5344CB8AC3E}">
        <p14:creationId xmlns:p14="http://schemas.microsoft.com/office/powerpoint/2010/main" val="284117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Znaky demokratického státu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vláda většiny, zachování práva menšin</a:t>
            </a:r>
          </a:p>
          <a:p>
            <a:r>
              <a:rPr lang="cs-CZ" dirty="0" smtClean="0"/>
              <a:t>fungující </a:t>
            </a:r>
            <a:r>
              <a:rPr lang="cs-CZ" dirty="0"/>
              <a:t>občanská </a:t>
            </a:r>
            <a:r>
              <a:rPr lang="cs-CZ" dirty="0" smtClean="0"/>
              <a:t>společnost</a:t>
            </a:r>
          </a:p>
          <a:p>
            <a:r>
              <a:rPr lang="cs-CZ" dirty="0" smtClean="0"/>
              <a:t>decentralizovaná státní správa a samospráva</a:t>
            </a:r>
            <a:endParaRPr lang="cs-CZ" dirty="0"/>
          </a:p>
          <a:p>
            <a:r>
              <a:rPr lang="cs-CZ" dirty="0"/>
              <a:t>ekonomický systém založený na svobodném podnikání, právo na soukromé vlastnictví </a:t>
            </a:r>
            <a:endParaRPr lang="cs-CZ" dirty="0" smtClean="0"/>
          </a:p>
          <a:p>
            <a:r>
              <a:rPr lang="cs-CZ" dirty="0" smtClean="0"/>
              <a:t>sociální spravedlnost</a:t>
            </a:r>
          </a:p>
          <a:p>
            <a:r>
              <a:rPr lang="cs-CZ" dirty="0" smtClean="0"/>
              <a:t>nezávislé veřejné mínění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033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2852936"/>
            <a:ext cx="8229600" cy="1600200"/>
          </a:xfrm>
        </p:spPr>
        <p:txBody>
          <a:bodyPr/>
          <a:lstStyle/>
          <a:p>
            <a:r>
              <a:rPr lang="cs-CZ" dirty="0" smtClean="0"/>
              <a:t>Zamyslete se nad tím,</a:t>
            </a:r>
            <a:br>
              <a:rPr lang="cs-CZ" dirty="0" smtClean="0"/>
            </a:br>
            <a:r>
              <a:rPr lang="cs-CZ" dirty="0" smtClean="0"/>
              <a:t>zda každý z těchto znaků je také znakem státu, </a:t>
            </a:r>
            <a:br>
              <a:rPr lang="cs-CZ" dirty="0" smtClean="0"/>
            </a:br>
            <a:r>
              <a:rPr lang="cs-CZ" dirty="0" smtClean="0"/>
              <a:t>ve kterém žijete vy.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522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Typy demokracie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425355"/>
          </a:xfrm>
        </p:spPr>
        <p:txBody>
          <a:bodyPr>
            <a:normAutofit fontScale="92500" lnSpcReduction="20000"/>
          </a:bodyPr>
          <a:lstStyle/>
          <a:p>
            <a:r>
              <a:rPr lang="cs-CZ" u="sng" dirty="0"/>
              <a:t>přímá</a:t>
            </a:r>
            <a:r>
              <a:rPr lang="cs-CZ" dirty="0"/>
              <a:t> –</a:t>
            </a:r>
            <a:r>
              <a:rPr lang="cs-CZ" dirty="0" smtClean="0"/>
              <a:t>  </a:t>
            </a:r>
            <a:r>
              <a:rPr lang="cs-CZ" dirty="0"/>
              <a:t>občané přímo přijímají politická </a:t>
            </a:r>
            <a:r>
              <a:rPr lang="cs-CZ" dirty="0" smtClean="0"/>
              <a:t>rozhodnutí; v </a:t>
            </a:r>
            <a:r>
              <a:rPr lang="cs-CZ" dirty="0"/>
              <a:t>praxi existuje pouze v určitých formách jako doplněk demokracie </a:t>
            </a:r>
            <a:r>
              <a:rPr lang="cs-CZ" dirty="0" smtClean="0"/>
              <a:t>zastupitelské</a:t>
            </a:r>
          </a:p>
          <a:p>
            <a:r>
              <a:rPr lang="cs-CZ" u="sng" dirty="0" smtClean="0"/>
              <a:t>zastupitelská</a:t>
            </a:r>
            <a:r>
              <a:rPr lang="cs-CZ" dirty="0" smtClean="0"/>
              <a:t> – občané si na určitou dobu volí zástupce, kteří za ně rozhodují</a:t>
            </a:r>
          </a:p>
          <a:p>
            <a:r>
              <a:rPr lang="cs-CZ" u="sng" dirty="0" smtClean="0"/>
              <a:t>většinová (majoritní)</a:t>
            </a:r>
            <a:r>
              <a:rPr lang="cs-CZ" dirty="0" smtClean="0"/>
              <a:t> – důraz je kladen na většinová rozhodnutí občanů; může být uskutečňována pomocí většinového volebního systému a častým používáním mechanismů přímé demokracie </a:t>
            </a:r>
          </a:p>
          <a:p>
            <a:r>
              <a:rPr lang="cs-CZ" u="sng" dirty="0" smtClean="0"/>
              <a:t>konsensuální (pluralitní)</a:t>
            </a:r>
            <a:r>
              <a:rPr lang="cs-CZ" dirty="0" smtClean="0"/>
              <a:t> – politická rozhodnutí jsou výsledkem střetů různých politických stran</a:t>
            </a:r>
          </a:p>
          <a:p>
            <a:r>
              <a:rPr lang="cs-CZ" u="sng" dirty="0" err="1" smtClean="0"/>
              <a:t>konsociační</a:t>
            </a:r>
            <a:r>
              <a:rPr lang="cs-CZ" dirty="0" smtClean="0"/>
              <a:t> – v zemích s rozdrobenou politickou kulturou, s nevyhraněnými politickými stranami je vláda stabilizována pomocí kartelu politických elit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138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Formy přímé demokracie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772816"/>
            <a:ext cx="8640960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referendum – hlasování oprávněných voličů o významné otázce (např. schválení ústavního zákona, mezinárodní smlouvy; vstupu do EU; postavení obchodního centra namísto parku)</a:t>
            </a:r>
          </a:p>
          <a:p>
            <a:r>
              <a:rPr lang="cs-CZ" dirty="0" smtClean="0"/>
              <a:t>plebiscit – přímé hlasování občanů na sporném území o tom, ke kterému státu chtějí patřit, případně zda se osamostatní</a:t>
            </a:r>
          </a:p>
          <a:p>
            <a:r>
              <a:rPr lang="cs-CZ" dirty="0" smtClean="0"/>
              <a:t>iniciativa – občané mohou iniciovat nebo přímo podat návrh zákona nebo vyhlášené referenda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343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116</TotalTime>
  <Words>459</Words>
  <Application>Microsoft Office PowerPoint</Application>
  <PresentationFormat>Předvádění na obrazovce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Exekutivní</vt:lpstr>
      <vt:lpstr>Prezentace aplikace PowerPoint</vt:lpstr>
      <vt:lpstr>Demokracie</vt:lpstr>
      <vt:lpstr>Co je demokracie?</vt:lpstr>
      <vt:lpstr>Jak by podle vás měl  či neměl jednat každý občan, aby se naše společnost k ideálu demokracie alespoň přiblížila? </vt:lpstr>
      <vt:lpstr>Znaky demokratického státu</vt:lpstr>
      <vt:lpstr>Znaky demokratického státu</vt:lpstr>
      <vt:lpstr>Zamyslete se nad tím, zda každý z těchto znaků je také znakem státu,  ve kterém žijete vy. </vt:lpstr>
      <vt:lpstr>Typy demokracie</vt:lpstr>
      <vt:lpstr>Formy přímé demokracie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13</cp:revision>
  <dcterms:created xsi:type="dcterms:W3CDTF">2013-09-21T08:33:17Z</dcterms:created>
  <dcterms:modified xsi:type="dcterms:W3CDTF">2014-06-09T12:54:45Z</dcterms:modified>
</cp:coreProperties>
</file>