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5" r:id="rId3"/>
    <p:sldId id="258" r:id="rId4"/>
    <p:sldId id="259" r:id="rId5"/>
    <p:sldId id="260" r:id="rId6"/>
    <p:sldId id="261" r:id="rId7"/>
    <p:sldId id="262" r:id="rId8"/>
    <p:sldId id="263" r:id="rId9"/>
    <p:sldId id="264" r:id="rId10"/>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53"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a:p>
        </p:txBody>
      </p:sp>
      <p:sp>
        <p:nvSpPr>
          <p:cNvPr id="4" name="Zástupný symbol pro datum 3"/>
          <p:cNvSpPr>
            <a:spLocks noGrp="1"/>
          </p:cNvSpPr>
          <p:nvPr>
            <p:ph type="dt" sz="half" idx="10"/>
          </p:nvPr>
        </p:nvSpPr>
        <p:spPr/>
        <p:txBody>
          <a:bodyPr/>
          <a:lstStyle/>
          <a:p>
            <a:fld id="{28879FA9-C39E-46E6-84B2-E91E543F0DC3}" type="datetimeFigureOut">
              <a:rPr lang="cs-CZ" smtClean="0"/>
              <a:pPr/>
              <a:t>9.6.2014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BB3306-77CC-4B2D-87CB-EF04274B7082}"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28879FA9-C39E-46E6-84B2-E91E543F0DC3}" type="datetimeFigureOut">
              <a:rPr lang="cs-CZ" smtClean="0"/>
              <a:pPr/>
              <a:t>9.6.2014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BB3306-77CC-4B2D-87CB-EF04274B7082}"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28879FA9-C39E-46E6-84B2-E91E543F0DC3}" type="datetimeFigureOut">
              <a:rPr lang="cs-CZ" smtClean="0"/>
              <a:pPr/>
              <a:t>9.6.2014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BB3306-77CC-4B2D-87CB-EF04274B7082}"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28879FA9-C39E-46E6-84B2-E91E543F0DC3}" type="datetimeFigureOut">
              <a:rPr lang="cs-CZ" smtClean="0"/>
              <a:pPr/>
              <a:t>9.6.2014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BB3306-77CC-4B2D-87CB-EF04274B7082}"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p>
            <a:fld id="{28879FA9-C39E-46E6-84B2-E91E543F0DC3}" type="datetimeFigureOut">
              <a:rPr lang="cs-CZ" smtClean="0"/>
              <a:pPr/>
              <a:t>9.6.2014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2BB3306-77CC-4B2D-87CB-EF04274B7082}"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28879FA9-C39E-46E6-84B2-E91E543F0DC3}" type="datetimeFigureOut">
              <a:rPr lang="cs-CZ" smtClean="0"/>
              <a:pPr/>
              <a:t>9.6.2014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2BB3306-77CC-4B2D-87CB-EF04274B7082}"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28879FA9-C39E-46E6-84B2-E91E543F0DC3}" type="datetimeFigureOut">
              <a:rPr lang="cs-CZ" smtClean="0"/>
              <a:pPr/>
              <a:t>9.6.2014</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82BB3306-77CC-4B2D-87CB-EF04274B7082}"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p>
            <a:fld id="{28879FA9-C39E-46E6-84B2-E91E543F0DC3}" type="datetimeFigureOut">
              <a:rPr lang="cs-CZ" smtClean="0"/>
              <a:pPr/>
              <a:t>9.6.2014</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82BB3306-77CC-4B2D-87CB-EF04274B7082}"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28879FA9-C39E-46E6-84B2-E91E543F0DC3}" type="datetimeFigureOut">
              <a:rPr lang="cs-CZ" smtClean="0"/>
              <a:pPr/>
              <a:t>9.6.2014</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82BB3306-77CC-4B2D-87CB-EF04274B7082}"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28879FA9-C39E-46E6-84B2-E91E543F0DC3}" type="datetimeFigureOut">
              <a:rPr lang="cs-CZ" smtClean="0"/>
              <a:pPr/>
              <a:t>9.6.2014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2BB3306-77CC-4B2D-87CB-EF04274B7082}"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28879FA9-C39E-46E6-84B2-E91E543F0DC3}" type="datetimeFigureOut">
              <a:rPr lang="cs-CZ" smtClean="0"/>
              <a:pPr/>
              <a:t>9.6.2014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2BB3306-77CC-4B2D-87CB-EF04274B7082}"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879FA9-C39E-46E6-84B2-E91E543F0DC3}" type="datetimeFigureOut">
              <a:rPr lang="cs-CZ" smtClean="0"/>
              <a:pPr/>
              <a:t>9.6.2014</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BB3306-77CC-4B2D-87CB-EF04274B7082}"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ovéPole 1"/>
          <p:cNvSpPr txBox="1">
            <a:spLocks noChangeArrowheads="1"/>
          </p:cNvSpPr>
          <p:nvPr/>
        </p:nvSpPr>
        <p:spPr bwMode="auto">
          <a:xfrm>
            <a:off x="1619250" y="260350"/>
            <a:ext cx="5851525" cy="252377"/>
          </a:xfrm>
          <a:prstGeom prst="rect">
            <a:avLst/>
          </a:prstGeom>
          <a:noFill/>
          <a:ln w="9525">
            <a:noFill/>
            <a:miter lim="800000"/>
            <a:headEnd/>
            <a:tailEnd/>
          </a:ln>
        </p:spPr>
        <p:txBody>
          <a:bodyPr lIns="82296" tIns="41148" rIns="82296" bIns="41148">
            <a:spAutoFit/>
          </a:bodyPr>
          <a:lstStyle/>
          <a:p>
            <a:pPr defTabSz="822325"/>
            <a:r>
              <a:rPr lang="cs-CZ" altLang="cs-CZ" sz="1100" dirty="0">
                <a:solidFill>
                  <a:srgbClr val="000000"/>
                </a:solidFill>
                <a:latin typeface="Times New Roman - 16"/>
              </a:rPr>
              <a:t>Inovace vybavení  registrační číslo projektu </a:t>
            </a:r>
            <a:r>
              <a:rPr lang="cs-CZ" altLang="cs-CZ" sz="1100" dirty="0" smtClean="0">
                <a:solidFill>
                  <a:srgbClr val="000000"/>
                </a:solidFill>
                <a:latin typeface="Times New Roman - 16"/>
              </a:rPr>
              <a:t>CZ.1.07/1.5.00/34.0325</a:t>
            </a:r>
            <a:endParaRPr lang="cs-CZ" altLang="cs-CZ" sz="1100" dirty="0">
              <a:solidFill>
                <a:srgbClr val="000000"/>
              </a:solidFill>
              <a:latin typeface="Times New Roman - 16"/>
            </a:endParaRPr>
          </a:p>
        </p:txBody>
      </p:sp>
      <p:sp>
        <p:nvSpPr>
          <p:cNvPr id="7171" name="TextovéPole 2"/>
          <p:cNvSpPr txBox="1">
            <a:spLocks noChangeArrowheads="1"/>
          </p:cNvSpPr>
          <p:nvPr/>
        </p:nvSpPr>
        <p:spPr bwMode="auto">
          <a:xfrm>
            <a:off x="684213" y="549275"/>
            <a:ext cx="7727950" cy="250825"/>
          </a:xfrm>
          <a:prstGeom prst="rect">
            <a:avLst/>
          </a:prstGeom>
          <a:noFill/>
          <a:ln w="9525">
            <a:noFill/>
            <a:miter lim="800000"/>
            <a:headEnd/>
            <a:tailEnd/>
          </a:ln>
        </p:spPr>
        <p:txBody>
          <a:bodyPr lIns="82296" tIns="41148" rIns="82296" bIns="41148">
            <a:spAutoFit/>
          </a:bodyPr>
          <a:lstStyle/>
          <a:p>
            <a:pPr algn="ctr" defTabSz="822325"/>
            <a:r>
              <a:rPr lang="cs-CZ" altLang="cs-CZ" sz="1100">
                <a:solidFill>
                  <a:srgbClr val="000000"/>
                </a:solidFill>
                <a:latin typeface="Times New Roman - 16"/>
              </a:rPr>
              <a:t>Příjemce: Gymnázium Pierra de Coubertina, Tábor, Náměstí Františka Křižíka 860, 390 01 Tábor</a:t>
            </a:r>
          </a:p>
        </p:txBody>
      </p:sp>
      <p:pic>
        <p:nvPicPr>
          <p:cNvPr id="7172" name="Obrázek 3" descr="Logolink OPVK - oříznutý.jpg"/>
          <p:cNvPicPr>
            <a:picLocks/>
          </p:cNvPicPr>
          <p:nvPr/>
        </p:nvPicPr>
        <p:blipFill>
          <a:blip r:embed="rId2" cstate="print"/>
          <a:srcRect/>
          <a:stretch>
            <a:fillRect/>
          </a:stretch>
        </p:blipFill>
        <p:spPr bwMode="auto">
          <a:xfrm>
            <a:off x="1403648" y="5301208"/>
            <a:ext cx="6272212" cy="1208088"/>
          </a:xfrm>
          <a:prstGeom prst="rect">
            <a:avLst/>
          </a:prstGeom>
          <a:solidFill>
            <a:srgbClr val="000000">
              <a:alpha val="0"/>
            </a:srgbClr>
          </a:solidFill>
          <a:ln w="9525">
            <a:noFill/>
            <a:miter lim="800000"/>
            <a:headEnd/>
            <a:tailEnd/>
          </a:ln>
        </p:spPr>
      </p:pic>
      <p:sp>
        <p:nvSpPr>
          <p:cNvPr id="7173" name="TextovéPole 4"/>
          <p:cNvSpPr txBox="1">
            <a:spLocks noChangeArrowheads="1"/>
          </p:cNvSpPr>
          <p:nvPr/>
        </p:nvSpPr>
        <p:spPr bwMode="auto">
          <a:xfrm>
            <a:off x="788988" y="4868863"/>
            <a:ext cx="7566025" cy="222250"/>
          </a:xfrm>
          <a:prstGeom prst="rect">
            <a:avLst/>
          </a:prstGeom>
          <a:noFill/>
          <a:ln w="9525">
            <a:noFill/>
            <a:miter lim="800000"/>
            <a:headEnd/>
            <a:tailEnd/>
          </a:ln>
        </p:spPr>
        <p:txBody>
          <a:bodyPr lIns="82296" tIns="41148" rIns="82296" bIns="41148">
            <a:spAutoFit/>
          </a:bodyPr>
          <a:lstStyle/>
          <a:p>
            <a:pPr algn="ctr" defTabSz="822325"/>
            <a:r>
              <a:rPr lang="cs-CZ" altLang="cs-CZ" sz="900" b="1">
                <a:solidFill>
                  <a:srgbClr val="000000"/>
                </a:solidFill>
                <a:latin typeface="Times New Roman - 14"/>
              </a:rPr>
              <a:t>Tento výukový materiál vznikl v rámci Operačního programu Vzdělání pro konkurenceschopnost.</a:t>
            </a:r>
          </a:p>
        </p:txBody>
      </p:sp>
      <p:sp>
        <p:nvSpPr>
          <p:cNvPr id="7174" name="TextovéPole 5"/>
          <p:cNvSpPr txBox="1">
            <a:spLocks noChangeArrowheads="1"/>
          </p:cNvSpPr>
          <p:nvPr/>
        </p:nvSpPr>
        <p:spPr bwMode="auto">
          <a:xfrm>
            <a:off x="0" y="4354513"/>
            <a:ext cx="9304338" cy="355600"/>
          </a:xfrm>
          <a:prstGeom prst="rect">
            <a:avLst/>
          </a:prstGeom>
          <a:noFill/>
          <a:ln w="9525">
            <a:noFill/>
            <a:miter lim="800000"/>
            <a:headEnd/>
            <a:tailEnd/>
          </a:ln>
        </p:spPr>
        <p:txBody>
          <a:bodyPr lIns="82296" tIns="41148" rIns="82296" bIns="41148">
            <a:spAutoFit/>
          </a:bodyPr>
          <a:lstStyle/>
          <a:p>
            <a:pPr algn="ctr" defTabSz="822325"/>
            <a:r>
              <a:rPr lang="cs-CZ" altLang="cs-CZ" sz="900" b="1">
                <a:latin typeface="Times New Roman - 14"/>
              </a:rPr>
              <a:t>Materiál je určen k bezplatnému používání pro potřeby výuky a vzdělávání na všech typech škol a školských zařízení.</a:t>
            </a:r>
          </a:p>
          <a:p>
            <a:pPr algn="ctr" defTabSz="822325"/>
            <a:r>
              <a:rPr lang="cs-CZ" altLang="cs-CZ" sz="900" b="1">
                <a:latin typeface="Times New Roman - 14"/>
              </a:rPr>
              <a:t>Jakékoliv další používání podléhá autorskému zákonu.</a:t>
            </a:r>
          </a:p>
        </p:txBody>
      </p:sp>
      <p:sp>
        <p:nvSpPr>
          <p:cNvPr id="7175" name="TextovéPole 6"/>
          <p:cNvSpPr txBox="1">
            <a:spLocks noChangeArrowheads="1"/>
          </p:cNvSpPr>
          <p:nvPr/>
        </p:nvSpPr>
        <p:spPr bwMode="auto">
          <a:xfrm>
            <a:off x="320675" y="1165225"/>
            <a:ext cx="1714500" cy="249238"/>
          </a:xfrm>
          <a:prstGeom prst="rect">
            <a:avLst/>
          </a:prstGeom>
          <a:noFill/>
          <a:ln w="9525">
            <a:noFill/>
            <a:miter lim="800000"/>
            <a:headEnd/>
            <a:tailEnd/>
          </a:ln>
        </p:spPr>
        <p:txBody>
          <a:bodyPr lIns="82296" tIns="41148" rIns="82296" bIns="41148">
            <a:spAutoFit/>
          </a:bodyPr>
          <a:lstStyle/>
          <a:p>
            <a:pPr defTabSz="822325"/>
            <a:r>
              <a:rPr lang="cs-CZ" altLang="cs-CZ" sz="1100" b="1">
                <a:solidFill>
                  <a:srgbClr val="000000"/>
                </a:solidFill>
                <a:latin typeface="Arial - 16"/>
              </a:rPr>
              <a:t>Autor materiálu:</a:t>
            </a:r>
          </a:p>
        </p:txBody>
      </p:sp>
      <p:sp>
        <p:nvSpPr>
          <p:cNvPr id="7176" name="TextovéPole 7"/>
          <p:cNvSpPr txBox="1">
            <a:spLocks noChangeArrowheads="1"/>
          </p:cNvSpPr>
          <p:nvPr/>
        </p:nvSpPr>
        <p:spPr bwMode="auto">
          <a:xfrm>
            <a:off x="331788" y="903288"/>
            <a:ext cx="1943100" cy="247650"/>
          </a:xfrm>
          <a:prstGeom prst="rect">
            <a:avLst/>
          </a:prstGeom>
          <a:noFill/>
          <a:ln w="9525">
            <a:noFill/>
            <a:miter lim="800000"/>
            <a:headEnd/>
            <a:tailEnd/>
          </a:ln>
        </p:spPr>
        <p:txBody>
          <a:bodyPr lIns="82296" tIns="41148" rIns="82296" bIns="41148">
            <a:spAutoFit/>
          </a:bodyPr>
          <a:lstStyle/>
          <a:p>
            <a:pPr defTabSz="822325"/>
            <a:r>
              <a:rPr lang="cs-CZ" altLang="cs-CZ" sz="1100" b="1">
                <a:solidFill>
                  <a:srgbClr val="000000"/>
                </a:solidFill>
                <a:latin typeface="Arial - 16"/>
              </a:rPr>
              <a:t>Název materiálu:	</a:t>
            </a:r>
          </a:p>
        </p:txBody>
      </p:sp>
      <p:sp>
        <p:nvSpPr>
          <p:cNvPr id="7177" name="TextovéPole 8"/>
          <p:cNvSpPr txBox="1">
            <a:spLocks noChangeArrowheads="1"/>
          </p:cNvSpPr>
          <p:nvPr/>
        </p:nvSpPr>
        <p:spPr bwMode="auto">
          <a:xfrm>
            <a:off x="320675" y="2171700"/>
            <a:ext cx="776288" cy="249238"/>
          </a:xfrm>
          <a:prstGeom prst="rect">
            <a:avLst/>
          </a:prstGeom>
          <a:noFill/>
          <a:ln w="9525">
            <a:noFill/>
            <a:miter lim="800000"/>
            <a:headEnd/>
            <a:tailEnd/>
          </a:ln>
        </p:spPr>
        <p:txBody>
          <a:bodyPr lIns="82296" tIns="41148" rIns="82296" bIns="41148">
            <a:spAutoFit/>
          </a:bodyPr>
          <a:lstStyle/>
          <a:p>
            <a:pPr defTabSz="822325"/>
            <a:r>
              <a:rPr lang="cs-CZ" altLang="cs-CZ" sz="1100">
                <a:solidFill>
                  <a:srgbClr val="000000"/>
                </a:solidFill>
                <a:latin typeface="Arial - 16"/>
              </a:rPr>
              <a:t>Sada:</a:t>
            </a:r>
          </a:p>
        </p:txBody>
      </p:sp>
      <p:sp>
        <p:nvSpPr>
          <p:cNvPr id="7178" name="TextovéPole 9"/>
          <p:cNvSpPr txBox="1">
            <a:spLocks noChangeArrowheads="1"/>
          </p:cNvSpPr>
          <p:nvPr/>
        </p:nvSpPr>
        <p:spPr bwMode="auto">
          <a:xfrm>
            <a:off x="4572000" y="1916113"/>
            <a:ext cx="4572000" cy="250825"/>
          </a:xfrm>
          <a:prstGeom prst="rect">
            <a:avLst/>
          </a:prstGeom>
          <a:noFill/>
          <a:ln w="9525">
            <a:noFill/>
            <a:miter lim="800000"/>
            <a:headEnd/>
            <a:tailEnd/>
          </a:ln>
        </p:spPr>
        <p:txBody>
          <a:bodyPr lIns="82296" tIns="41148" rIns="82296" bIns="41148">
            <a:spAutoFit/>
          </a:bodyPr>
          <a:lstStyle/>
          <a:p>
            <a:pPr defTabSz="822325"/>
            <a:r>
              <a:rPr lang="cs-CZ" altLang="cs-CZ" sz="1100" dirty="0">
                <a:solidFill>
                  <a:srgbClr val="000000"/>
                </a:solidFill>
                <a:latin typeface="Arial - 16"/>
              </a:rPr>
              <a:t>Předmět: </a:t>
            </a:r>
            <a:r>
              <a:rPr lang="cs-CZ" altLang="cs-CZ" sz="1100" dirty="0" smtClean="0">
                <a:solidFill>
                  <a:srgbClr val="000000"/>
                </a:solidFill>
                <a:latin typeface="Arial - 16"/>
              </a:rPr>
              <a:t>Občanský a společenskovědní základ</a:t>
            </a:r>
            <a:endParaRPr lang="cs-CZ" altLang="cs-CZ" sz="1100" dirty="0">
              <a:solidFill>
                <a:srgbClr val="000000"/>
              </a:solidFill>
              <a:latin typeface="Arial - 16"/>
            </a:endParaRPr>
          </a:p>
        </p:txBody>
      </p:sp>
      <p:sp>
        <p:nvSpPr>
          <p:cNvPr id="7179" name="TextovéPole 10"/>
          <p:cNvSpPr txBox="1">
            <a:spLocks noChangeArrowheads="1"/>
          </p:cNvSpPr>
          <p:nvPr/>
        </p:nvSpPr>
        <p:spPr bwMode="auto">
          <a:xfrm>
            <a:off x="320675" y="1646238"/>
            <a:ext cx="1987550" cy="247650"/>
          </a:xfrm>
          <a:prstGeom prst="rect">
            <a:avLst/>
          </a:prstGeom>
          <a:noFill/>
          <a:ln w="9525">
            <a:noFill/>
            <a:miter lim="800000"/>
            <a:headEnd/>
            <a:tailEnd/>
          </a:ln>
        </p:spPr>
        <p:txBody>
          <a:bodyPr lIns="82296" tIns="41148" rIns="82296" bIns="41148">
            <a:spAutoFit/>
          </a:bodyPr>
          <a:lstStyle/>
          <a:p>
            <a:pPr defTabSz="822325"/>
            <a:r>
              <a:rPr lang="cs-CZ" altLang="cs-CZ" sz="1100" b="1">
                <a:solidFill>
                  <a:srgbClr val="000000"/>
                </a:solidFill>
                <a:latin typeface="Arial - 16"/>
              </a:rPr>
              <a:t>Zařazení materiálu:</a:t>
            </a:r>
          </a:p>
        </p:txBody>
      </p:sp>
      <p:sp>
        <p:nvSpPr>
          <p:cNvPr id="7180" name="TextovéPole 11"/>
          <p:cNvSpPr txBox="1">
            <a:spLocks noChangeArrowheads="1"/>
          </p:cNvSpPr>
          <p:nvPr/>
        </p:nvSpPr>
        <p:spPr bwMode="auto">
          <a:xfrm>
            <a:off x="320675" y="1908175"/>
            <a:ext cx="1028700" cy="249238"/>
          </a:xfrm>
          <a:prstGeom prst="rect">
            <a:avLst/>
          </a:prstGeom>
          <a:noFill/>
          <a:ln w="9525">
            <a:noFill/>
            <a:miter lim="800000"/>
            <a:headEnd/>
            <a:tailEnd/>
          </a:ln>
        </p:spPr>
        <p:txBody>
          <a:bodyPr lIns="82296" tIns="41148" rIns="82296" bIns="41148">
            <a:spAutoFit/>
          </a:bodyPr>
          <a:lstStyle/>
          <a:p>
            <a:pPr defTabSz="822325"/>
            <a:r>
              <a:rPr lang="cs-CZ" altLang="cs-CZ" sz="1100">
                <a:solidFill>
                  <a:srgbClr val="000000"/>
                </a:solidFill>
                <a:latin typeface="Arial - 16"/>
              </a:rPr>
              <a:t>Šablona:</a:t>
            </a:r>
          </a:p>
        </p:txBody>
      </p:sp>
      <p:sp>
        <p:nvSpPr>
          <p:cNvPr id="7181" name="TextovéPole 12"/>
          <p:cNvSpPr txBox="1">
            <a:spLocks noChangeArrowheads="1"/>
          </p:cNvSpPr>
          <p:nvPr/>
        </p:nvSpPr>
        <p:spPr bwMode="auto">
          <a:xfrm>
            <a:off x="5943600" y="2182813"/>
            <a:ext cx="1235075" cy="252412"/>
          </a:xfrm>
          <a:prstGeom prst="rect">
            <a:avLst/>
          </a:prstGeom>
          <a:noFill/>
          <a:ln w="9525">
            <a:noFill/>
            <a:miter lim="800000"/>
            <a:headEnd/>
            <a:tailEnd/>
          </a:ln>
        </p:spPr>
        <p:txBody>
          <a:bodyPr lIns="82296" tIns="41148" rIns="82296" bIns="41148">
            <a:spAutoFit/>
          </a:bodyPr>
          <a:lstStyle/>
          <a:p>
            <a:pPr defTabSz="822325"/>
            <a:r>
              <a:rPr lang="cs-CZ" altLang="cs-CZ" sz="1100" dirty="0">
                <a:solidFill>
                  <a:srgbClr val="000000"/>
                </a:solidFill>
                <a:latin typeface="Arial - 16"/>
              </a:rPr>
              <a:t>Číslo DUM: </a:t>
            </a:r>
            <a:r>
              <a:rPr lang="cs-CZ" altLang="cs-CZ" sz="1100" dirty="0" smtClean="0">
                <a:solidFill>
                  <a:srgbClr val="000000"/>
                </a:solidFill>
                <a:latin typeface="Arial - 16"/>
              </a:rPr>
              <a:t>19</a:t>
            </a:r>
            <a:endParaRPr lang="cs-CZ" altLang="cs-CZ" sz="1100" dirty="0">
              <a:solidFill>
                <a:srgbClr val="000000"/>
              </a:solidFill>
              <a:latin typeface="Arial - 16"/>
            </a:endParaRPr>
          </a:p>
        </p:txBody>
      </p:sp>
      <p:sp>
        <p:nvSpPr>
          <p:cNvPr id="7182" name="TextovéPole 13"/>
          <p:cNvSpPr txBox="1">
            <a:spLocks noChangeArrowheads="1"/>
          </p:cNvSpPr>
          <p:nvPr/>
        </p:nvSpPr>
        <p:spPr bwMode="auto">
          <a:xfrm>
            <a:off x="320675" y="2651125"/>
            <a:ext cx="2765425" cy="249238"/>
          </a:xfrm>
          <a:prstGeom prst="rect">
            <a:avLst/>
          </a:prstGeom>
          <a:noFill/>
          <a:ln w="9525">
            <a:noFill/>
            <a:miter lim="800000"/>
            <a:headEnd/>
            <a:tailEnd/>
          </a:ln>
        </p:spPr>
        <p:txBody>
          <a:bodyPr lIns="82296" tIns="41148" rIns="82296" bIns="41148">
            <a:spAutoFit/>
          </a:bodyPr>
          <a:lstStyle/>
          <a:p>
            <a:pPr defTabSz="822325"/>
            <a:r>
              <a:rPr lang="cs-CZ" altLang="cs-CZ" sz="1100" b="1">
                <a:solidFill>
                  <a:srgbClr val="000000"/>
                </a:solidFill>
                <a:latin typeface="Arial - 16"/>
              </a:rPr>
              <a:t>Ověření materiálu ve výuce:</a:t>
            </a:r>
          </a:p>
        </p:txBody>
      </p:sp>
      <p:sp>
        <p:nvSpPr>
          <p:cNvPr id="7183" name="TextovéPole 14"/>
          <p:cNvSpPr txBox="1">
            <a:spLocks noChangeArrowheads="1"/>
          </p:cNvSpPr>
          <p:nvPr/>
        </p:nvSpPr>
        <p:spPr bwMode="auto">
          <a:xfrm>
            <a:off x="320675" y="2914650"/>
            <a:ext cx="1554163" cy="249238"/>
          </a:xfrm>
          <a:prstGeom prst="rect">
            <a:avLst/>
          </a:prstGeom>
          <a:noFill/>
          <a:ln w="9525">
            <a:noFill/>
            <a:miter lim="800000"/>
            <a:headEnd/>
            <a:tailEnd/>
          </a:ln>
        </p:spPr>
        <p:txBody>
          <a:bodyPr lIns="82296" tIns="41148" rIns="82296" bIns="41148">
            <a:spAutoFit/>
          </a:bodyPr>
          <a:lstStyle/>
          <a:p>
            <a:pPr defTabSz="822325"/>
            <a:r>
              <a:rPr lang="cs-CZ" altLang="cs-CZ" sz="1100">
                <a:solidFill>
                  <a:srgbClr val="000000"/>
                </a:solidFill>
                <a:latin typeface="Arial - 16"/>
              </a:rPr>
              <a:t>Datum ověření:</a:t>
            </a:r>
          </a:p>
        </p:txBody>
      </p:sp>
      <p:sp>
        <p:nvSpPr>
          <p:cNvPr id="7184" name="TextovéPole 15"/>
          <p:cNvSpPr txBox="1">
            <a:spLocks noChangeArrowheads="1"/>
          </p:cNvSpPr>
          <p:nvPr/>
        </p:nvSpPr>
        <p:spPr bwMode="auto">
          <a:xfrm>
            <a:off x="320675" y="3429000"/>
            <a:ext cx="776288" cy="249238"/>
          </a:xfrm>
          <a:prstGeom prst="rect">
            <a:avLst/>
          </a:prstGeom>
          <a:noFill/>
          <a:ln w="9525">
            <a:noFill/>
            <a:miter lim="800000"/>
            <a:headEnd/>
            <a:tailEnd/>
          </a:ln>
        </p:spPr>
        <p:txBody>
          <a:bodyPr lIns="82296" tIns="41148" rIns="82296" bIns="41148">
            <a:spAutoFit/>
          </a:bodyPr>
          <a:lstStyle/>
          <a:p>
            <a:pPr defTabSz="822325"/>
            <a:r>
              <a:rPr lang="cs-CZ" altLang="cs-CZ" sz="1100">
                <a:solidFill>
                  <a:srgbClr val="000000"/>
                </a:solidFill>
                <a:latin typeface="Arial - 16"/>
              </a:rPr>
              <a:t>Třída:</a:t>
            </a:r>
          </a:p>
        </p:txBody>
      </p:sp>
      <p:sp>
        <p:nvSpPr>
          <p:cNvPr id="7185" name="TextovéPole 16"/>
          <p:cNvSpPr txBox="1">
            <a:spLocks noChangeArrowheads="1"/>
          </p:cNvSpPr>
          <p:nvPr/>
        </p:nvSpPr>
        <p:spPr bwMode="auto">
          <a:xfrm>
            <a:off x="320675" y="3178175"/>
            <a:ext cx="1576388" cy="247650"/>
          </a:xfrm>
          <a:prstGeom prst="rect">
            <a:avLst/>
          </a:prstGeom>
          <a:noFill/>
          <a:ln w="9525">
            <a:noFill/>
            <a:miter lim="800000"/>
            <a:headEnd/>
            <a:tailEnd/>
          </a:ln>
        </p:spPr>
        <p:txBody>
          <a:bodyPr lIns="82296" tIns="41148" rIns="82296" bIns="41148">
            <a:spAutoFit/>
          </a:bodyPr>
          <a:lstStyle/>
          <a:p>
            <a:pPr defTabSz="822325"/>
            <a:r>
              <a:rPr lang="cs-CZ" altLang="cs-CZ" sz="1100">
                <a:solidFill>
                  <a:srgbClr val="000000"/>
                </a:solidFill>
                <a:latin typeface="Arial - 16"/>
              </a:rPr>
              <a:t>Ověřující učitel:</a:t>
            </a:r>
          </a:p>
        </p:txBody>
      </p:sp>
      <p:sp>
        <p:nvSpPr>
          <p:cNvPr id="7186" name="TextovéPole 17"/>
          <p:cNvSpPr txBox="1">
            <a:spLocks noChangeArrowheads="1"/>
          </p:cNvSpPr>
          <p:nvPr/>
        </p:nvSpPr>
        <p:spPr bwMode="auto">
          <a:xfrm>
            <a:off x="2160588" y="903288"/>
            <a:ext cx="4643437" cy="252377"/>
          </a:xfrm>
          <a:prstGeom prst="rect">
            <a:avLst/>
          </a:prstGeom>
          <a:noFill/>
          <a:ln w="9525">
            <a:noFill/>
            <a:miter lim="800000"/>
            <a:headEnd/>
            <a:tailEnd/>
          </a:ln>
        </p:spPr>
        <p:txBody>
          <a:bodyPr lIns="82296" tIns="41148" rIns="82296" bIns="41148">
            <a:spAutoFit/>
          </a:bodyPr>
          <a:lstStyle/>
          <a:p>
            <a:r>
              <a:rPr lang="cs-CZ" sz="1100" dirty="0">
                <a:latin typeface="Arial - 16"/>
              </a:rPr>
              <a:t>Rozdíl mezi fiskální a monetární politikou</a:t>
            </a:r>
          </a:p>
        </p:txBody>
      </p:sp>
      <p:sp>
        <p:nvSpPr>
          <p:cNvPr id="7187" name="TextovéPole 18"/>
          <p:cNvSpPr txBox="1">
            <a:spLocks noChangeArrowheads="1"/>
          </p:cNvSpPr>
          <p:nvPr/>
        </p:nvSpPr>
        <p:spPr bwMode="auto">
          <a:xfrm>
            <a:off x="2195736" y="1196752"/>
            <a:ext cx="2880320" cy="252377"/>
          </a:xfrm>
          <a:prstGeom prst="rect">
            <a:avLst/>
          </a:prstGeom>
          <a:noFill/>
          <a:ln w="9525">
            <a:noFill/>
            <a:miter lim="800000"/>
            <a:headEnd/>
            <a:tailEnd/>
          </a:ln>
        </p:spPr>
        <p:txBody>
          <a:bodyPr wrap="square" lIns="82296" tIns="41148" rIns="82296" bIns="41148">
            <a:spAutoFit/>
          </a:bodyPr>
          <a:lstStyle/>
          <a:p>
            <a:pPr defTabSz="822325"/>
            <a:r>
              <a:rPr lang="cs-CZ" altLang="cs-CZ" sz="1100" dirty="0" smtClean="0">
                <a:solidFill>
                  <a:srgbClr val="000000"/>
                </a:solidFill>
                <a:latin typeface="Arial - 16"/>
              </a:rPr>
              <a:t>PhDr. František Mrázek, CSc.</a:t>
            </a:r>
            <a:endParaRPr lang="cs-CZ" altLang="cs-CZ" sz="1100" dirty="0">
              <a:solidFill>
                <a:srgbClr val="000000"/>
              </a:solidFill>
              <a:latin typeface="Arial - 16"/>
            </a:endParaRPr>
          </a:p>
        </p:txBody>
      </p:sp>
      <p:sp>
        <p:nvSpPr>
          <p:cNvPr id="7188" name="TextovéPole 19"/>
          <p:cNvSpPr txBox="1">
            <a:spLocks noChangeArrowheads="1"/>
          </p:cNvSpPr>
          <p:nvPr/>
        </p:nvSpPr>
        <p:spPr bwMode="auto">
          <a:xfrm>
            <a:off x="1120775" y="1908175"/>
            <a:ext cx="4662488" cy="249238"/>
          </a:xfrm>
          <a:prstGeom prst="rect">
            <a:avLst/>
          </a:prstGeom>
          <a:noFill/>
          <a:ln w="9525">
            <a:noFill/>
            <a:miter lim="800000"/>
            <a:headEnd/>
            <a:tailEnd/>
          </a:ln>
        </p:spPr>
        <p:txBody>
          <a:bodyPr lIns="82296" tIns="41148" rIns="82296" bIns="41148">
            <a:spAutoFit/>
          </a:bodyPr>
          <a:lstStyle/>
          <a:p>
            <a:pPr defTabSz="822325"/>
            <a:r>
              <a:rPr lang="cs-CZ" altLang="cs-CZ" sz="1100">
                <a:solidFill>
                  <a:srgbClr val="000000"/>
                </a:solidFill>
                <a:latin typeface="Arial - 16"/>
              </a:rPr>
              <a:t>Inovace a zkvalitnění výuky prostřednictvím ICT (III/2)</a:t>
            </a:r>
          </a:p>
        </p:txBody>
      </p:sp>
      <p:sp>
        <p:nvSpPr>
          <p:cNvPr id="7189" name="TextovéPole 20"/>
          <p:cNvSpPr txBox="1">
            <a:spLocks noChangeArrowheads="1"/>
          </p:cNvSpPr>
          <p:nvPr/>
        </p:nvSpPr>
        <p:spPr bwMode="auto">
          <a:xfrm>
            <a:off x="7667625" y="2205038"/>
            <a:ext cx="1152525" cy="250825"/>
          </a:xfrm>
          <a:prstGeom prst="rect">
            <a:avLst/>
          </a:prstGeom>
          <a:noFill/>
          <a:ln w="9525">
            <a:noFill/>
            <a:miter lim="800000"/>
            <a:headEnd/>
            <a:tailEnd/>
          </a:ln>
        </p:spPr>
        <p:txBody>
          <a:bodyPr lIns="82296" tIns="41148" rIns="82296" bIns="41148">
            <a:spAutoFit/>
          </a:bodyPr>
          <a:lstStyle/>
          <a:p>
            <a:pPr defTabSz="822325"/>
            <a:r>
              <a:rPr lang="cs-CZ" altLang="cs-CZ" sz="1100" dirty="0">
                <a:solidFill>
                  <a:srgbClr val="000000"/>
                </a:solidFill>
                <a:latin typeface="Arial - 16"/>
              </a:rPr>
              <a:t>ročník: </a:t>
            </a:r>
            <a:r>
              <a:rPr lang="cs-CZ" altLang="cs-CZ" sz="1100" dirty="0" smtClean="0">
                <a:solidFill>
                  <a:srgbClr val="000000"/>
                </a:solidFill>
                <a:latin typeface="Arial - 16"/>
              </a:rPr>
              <a:t>druhý</a:t>
            </a:r>
            <a:endParaRPr lang="cs-CZ" altLang="cs-CZ" sz="1100" dirty="0">
              <a:solidFill>
                <a:srgbClr val="000000"/>
              </a:solidFill>
              <a:latin typeface="Arial - 16"/>
            </a:endParaRPr>
          </a:p>
        </p:txBody>
      </p:sp>
      <p:sp>
        <p:nvSpPr>
          <p:cNvPr id="7190" name="TextovéPole 21"/>
          <p:cNvSpPr txBox="1">
            <a:spLocks noChangeArrowheads="1"/>
          </p:cNvSpPr>
          <p:nvPr/>
        </p:nvSpPr>
        <p:spPr bwMode="auto">
          <a:xfrm>
            <a:off x="1120775" y="2171700"/>
            <a:ext cx="4459288" cy="250825"/>
          </a:xfrm>
          <a:prstGeom prst="rect">
            <a:avLst/>
          </a:prstGeom>
          <a:noFill/>
          <a:ln w="9525">
            <a:noFill/>
            <a:miter lim="800000"/>
            <a:headEnd/>
            <a:tailEnd/>
          </a:ln>
        </p:spPr>
        <p:txBody>
          <a:bodyPr lIns="82296" tIns="41148" rIns="82296" bIns="41148">
            <a:spAutoFit/>
          </a:bodyPr>
          <a:lstStyle/>
          <a:p>
            <a:pPr defTabSz="822325"/>
            <a:r>
              <a:rPr lang="cs-CZ" altLang="cs-CZ" sz="1100" dirty="0" smtClean="0">
                <a:solidFill>
                  <a:srgbClr val="000000"/>
                </a:solidFill>
                <a:latin typeface="Arial - 16"/>
              </a:rPr>
              <a:t>32_OSZ_2</a:t>
            </a:r>
            <a:r>
              <a:rPr lang="cs-CZ" altLang="cs-CZ" sz="1100" dirty="0" smtClean="0">
                <a:latin typeface="Arial" charset="0"/>
              </a:rPr>
              <a:t> </a:t>
            </a:r>
            <a:endParaRPr lang="cs-CZ" altLang="cs-CZ" sz="1100" dirty="0">
              <a:latin typeface="Arial" charset="0"/>
            </a:endParaRPr>
          </a:p>
        </p:txBody>
      </p:sp>
      <p:sp>
        <p:nvSpPr>
          <p:cNvPr id="7191" name="TextovéPole 22"/>
          <p:cNvSpPr txBox="1">
            <a:spLocks noChangeArrowheads="1"/>
          </p:cNvSpPr>
          <p:nvPr/>
        </p:nvSpPr>
        <p:spPr bwMode="auto">
          <a:xfrm>
            <a:off x="7246938" y="2149475"/>
            <a:ext cx="1189037" cy="415925"/>
          </a:xfrm>
          <a:prstGeom prst="rect">
            <a:avLst/>
          </a:prstGeom>
          <a:noFill/>
          <a:ln w="9525">
            <a:noFill/>
            <a:miter lim="800000"/>
            <a:headEnd/>
            <a:tailEnd/>
          </a:ln>
        </p:spPr>
        <p:txBody>
          <a:bodyPr lIns="82296" tIns="41148" rIns="82296" bIns="41148">
            <a:spAutoFit/>
          </a:bodyPr>
          <a:lstStyle/>
          <a:p>
            <a:pPr defTabSz="822325"/>
            <a:endParaRPr lang="cs-CZ" altLang="cs-CZ" sz="1100">
              <a:solidFill>
                <a:srgbClr val="000000"/>
              </a:solidFill>
              <a:latin typeface="Arial - 16"/>
            </a:endParaRPr>
          </a:p>
          <a:p>
            <a:pPr defTabSz="822325"/>
            <a:endParaRPr lang="cs-CZ" altLang="cs-CZ" sz="1100">
              <a:solidFill>
                <a:srgbClr val="000000"/>
              </a:solidFill>
              <a:latin typeface="Arial - 16"/>
            </a:endParaRPr>
          </a:p>
        </p:txBody>
      </p:sp>
      <p:sp>
        <p:nvSpPr>
          <p:cNvPr id="7192" name="TextovéPole 23"/>
          <p:cNvSpPr txBox="1">
            <a:spLocks noChangeArrowheads="1"/>
          </p:cNvSpPr>
          <p:nvPr/>
        </p:nvSpPr>
        <p:spPr bwMode="auto">
          <a:xfrm>
            <a:off x="2160588" y="3165475"/>
            <a:ext cx="2987476" cy="252377"/>
          </a:xfrm>
          <a:prstGeom prst="rect">
            <a:avLst/>
          </a:prstGeom>
          <a:noFill/>
          <a:ln w="9525">
            <a:noFill/>
            <a:miter lim="800000"/>
            <a:headEnd/>
            <a:tailEnd/>
          </a:ln>
        </p:spPr>
        <p:txBody>
          <a:bodyPr wrap="square" lIns="82296" tIns="41148" rIns="82296" bIns="41148">
            <a:spAutoFit/>
          </a:bodyPr>
          <a:lstStyle/>
          <a:p>
            <a:pPr defTabSz="822325"/>
            <a:r>
              <a:rPr lang="cs-CZ" altLang="cs-CZ" sz="1100" dirty="0" smtClean="0">
                <a:solidFill>
                  <a:srgbClr val="000000"/>
                </a:solidFill>
                <a:latin typeface="Arial - 16"/>
              </a:rPr>
              <a:t>PhDr. František Mrázek, CSc.</a:t>
            </a:r>
            <a:endParaRPr lang="cs-CZ" altLang="cs-CZ" sz="1100" dirty="0">
              <a:solidFill>
                <a:srgbClr val="000000"/>
              </a:solidFill>
              <a:latin typeface="Arial - 16"/>
            </a:endParaRPr>
          </a:p>
        </p:txBody>
      </p:sp>
      <p:sp>
        <p:nvSpPr>
          <p:cNvPr id="7193" name="TextovéPole 24"/>
          <p:cNvSpPr txBox="1">
            <a:spLocks noChangeArrowheads="1"/>
          </p:cNvSpPr>
          <p:nvPr/>
        </p:nvSpPr>
        <p:spPr bwMode="auto">
          <a:xfrm>
            <a:off x="2160588" y="3429000"/>
            <a:ext cx="1042987" cy="250825"/>
          </a:xfrm>
          <a:prstGeom prst="rect">
            <a:avLst/>
          </a:prstGeom>
          <a:noFill/>
          <a:ln w="9525">
            <a:noFill/>
            <a:miter lim="800000"/>
            <a:headEnd/>
            <a:tailEnd/>
          </a:ln>
        </p:spPr>
        <p:txBody>
          <a:bodyPr lIns="82296" tIns="41148" rIns="82296" bIns="41148">
            <a:spAutoFit/>
          </a:bodyPr>
          <a:lstStyle/>
          <a:p>
            <a:pPr defTabSz="822325"/>
            <a:r>
              <a:rPr lang="cs-CZ" altLang="cs-CZ" sz="1100" dirty="0" smtClean="0">
                <a:solidFill>
                  <a:srgbClr val="000000"/>
                </a:solidFill>
                <a:latin typeface="Arial - 16"/>
              </a:rPr>
              <a:t>2. C</a:t>
            </a:r>
            <a:endParaRPr lang="cs-CZ" altLang="cs-CZ" sz="1100" dirty="0">
              <a:solidFill>
                <a:srgbClr val="000000"/>
              </a:solidFill>
              <a:latin typeface="Arial - 16"/>
            </a:endParaRPr>
          </a:p>
        </p:txBody>
      </p:sp>
      <p:sp>
        <p:nvSpPr>
          <p:cNvPr id="7194" name="TextovéPole 25"/>
          <p:cNvSpPr txBox="1">
            <a:spLocks noChangeArrowheads="1"/>
          </p:cNvSpPr>
          <p:nvPr/>
        </p:nvSpPr>
        <p:spPr bwMode="auto">
          <a:xfrm>
            <a:off x="2160588" y="2914650"/>
            <a:ext cx="1258887" cy="250825"/>
          </a:xfrm>
          <a:prstGeom prst="rect">
            <a:avLst/>
          </a:prstGeom>
          <a:noFill/>
          <a:ln w="9525">
            <a:noFill/>
            <a:miter lim="800000"/>
            <a:headEnd/>
            <a:tailEnd/>
          </a:ln>
        </p:spPr>
        <p:txBody>
          <a:bodyPr lIns="82296" tIns="41148" rIns="82296" bIns="41148">
            <a:spAutoFit/>
          </a:bodyPr>
          <a:lstStyle/>
          <a:p>
            <a:pPr defTabSz="822325"/>
            <a:r>
              <a:rPr lang="cs-CZ" altLang="cs-CZ" sz="1100" dirty="0" smtClean="0">
                <a:solidFill>
                  <a:srgbClr val="000000"/>
                </a:solidFill>
                <a:latin typeface="Arial - 16"/>
              </a:rPr>
              <a:t>7. 11. </a:t>
            </a:r>
            <a:r>
              <a:rPr lang="cs-CZ" altLang="cs-CZ" sz="1100" dirty="0">
                <a:solidFill>
                  <a:srgbClr val="000000"/>
                </a:solidFill>
                <a:latin typeface="Arial - 16"/>
              </a:rPr>
              <a:t>2013</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4522514"/>
          </a:xfrm>
        </p:spPr>
        <p:txBody>
          <a:bodyPr>
            <a:normAutofit/>
          </a:bodyPr>
          <a:lstStyle/>
          <a:p>
            <a:r>
              <a:rPr lang="cs-CZ" b="1" dirty="0" smtClean="0">
                <a:solidFill>
                  <a:srgbClr val="FF0000"/>
                </a:solidFill>
              </a:rPr>
              <a:t>Rozdíl mezi monetární a fiskální politikou</a:t>
            </a:r>
            <a:endParaRPr lang="cs-CZ" b="1" dirty="0">
              <a:solidFill>
                <a:srgbClr val="FF0000"/>
              </a:solidFill>
            </a:endParaRPr>
          </a:p>
        </p:txBody>
      </p:sp>
      <p:sp>
        <p:nvSpPr>
          <p:cNvPr id="3" name="Zástupný symbol pro obsah 2"/>
          <p:cNvSpPr>
            <a:spLocks noGrp="1"/>
          </p:cNvSpPr>
          <p:nvPr>
            <p:ph idx="1"/>
          </p:nvPr>
        </p:nvSpPr>
        <p:spPr/>
        <p:txBody>
          <a:bodyPr/>
          <a:lstStyle/>
          <a:p>
            <a:pPr>
              <a:buNone/>
            </a:pPr>
            <a:endParaRPr lang="cs-C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4000" b="1" u="sng" dirty="0"/>
              <a:t>Rozdíl mezi fiskální a monetární politikou</a:t>
            </a:r>
            <a:r>
              <a:rPr lang="cs-CZ" u="sng" dirty="0"/>
              <a:t/>
            </a:r>
            <a:br>
              <a:rPr lang="cs-CZ" u="sng" dirty="0"/>
            </a:br>
            <a:endParaRPr lang="cs-CZ" u="sng" dirty="0"/>
          </a:p>
        </p:txBody>
      </p:sp>
      <p:sp>
        <p:nvSpPr>
          <p:cNvPr id="3" name="Zástupný symbol pro obsah 2"/>
          <p:cNvSpPr>
            <a:spLocks noGrp="1"/>
          </p:cNvSpPr>
          <p:nvPr>
            <p:ph idx="1"/>
          </p:nvPr>
        </p:nvSpPr>
        <p:spPr/>
        <p:txBody>
          <a:bodyPr>
            <a:normAutofit/>
          </a:bodyPr>
          <a:lstStyle/>
          <a:p>
            <a:pPr lvl="0"/>
            <a:r>
              <a:rPr lang="cs-CZ" sz="2800" b="1" dirty="0"/>
              <a:t>Charakterizujte fiskální politiku a její hlavní představitele.</a:t>
            </a:r>
            <a:endParaRPr lang="cs-CZ" sz="2800" dirty="0"/>
          </a:p>
          <a:p>
            <a:pPr lvl="0"/>
            <a:r>
              <a:rPr lang="cs-CZ" sz="2800" b="1" dirty="0"/>
              <a:t>Jaké jsou hlavní nástroje fiskální politiky?</a:t>
            </a:r>
            <a:endParaRPr lang="cs-CZ" sz="2800" dirty="0"/>
          </a:p>
          <a:p>
            <a:pPr lvl="0"/>
            <a:r>
              <a:rPr lang="cs-CZ" sz="2800" b="1" dirty="0"/>
              <a:t>Charakterizujte důsledky jednotného i diferencovaného zdanění a daní z mezd</a:t>
            </a:r>
            <a:endParaRPr lang="cs-CZ" sz="2800" dirty="0"/>
          </a:p>
          <a:p>
            <a:pPr lvl="0"/>
            <a:r>
              <a:rPr lang="cs-CZ" sz="2800" b="1" dirty="0"/>
              <a:t>Jaký je rozdíl mezi fiskální a monetární politikou?</a:t>
            </a:r>
            <a:endParaRPr lang="cs-CZ" sz="2800" dirty="0"/>
          </a:p>
          <a:p>
            <a:pPr lvl="0"/>
            <a:r>
              <a:rPr lang="cs-CZ" sz="2800" b="1" dirty="0"/>
              <a:t>Uveďte, které politice dáváte přednost a proč!</a:t>
            </a:r>
            <a:endParaRPr lang="cs-CZ"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400" dirty="0"/>
              <a:t>Ad1)  </a:t>
            </a:r>
            <a:r>
              <a:rPr lang="cs-CZ" sz="2400" b="1" dirty="0"/>
              <a:t>Charakterizujte fiskální politiku a její hlavní představitele.</a:t>
            </a:r>
            <a:r>
              <a:rPr lang="cs-CZ" sz="2400" dirty="0"/>
              <a:t/>
            </a:r>
            <a:br>
              <a:rPr lang="cs-CZ" sz="2400" dirty="0"/>
            </a:br>
            <a:endParaRPr lang="cs-CZ" sz="2400" dirty="0"/>
          </a:p>
        </p:txBody>
      </p:sp>
      <p:sp>
        <p:nvSpPr>
          <p:cNvPr id="3" name="Zástupný symbol pro obsah 2"/>
          <p:cNvSpPr>
            <a:spLocks noGrp="1"/>
          </p:cNvSpPr>
          <p:nvPr>
            <p:ph idx="1"/>
          </p:nvPr>
        </p:nvSpPr>
        <p:spPr>
          <a:xfrm>
            <a:off x="457200" y="1268760"/>
            <a:ext cx="8229600" cy="5040560"/>
          </a:xfrm>
        </p:spPr>
        <p:txBody>
          <a:bodyPr>
            <a:noAutofit/>
          </a:bodyPr>
          <a:lstStyle/>
          <a:p>
            <a:r>
              <a:rPr lang="cs-CZ" sz="2100" b="1" dirty="0"/>
              <a:t>Fiskální politika</a:t>
            </a:r>
            <a:r>
              <a:rPr lang="cs-CZ" sz="2100" dirty="0"/>
              <a:t> (rozpočtová politika) představuje významný prostředek k ovlivňování hospodářství. Je založena na přerozdělování prvotních důchodů (mzdy, platy, zisk atd.), zejména do sociální sféry: do oblasti zdravotnictví, školství, bezpečnosti, veřejné správy, sociálních podpor.  Ve vyspělých státech se přerozděluje 1/3 až 1/2  domácího produktu. </a:t>
            </a:r>
          </a:p>
          <a:p>
            <a:r>
              <a:rPr lang="cs-CZ" sz="2100" dirty="0"/>
              <a:t>Hlavním představitelem je nejvýznamnější britský ekonom 20. století </a:t>
            </a:r>
            <a:r>
              <a:rPr lang="cs-CZ" sz="2100" b="1" dirty="0"/>
              <a:t>John </a:t>
            </a:r>
            <a:r>
              <a:rPr lang="cs-CZ" sz="2100" b="1" dirty="0" err="1"/>
              <a:t>Maynard</a:t>
            </a:r>
            <a:r>
              <a:rPr lang="cs-CZ" sz="2100" b="1" dirty="0"/>
              <a:t> </a:t>
            </a:r>
            <a:r>
              <a:rPr lang="cs-CZ" sz="2100" b="1" dirty="0" err="1"/>
              <a:t>Keynes</a:t>
            </a:r>
            <a:r>
              <a:rPr lang="cs-CZ" sz="2100" dirty="0"/>
              <a:t> (1883-1946). Jeho dílo vychází z představy, že kapitalistická tržní ekonomika prodělala ve svém vývoji takové změny, že již nemůže úspěšně fungovat pouze na základě samoregulačních tržních sil. Domníval se, že státními zásahy do ekonomiky lze předcházet hospodářským krizím a zabezpečit plnou zaměstnanost. Jeho hlavním dílem je „Obecná teorie zaměstnanosti, úroku a peněz“.</a:t>
            </a:r>
          </a:p>
          <a:p>
            <a:endParaRPr lang="cs-CZ" sz="2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400" dirty="0"/>
              <a:t>Ad2)     </a:t>
            </a:r>
            <a:r>
              <a:rPr lang="cs-CZ" sz="2400" b="1" dirty="0"/>
              <a:t>Jaké jsou hlavní nástroje fiskální politiky?</a:t>
            </a:r>
            <a:r>
              <a:rPr lang="cs-CZ" sz="2400" dirty="0"/>
              <a:t/>
            </a:r>
            <a:br>
              <a:rPr lang="cs-CZ" sz="2400" dirty="0"/>
            </a:br>
            <a:endParaRPr lang="cs-CZ" sz="2400" dirty="0"/>
          </a:p>
        </p:txBody>
      </p:sp>
      <p:sp>
        <p:nvSpPr>
          <p:cNvPr id="3" name="Zástupný symbol pro obsah 2"/>
          <p:cNvSpPr>
            <a:spLocks noGrp="1"/>
          </p:cNvSpPr>
          <p:nvPr>
            <p:ph idx="1"/>
          </p:nvPr>
        </p:nvSpPr>
        <p:spPr>
          <a:xfrm>
            <a:off x="457200" y="1124744"/>
            <a:ext cx="8229600" cy="5001419"/>
          </a:xfrm>
        </p:spPr>
        <p:txBody>
          <a:bodyPr>
            <a:noAutofit/>
          </a:bodyPr>
          <a:lstStyle/>
          <a:p>
            <a:r>
              <a:rPr lang="cs-CZ" sz="1900" u="sng" dirty="0"/>
              <a:t>Hlavní nástroje fiskální politiky jsou:</a:t>
            </a:r>
            <a:endParaRPr lang="cs-CZ" sz="1900" dirty="0"/>
          </a:p>
          <a:p>
            <a:pPr fontAlgn="base" hangingPunct="0"/>
            <a:r>
              <a:rPr lang="cs-CZ" sz="1900" dirty="0"/>
              <a:t>a) daně (hlavní příjmová položka státního rozpočtu)</a:t>
            </a:r>
          </a:p>
          <a:p>
            <a:pPr fontAlgn="base" hangingPunct="0"/>
            <a:r>
              <a:rPr lang="cs-CZ" sz="1900" dirty="0"/>
              <a:t>b) výdaje ze státního rozpočtu (nákup zboží a služeb a transfery</a:t>
            </a:r>
            <a:r>
              <a:rPr lang="cs-CZ" sz="1900" dirty="0" smtClean="0"/>
              <a:t>)</a:t>
            </a:r>
            <a:endParaRPr lang="cs-CZ" sz="1900" dirty="0"/>
          </a:p>
          <a:p>
            <a:r>
              <a:rPr lang="cs-CZ" sz="1900" dirty="0" smtClean="0"/>
              <a:t>ad </a:t>
            </a:r>
            <a:r>
              <a:rPr lang="cs-CZ" sz="1900" dirty="0"/>
              <a:t>a) Prostřednictvím daní (jejich zvyšování či snižování) může stát ovlivňovat cyklické výkyvy ekonomiky, krátkodobý poměr mezi poptávkou a nabídkou. Zdaněním zisků (zvýšením nebo snížením) sleduje vliv na investiční politiku. Zdanění zisků je buď jednotné, nebo diferencované. </a:t>
            </a:r>
            <a:endParaRPr lang="cs-CZ" sz="1900" dirty="0" smtClean="0"/>
          </a:p>
          <a:p>
            <a:r>
              <a:rPr lang="cs-CZ" sz="1900" dirty="0" smtClean="0"/>
              <a:t>ad </a:t>
            </a:r>
            <a:r>
              <a:rPr lang="cs-CZ" sz="1900" dirty="0"/>
              <a:t>b) </a:t>
            </a:r>
            <a:r>
              <a:rPr lang="cs-CZ" sz="1900" u="sng" dirty="0"/>
              <a:t>Státní nákupy zboží a služeb</a:t>
            </a:r>
            <a:r>
              <a:rPr lang="cs-CZ" sz="1900" dirty="0"/>
              <a:t> jsou obvykle orientovány na udržování státní správy (správní instituce, vojenské výdaje, státní školství, státní vědecké ústavy), na fungování výrobní infrastruktury, na bytovou výstavbu apod. Státní nákupy zboží a služeb tvoří součást souhrnné poptávky a jejich růst či pokles může být cílevědomě využit k její regulaci. Státní nákupy a v menší míře i daně mohou mít multiplikační efekt, to znamená, že mohou ovlivňovat řadu souvisejících růstových faktorů. Např. výstavba dálnice zvýší poptávku po investicích a pracovních silách, tím se zvýší i spotřebitelská poptávka, a v konečném důsledku i národní produkt. </a:t>
            </a:r>
          </a:p>
          <a:p>
            <a:endParaRPr lang="cs-CZ" sz="19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400" dirty="0"/>
              <a:t>Ad3) </a:t>
            </a:r>
            <a:r>
              <a:rPr lang="cs-CZ" sz="2400" b="1" dirty="0"/>
              <a:t>Charakterizujte důsledky jednotného i diferencovaného zdanění a daní z mezd</a:t>
            </a:r>
            <a:r>
              <a:rPr lang="cs-CZ" sz="2400" dirty="0"/>
              <a:t/>
            </a:r>
            <a:br>
              <a:rPr lang="cs-CZ" sz="2400" dirty="0"/>
            </a:br>
            <a:endParaRPr lang="cs-CZ" sz="2400" dirty="0"/>
          </a:p>
        </p:txBody>
      </p:sp>
      <p:sp>
        <p:nvSpPr>
          <p:cNvPr id="3" name="Zástupný symbol pro obsah 2"/>
          <p:cNvSpPr>
            <a:spLocks noGrp="1"/>
          </p:cNvSpPr>
          <p:nvPr>
            <p:ph idx="1"/>
          </p:nvPr>
        </p:nvSpPr>
        <p:spPr>
          <a:xfrm>
            <a:off x="457200" y="1340768"/>
            <a:ext cx="8229600" cy="4785395"/>
          </a:xfrm>
        </p:spPr>
        <p:txBody>
          <a:bodyPr>
            <a:normAutofit/>
          </a:bodyPr>
          <a:lstStyle/>
          <a:p>
            <a:r>
              <a:rPr lang="cs-CZ" sz="2800" dirty="0"/>
              <a:t>V případě jednotného zdanění nedochází ke změně v pozicích podnikatelů, jejich vzájemné postavení na trhu se nemění, ve druhém případě je určitá skupina podnikatelů preferována. Diferencované daně ze zisků mohou stimulovat rozvoj státem preferovaných odvětví, jsou jedním z nástrojů strukturální politiky. </a:t>
            </a:r>
          </a:p>
          <a:p>
            <a:r>
              <a:rPr lang="cs-CZ" sz="2800" dirty="0"/>
              <a:t>Daně z mezd a platů ovlivňují objem poptávky po spotřebních předmětech. Čím jsou vyšší daně, tím je menší, za jinak stejných podmínek, poptávka a naopak. </a:t>
            </a:r>
          </a:p>
          <a:p>
            <a:endParaRPr lang="cs-CZ"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400" b="1" dirty="0"/>
              <a:t>Ad4) Jaký je rozdíl mezi monetární a fiskální politikou?</a:t>
            </a:r>
            <a:r>
              <a:rPr lang="cs-CZ" sz="2400" dirty="0"/>
              <a:t/>
            </a:r>
            <a:br>
              <a:rPr lang="cs-CZ" sz="2400" dirty="0"/>
            </a:br>
            <a:endParaRPr lang="cs-CZ" sz="2400" dirty="0"/>
          </a:p>
        </p:txBody>
      </p:sp>
      <p:sp>
        <p:nvSpPr>
          <p:cNvPr id="3" name="Zástupný symbol pro obsah 2"/>
          <p:cNvSpPr>
            <a:spLocks noGrp="1"/>
          </p:cNvSpPr>
          <p:nvPr>
            <p:ph idx="1"/>
          </p:nvPr>
        </p:nvSpPr>
        <p:spPr>
          <a:xfrm>
            <a:off x="457200" y="1052736"/>
            <a:ext cx="8229600" cy="5073427"/>
          </a:xfrm>
        </p:spPr>
        <p:txBody>
          <a:bodyPr>
            <a:normAutofit fontScale="85000" lnSpcReduction="10000"/>
          </a:bodyPr>
          <a:lstStyle/>
          <a:p>
            <a:r>
              <a:rPr lang="cs-CZ" b="1" dirty="0"/>
              <a:t>Monetarismus je určitým protipólem keynesiánských státních zásahů do ekonomiky.</a:t>
            </a:r>
            <a:r>
              <a:rPr lang="cs-CZ" dirty="0"/>
              <a:t> Klade důraz na samoregulační funkce peněz v ekonomice. Monetární politiku uskutečňuje centrální banka nástroji, které regulují množství peněz v oběhu (vydávání bankovek a mincí), dostupnost úvěru a úrokové sazby. Centrální banka může k regulaci používat např. diskontní sazbu (úroková sazba, za niž poskytuje úvěry ostatním bankám</a:t>
            </a:r>
            <a:r>
              <a:rPr lang="cs-CZ" dirty="0" smtClean="0"/>
              <a:t>).</a:t>
            </a:r>
          </a:p>
          <a:p>
            <a:r>
              <a:rPr lang="cs-CZ" b="1" u="dbl" dirty="0"/>
              <a:t> </a:t>
            </a:r>
            <a:r>
              <a:rPr lang="cs-CZ" u="dbl" dirty="0"/>
              <a:t>Monetární</a:t>
            </a:r>
            <a:r>
              <a:rPr lang="cs-CZ" dirty="0"/>
              <a:t> (měnová) politika usiluje o dosažení vnější stability, čímž se v zásadě myslí stabilní </a:t>
            </a:r>
            <a:r>
              <a:rPr lang="cs-CZ" u="sng" dirty="0"/>
              <a:t>měnový kurz</a:t>
            </a:r>
            <a:r>
              <a:rPr lang="cs-CZ" dirty="0"/>
              <a:t>, zatímco </a:t>
            </a:r>
            <a:r>
              <a:rPr lang="cs-CZ" u="dbl" dirty="0"/>
              <a:t>fiskální politika</a:t>
            </a:r>
            <a:r>
              <a:rPr lang="cs-CZ" dirty="0"/>
              <a:t> usiluje o stabilitu vnitřní (stabilní cenovou hladinu</a:t>
            </a:r>
            <a:r>
              <a:rPr lang="cs-CZ" dirty="0" smtClean="0"/>
              <a:t>).</a:t>
            </a:r>
          </a:p>
          <a:p>
            <a:endParaRPr lang="cs-CZ" dirty="0" smtClean="0"/>
          </a:p>
          <a:p>
            <a:endParaRPr lang="cs-C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457200" y="404664"/>
            <a:ext cx="8229600" cy="6192688"/>
          </a:xfrm>
        </p:spPr>
        <p:txBody>
          <a:bodyPr>
            <a:normAutofit fontScale="85000" lnSpcReduction="10000"/>
          </a:bodyPr>
          <a:lstStyle/>
          <a:p>
            <a:r>
              <a:rPr lang="cs-CZ" u="sng" dirty="0"/>
              <a:t>Fiskální (fiskus = státní pokladna) politika</a:t>
            </a:r>
            <a:r>
              <a:rPr lang="cs-CZ" dirty="0"/>
              <a:t> je založena na procesu přerozdělování prvotních důchodů (mzdy, zisk atd.). Hlavní nástroje fiskální politiky jsou daně (hlavní příjmová položka státního rozpočtu). </a:t>
            </a:r>
          </a:p>
          <a:p>
            <a:r>
              <a:rPr lang="cs-CZ" dirty="0"/>
              <a:t>Prioritní roli při přerozdělování státního rozpočtu mají </a:t>
            </a:r>
            <a:r>
              <a:rPr lang="cs-CZ" b="1" dirty="0"/>
              <a:t>mandatorní výdaje</a:t>
            </a:r>
            <a:r>
              <a:rPr lang="cs-CZ" dirty="0"/>
              <a:t>, to jest zákonem předepsané výdaje; při jejich enormní výši se možnosti aktivní fiskální politiky státu spíše zužují. </a:t>
            </a:r>
          </a:p>
          <a:p>
            <a:r>
              <a:rPr lang="cs-CZ" dirty="0"/>
              <a:t>Prostřednictvím daní (jejich zvyšování či snižování) může stát ovlivňovat poměr mezi nabídkou a poptávkou. Čím jsou daně vyšší, tím je poptávka nižší a naopak. Vyšší daně ponechají domácnostem či podnikům nižší důchod na útratu a tím omezí jejich výdaje na spotřebu. Sníží-li se agregátní poptávka, sníží se i HDP, tj. hrubý domácí produkt…</a:t>
            </a:r>
          </a:p>
          <a:p>
            <a:endParaRPr lang="cs-CZ"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u="sng" dirty="0" smtClean="0"/>
              <a:t>Seznam použité literatury a pramenů:</a:t>
            </a:r>
            <a:endParaRPr lang="cs-CZ" dirty="0"/>
          </a:p>
        </p:txBody>
      </p:sp>
      <p:sp>
        <p:nvSpPr>
          <p:cNvPr id="3" name="Zástupný symbol pro obsah 2"/>
          <p:cNvSpPr>
            <a:spLocks noGrp="1"/>
          </p:cNvSpPr>
          <p:nvPr>
            <p:ph idx="1"/>
          </p:nvPr>
        </p:nvSpPr>
        <p:spPr>
          <a:xfrm>
            <a:off x="457200" y="1600201"/>
            <a:ext cx="8229600" cy="1252735"/>
          </a:xfrm>
        </p:spPr>
        <p:txBody>
          <a:bodyPr>
            <a:normAutofit/>
          </a:bodyPr>
          <a:lstStyle/>
          <a:p>
            <a:r>
              <a:rPr lang="cs-CZ" sz="1600" dirty="0" err="1"/>
              <a:t>Samuelson</a:t>
            </a:r>
            <a:r>
              <a:rPr lang="cs-CZ" sz="1600" dirty="0"/>
              <a:t>,.P. A, </a:t>
            </a:r>
            <a:r>
              <a:rPr lang="cs-CZ" sz="1600" dirty="0" err="1"/>
              <a:t>Nordhaus</a:t>
            </a:r>
            <a:r>
              <a:rPr lang="cs-CZ" sz="1600" dirty="0"/>
              <a:t>, W.D. </a:t>
            </a:r>
            <a:r>
              <a:rPr lang="cs-CZ" sz="1600" i="1" dirty="0"/>
              <a:t>Ekonomie.</a:t>
            </a:r>
            <a:r>
              <a:rPr lang="cs-CZ" sz="1600" dirty="0"/>
              <a:t> Praha: Svoboda-</a:t>
            </a:r>
            <a:r>
              <a:rPr lang="cs-CZ" sz="1600" dirty="0" err="1"/>
              <a:t>Libertas</a:t>
            </a:r>
            <a:r>
              <a:rPr lang="cs-CZ" sz="1600" dirty="0"/>
              <a:t>, </a:t>
            </a:r>
            <a:r>
              <a:rPr lang="cs-CZ" sz="1600" dirty="0" smtClean="0"/>
              <a:t>1991</a:t>
            </a:r>
            <a:endParaRPr lang="cs-CZ" sz="1600" dirty="0"/>
          </a:p>
          <a:p>
            <a:r>
              <a:rPr lang="cs-CZ" sz="1600" dirty="0"/>
              <a:t>Vlček, J. </a:t>
            </a:r>
            <a:r>
              <a:rPr lang="cs-CZ" sz="1600" i="1" dirty="0"/>
              <a:t>Výkladový lexikon pojmů tržní ekonomiky</a:t>
            </a:r>
            <a:r>
              <a:rPr lang="cs-CZ" sz="1600" dirty="0"/>
              <a:t>. Praha: Victoria </a:t>
            </a:r>
            <a:r>
              <a:rPr lang="cs-CZ" sz="1600" dirty="0" err="1"/>
              <a:t>publishing</a:t>
            </a:r>
            <a:r>
              <a:rPr lang="cs-CZ" sz="1600" dirty="0"/>
              <a:t>, </a:t>
            </a:r>
            <a:r>
              <a:rPr lang="cs-CZ" sz="1600" dirty="0" smtClean="0"/>
              <a:t>1992</a:t>
            </a:r>
            <a:endParaRPr lang="cs-CZ" sz="1600" dirty="0"/>
          </a:p>
          <a:p>
            <a:r>
              <a:rPr lang="cs-CZ" sz="1600" dirty="0"/>
              <a:t>http://cs.wikipedia.org/wiki/Fisk%C3%A1ln%C3%AD_politika</a:t>
            </a:r>
          </a:p>
          <a:p>
            <a:endParaRPr lang="cs-CZ" sz="2000" dirty="0"/>
          </a:p>
        </p:txBody>
      </p:sp>
      <p:sp>
        <p:nvSpPr>
          <p:cNvPr id="4" name="Obdélník 3"/>
          <p:cNvSpPr/>
          <p:nvPr/>
        </p:nvSpPr>
        <p:spPr>
          <a:xfrm>
            <a:off x="1403648" y="3212976"/>
            <a:ext cx="5904656" cy="369332"/>
          </a:xfrm>
          <a:prstGeom prst="rect">
            <a:avLst/>
          </a:prstGeom>
        </p:spPr>
        <p:txBody>
          <a:bodyPr wrap="square">
            <a:spAutoFit/>
          </a:bodyPr>
          <a:lstStyle/>
          <a:p>
            <a:pPr algn="ctr" defTabSz="822325"/>
            <a:endParaRPr lang="cs-CZ" altLang="cs-CZ" dirty="0">
              <a:solidFill>
                <a:srgbClr val="000000"/>
              </a:solidFill>
              <a:latin typeface="Arial - 16"/>
            </a:endParaRPr>
          </a:p>
        </p:txBody>
      </p:sp>
      <p:sp>
        <p:nvSpPr>
          <p:cNvPr id="5" name="Obdélník 4"/>
          <p:cNvSpPr/>
          <p:nvPr/>
        </p:nvSpPr>
        <p:spPr>
          <a:xfrm>
            <a:off x="2051720" y="3700038"/>
            <a:ext cx="4572000" cy="1477328"/>
          </a:xfrm>
          <a:prstGeom prst="rect">
            <a:avLst/>
          </a:prstGeom>
        </p:spPr>
        <p:txBody>
          <a:bodyPr>
            <a:spAutoFit/>
          </a:bodyPr>
          <a:lstStyle/>
          <a:p>
            <a:pPr defTabSz="822325"/>
            <a:r>
              <a:rPr lang="cs-CZ" altLang="cs-CZ" dirty="0" smtClean="0">
                <a:solidFill>
                  <a:srgbClr val="000000"/>
                </a:solidFill>
                <a:latin typeface="Arial - 16"/>
              </a:rPr>
              <a:t>Autor:</a:t>
            </a:r>
          </a:p>
          <a:p>
            <a:pPr algn="ctr" defTabSz="822325"/>
            <a:r>
              <a:rPr lang="cs-CZ" altLang="cs-CZ" dirty="0" smtClean="0">
                <a:solidFill>
                  <a:srgbClr val="000000"/>
                </a:solidFill>
                <a:latin typeface="Arial - 16"/>
              </a:rPr>
              <a:t>PhDr. František Mrázek, CSc.</a:t>
            </a:r>
          </a:p>
          <a:p>
            <a:pPr algn="ctr" defTabSz="822325"/>
            <a:r>
              <a:rPr lang="cs-CZ" altLang="cs-CZ" dirty="0" smtClean="0">
                <a:solidFill>
                  <a:srgbClr val="000000"/>
                </a:solidFill>
                <a:latin typeface="Arial - 16"/>
              </a:rPr>
              <a:t>Gymnázium </a:t>
            </a:r>
            <a:r>
              <a:rPr lang="cs-CZ" altLang="cs-CZ" dirty="0" err="1" smtClean="0">
                <a:solidFill>
                  <a:srgbClr val="000000"/>
                </a:solidFill>
                <a:latin typeface="Arial - 16"/>
              </a:rPr>
              <a:t>Pierra</a:t>
            </a:r>
            <a:r>
              <a:rPr lang="cs-CZ" altLang="cs-CZ" dirty="0" smtClean="0">
                <a:solidFill>
                  <a:srgbClr val="000000"/>
                </a:solidFill>
                <a:latin typeface="Arial - 16"/>
              </a:rPr>
              <a:t> de </a:t>
            </a:r>
            <a:r>
              <a:rPr lang="cs-CZ" altLang="cs-CZ" dirty="0" err="1" smtClean="0">
                <a:solidFill>
                  <a:srgbClr val="000000"/>
                </a:solidFill>
                <a:latin typeface="Arial - 16"/>
              </a:rPr>
              <a:t>Coubertina</a:t>
            </a:r>
            <a:r>
              <a:rPr lang="cs-CZ" altLang="cs-CZ" dirty="0" smtClean="0">
                <a:solidFill>
                  <a:srgbClr val="000000"/>
                </a:solidFill>
                <a:latin typeface="Arial - 16"/>
              </a:rPr>
              <a:t>, Tábor</a:t>
            </a:r>
          </a:p>
          <a:p>
            <a:pPr algn="ctr" defTabSz="822325"/>
            <a:r>
              <a:rPr lang="cs-CZ" altLang="cs-CZ" dirty="0" err="1" smtClean="0">
                <a:solidFill>
                  <a:srgbClr val="000000"/>
                </a:solidFill>
                <a:latin typeface="Arial - 16"/>
              </a:rPr>
              <a:t>fmrazek</a:t>
            </a:r>
            <a:r>
              <a:rPr lang="cs-CZ" altLang="cs-CZ" dirty="0" smtClean="0">
                <a:solidFill>
                  <a:srgbClr val="000000"/>
                </a:solidFill>
                <a:latin typeface="Arial - 16"/>
              </a:rPr>
              <a:t>@</a:t>
            </a:r>
            <a:r>
              <a:rPr lang="cs-CZ" altLang="cs-CZ" dirty="0" err="1" smtClean="0">
                <a:solidFill>
                  <a:srgbClr val="000000"/>
                </a:solidFill>
                <a:latin typeface="Arial - 16"/>
              </a:rPr>
              <a:t>gymta.cz</a:t>
            </a:r>
            <a:endParaRPr lang="cs-CZ" altLang="cs-CZ" dirty="0" smtClean="0">
              <a:solidFill>
                <a:srgbClr val="000000"/>
              </a:solidFill>
              <a:latin typeface="Arial - 16"/>
            </a:endParaRPr>
          </a:p>
          <a:p>
            <a:pPr algn="ctr" defTabSz="822325"/>
            <a:r>
              <a:rPr lang="cs-CZ" altLang="cs-CZ" dirty="0" smtClean="0">
                <a:solidFill>
                  <a:srgbClr val="000000"/>
                </a:solidFill>
                <a:latin typeface="Arial - 16"/>
              </a:rPr>
              <a:t>listopad 2013</a:t>
            </a:r>
            <a:endParaRPr lang="cs-CZ" altLang="cs-CZ" dirty="0">
              <a:solidFill>
                <a:srgbClr val="000000"/>
              </a:solidFill>
              <a:latin typeface="Arial - 16"/>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645</Words>
  <Application>Microsoft Office PowerPoint</Application>
  <PresentationFormat>Předvádění na obrazovce (4:3)</PresentationFormat>
  <Paragraphs>58</Paragraphs>
  <Slides>9</Slides>
  <Notes>0</Notes>
  <HiddenSlides>0</HiddenSlides>
  <MMClips>0</MMClips>
  <ScaleCrop>false</ScaleCrop>
  <HeadingPairs>
    <vt:vector size="4" baseType="variant">
      <vt:variant>
        <vt:lpstr>Motiv</vt:lpstr>
      </vt:variant>
      <vt:variant>
        <vt:i4>1</vt:i4>
      </vt:variant>
      <vt:variant>
        <vt:lpstr>Nadpisy snímků</vt:lpstr>
      </vt:variant>
      <vt:variant>
        <vt:i4>9</vt:i4>
      </vt:variant>
    </vt:vector>
  </HeadingPairs>
  <TitlesOfParts>
    <vt:vector size="10" baseType="lpstr">
      <vt:lpstr>Motiv sady Office</vt:lpstr>
      <vt:lpstr>Prezentace aplikace PowerPoint</vt:lpstr>
      <vt:lpstr>Rozdíl mezi monetární a fiskální politikou</vt:lpstr>
      <vt:lpstr>Rozdíl mezi fiskální a monetární politikou </vt:lpstr>
      <vt:lpstr>Ad1)  Charakterizujte fiskální politiku a její hlavní představitele. </vt:lpstr>
      <vt:lpstr>Ad2)     Jaké jsou hlavní nástroje fiskální politiky? </vt:lpstr>
      <vt:lpstr>Ad3) Charakterizujte důsledky jednotného i diferencovaného zdanění a daní z mezd </vt:lpstr>
      <vt:lpstr>Ad4) Jaký je rozdíl mezi monetární a fiskální politikou? </vt:lpstr>
      <vt:lpstr>Prezentace aplikace PowerPoint</vt:lpstr>
      <vt:lpstr>Seznam použité literatury a pramenů:</vt:lpstr>
    </vt:vector>
  </TitlesOfParts>
  <Company>GT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mrazek</dc:creator>
  <cp:lastModifiedBy>hchotovinska</cp:lastModifiedBy>
  <cp:revision>6</cp:revision>
  <dcterms:created xsi:type="dcterms:W3CDTF">2013-11-06T10:35:50Z</dcterms:created>
  <dcterms:modified xsi:type="dcterms:W3CDTF">2014-06-09T12:56:52Z</dcterms:modified>
</cp:coreProperties>
</file>