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0" r:id="rId14"/>
    <p:sldId id="271" r:id="rId15"/>
    <p:sldId id="268" r:id="rId16"/>
    <p:sldId id="269" r:id="rId17"/>
    <p:sldId id="272" r:id="rId18"/>
    <p:sldId id="273" r:id="rId19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53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C164E-F0AD-419C-BEAA-DC82F3FE7D66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5C04A93-1AC1-4C56-BA5F-12056AE522FB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C164E-F0AD-419C-BEAA-DC82F3FE7D66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04A93-1AC1-4C56-BA5F-12056AE522F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C164E-F0AD-419C-BEAA-DC82F3FE7D66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04A93-1AC1-4C56-BA5F-12056AE522F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C164E-F0AD-419C-BEAA-DC82F3FE7D66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04A93-1AC1-4C56-BA5F-12056AE522F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C164E-F0AD-419C-BEAA-DC82F3FE7D66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04A93-1AC1-4C56-BA5F-12056AE522FB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C164E-F0AD-419C-BEAA-DC82F3FE7D66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04A93-1AC1-4C56-BA5F-12056AE522FB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C164E-F0AD-419C-BEAA-DC82F3FE7D66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04A93-1AC1-4C56-BA5F-12056AE522FB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C164E-F0AD-419C-BEAA-DC82F3FE7D66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04A93-1AC1-4C56-BA5F-12056AE522F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C164E-F0AD-419C-BEAA-DC82F3FE7D66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04A93-1AC1-4C56-BA5F-12056AE522F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C164E-F0AD-419C-BEAA-DC82F3FE7D66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04A93-1AC1-4C56-BA5F-12056AE522F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C164E-F0AD-419C-BEAA-DC82F3FE7D66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04A93-1AC1-4C56-BA5F-12056AE522F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7E9C164E-F0AD-419C-BEAA-DC82F3FE7D66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F5C04A93-1AC1-4C56-BA5F-12056AE522FB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1"/>
          <p:cNvSpPr txBox="1">
            <a:spLocks noChangeArrowheads="1"/>
          </p:cNvSpPr>
          <p:nvPr/>
        </p:nvSpPr>
        <p:spPr bwMode="auto">
          <a:xfrm>
            <a:off x="1619250" y="260350"/>
            <a:ext cx="5851525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sz="1100" dirty="0">
                <a:solidFill>
                  <a:srgbClr val="000000"/>
                </a:solidFill>
                <a:latin typeface="Times New Roman - 16"/>
                <a:cs typeface="Arial" charset="0"/>
              </a:rPr>
              <a:t>                Projekt: Inovace vybavení    Registrační číslo projektu 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  <a:cs typeface="Arial" charset="0"/>
              </a:rPr>
              <a:t>CZ.1.07/1.5.00/34.0325</a:t>
            </a:r>
            <a:endParaRPr lang="cs-CZ" sz="1100" dirty="0">
              <a:solidFill>
                <a:srgbClr val="000000"/>
              </a:solidFill>
              <a:latin typeface="Times New Roman - 16"/>
              <a:cs typeface="Arial" charset="0"/>
            </a:endParaRPr>
          </a:p>
        </p:txBody>
      </p:sp>
      <p:sp>
        <p:nvSpPr>
          <p:cNvPr id="5" name="TextovéPole 2"/>
          <p:cNvSpPr txBox="1">
            <a:spLocks noChangeArrowheads="1"/>
          </p:cNvSpPr>
          <p:nvPr/>
        </p:nvSpPr>
        <p:spPr bwMode="auto">
          <a:xfrm>
            <a:off x="684213" y="549275"/>
            <a:ext cx="7727950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cs-CZ" sz="1100">
                <a:solidFill>
                  <a:srgbClr val="000000"/>
                </a:solidFill>
                <a:latin typeface="Times New Roman - 16"/>
                <a:cs typeface="Arial" charset="0"/>
              </a:rPr>
              <a:t>Příjemce: Gymnázium Pierra de Coubertina, Tábor, Náměstí Františka Křižíka 860, 390 01 Tábor</a:t>
            </a:r>
          </a:p>
        </p:txBody>
      </p:sp>
      <p:pic>
        <p:nvPicPr>
          <p:cNvPr id="6" name="Obrázek 3" descr="Logolink OPVK - oříznutý.jpg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6688" y="5292725"/>
            <a:ext cx="6272212" cy="1208088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ovéPole 4"/>
          <p:cNvSpPr txBox="1">
            <a:spLocks noChangeArrowheads="1"/>
          </p:cNvSpPr>
          <p:nvPr/>
        </p:nvSpPr>
        <p:spPr bwMode="auto">
          <a:xfrm>
            <a:off x="788988" y="4868863"/>
            <a:ext cx="7566025" cy="22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cs-CZ" sz="900" b="1">
                <a:solidFill>
                  <a:srgbClr val="000000"/>
                </a:solidFill>
                <a:latin typeface="Times New Roman - 14"/>
                <a:cs typeface="Arial" charset="0"/>
              </a:rPr>
              <a:t>Tento výukový materiál vznikl v rámci Operačního programu Vzdělání pro konkurenceschopnost.</a:t>
            </a:r>
          </a:p>
        </p:txBody>
      </p:sp>
      <p:sp>
        <p:nvSpPr>
          <p:cNvPr id="8" name="TextovéPole 6"/>
          <p:cNvSpPr txBox="1">
            <a:spLocks noChangeArrowheads="1"/>
          </p:cNvSpPr>
          <p:nvPr/>
        </p:nvSpPr>
        <p:spPr bwMode="auto">
          <a:xfrm>
            <a:off x="320675" y="1165225"/>
            <a:ext cx="1714500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sz="1100" b="1">
                <a:solidFill>
                  <a:srgbClr val="000000"/>
                </a:solidFill>
                <a:latin typeface="Arial - 16"/>
                <a:cs typeface="Arial" charset="0"/>
              </a:rPr>
              <a:t>Autor materiálu:</a:t>
            </a:r>
          </a:p>
        </p:txBody>
      </p:sp>
      <p:sp>
        <p:nvSpPr>
          <p:cNvPr id="9" name="TextovéPole 7"/>
          <p:cNvSpPr txBox="1">
            <a:spLocks noChangeArrowheads="1"/>
          </p:cNvSpPr>
          <p:nvPr/>
        </p:nvSpPr>
        <p:spPr bwMode="auto">
          <a:xfrm>
            <a:off x="331788" y="903288"/>
            <a:ext cx="19431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sz="1100" b="1">
                <a:solidFill>
                  <a:srgbClr val="000000"/>
                </a:solidFill>
                <a:latin typeface="Arial - 16"/>
                <a:cs typeface="Arial" charset="0"/>
              </a:rPr>
              <a:t>Název materiálu:	</a:t>
            </a:r>
          </a:p>
        </p:txBody>
      </p:sp>
      <p:sp>
        <p:nvSpPr>
          <p:cNvPr id="10" name="TextovéPole 8"/>
          <p:cNvSpPr txBox="1">
            <a:spLocks noChangeArrowheads="1"/>
          </p:cNvSpPr>
          <p:nvPr/>
        </p:nvSpPr>
        <p:spPr bwMode="auto">
          <a:xfrm>
            <a:off x="320675" y="2171700"/>
            <a:ext cx="776288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  <a:cs typeface="Arial" charset="0"/>
              </a:rPr>
              <a:t>Sada:</a:t>
            </a:r>
          </a:p>
        </p:txBody>
      </p:sp>
      <p:sp>
        <p:nvSpPr>
          <p:cNvPr id="11" name="TextovéPole 9"/>
          <p:cNvSpPr txBox="1">
            <a:spLocks noChangeArrowheads="1"/>
          </p:cNvSpPr>
          <p:nvPr/>
        </p:nvSpPr>
        <p:spPr bwMode="auto">
          <a:xfrm>
            <a:off x="4859337" y="1893888"/>
            <a:ext cx="3889127" cy="421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Předmět: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seminář z občanského a společenskovědního 	základu</a:t>
            </a:r>
            <a:endParaRPr lang="cs-CZ" sz="1100" dirty="0">
              <a:solidFill>
                <a:srgbClr val="000000"/>
              </a:solidFill>
              <a:latin typeface="Arial - 16"/>
              <a:cs typeface="Arial" charset="0"/>
            </a:endParaRPr>
          </a:p>
        </p:txBody>
      </p:sp>
      <p:sp>
        <p:nvSpPr>
          <p:cNvPr id="12" name="TextovéPole 10"/>
          <p:cNvSpPr txBox="1">
            <a:spLocks noChangeArrowheads="1"/>
          </p:cNvSpPr>
          <p:nvPr/>
        </p:nvSpPr>
        <p:spPr bwMode="auto">
          <a:xfrm>
            <a:off x="320675" y="1646238"/>
            <a:ext cx="198755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sz="1100" b="1">
                <a:solidFill>
                  <a:srgbClr val="000000"/>
                </a:solidFill>
                <a:latin typeface="Arial - 16"/>
                <a:cs typeface="Arial" charset="0"/>
              </a:rPr>
              <a:t>Zařazení materiálu:</a:t>
            </a:r>
          </a:p>
        </p:txBody>
      </p:sp>
      <p:sp>
        <p:nvSpPr>
          <p:cNvPr id="13" name="TextovéPole 11"/>
          <p:cNvSpPr txBox="1">
            <a:spLocks noChangeArrowheads="1"/>
          </p:cNvSpPr>
          <p:nvPr/>
        </p:nvSpPr>
        <p:spPr bwMode="auto">
          <a:xfrm>
            <a:off x="320675" y="1908175"/>
            <a:ext cx="1028700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  <a:cs typeface="Arial" charset="0"/>
              </a:rPr>
              <a:t>Šablona:</a:t>
            </a:r>
          </a:p>
        </p:txBody>
      </p:sp>
      <p:sp>
        <p:nvSpPr>
          <p:cNvPr id="14" name="TextovéPole 12"/>
          <p:cNvSpPr txBox="1">
            <a:spLocks noChangeArrowheads="1"/>
          </p:cNvSpPr>
          <p:nvPr/>
        </p:nvSpPr>
        <p:spPr bwMode="auto">
          <a:xfrm>
            <a:off x="331788" y="2401888"/>
            <a:ext cx="1235075" cy="252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Číslo DUM: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16</a:t>
            </a:r>
            <a:endParaRPr lang="cs-CZ" sz="1100" dirty="0">
              <a:solidFill>
                <a:srgbClr val="000000"/>
              </a:solidFill>
              <a:latin typeface="Arial - 16"/>
              <a:cs typeface="Arial" charset="0"/>
            </a:endParaRPr>
          </a:p>
        </p:txBody>
      </p:sp>
      <p:sp>
        <p:nvSpPr>
          <p:cNvPr id="15" name="TextovéPole 13"/>
          <p:cNvSpPr txBox="1">
            <a:spLocks noChangeArrowheads="1"/>
          </p:cNvSpPr>
          <p:nvPr/>
        </p:nvSpPr>
        <p:spPr bwMode="auto">
          <a:xfrm>
            <a:off x="320675" y="2651125"/>
            <a:ext cx="2765425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sz="1100" b="1" dirty="0" smtClean="0">
                <a:solidFill>
                  <a:srgbClr val="000000"/>
                </a:solidFill>
                <a:latin typeface="Arial - 16"/>
                <a:cs typeface="Arial" charset="0"/>
              </a:rPr>
              <a:t>Ověření materiálu ve výuce:</a:t>
            </a:r>
            <a:endParaRPr lang="cs-CZ" sz="1100" b="1" dirty="0">
              <a:solidFill>
                <a:srgbClr val="000000"/>
              </a:solidFill>
              <a:latin typeface="Arial - 16"/>
              <a:cs typeface="Arial" charset="0"/>
            </a:endParaRPr>
          </a:p>
        </p:txBody>
      </p:sp>
      <p:sp>
        <p:nvSpPr>
          <p:cNvPr id="16" name="TextovéPole 14"/>
          <p:cNvSpPr txBox="1">
            <a:spLocks noChangeArrowheads="1"/>
          </p:cNvSpPr>
          <p:nvPr/>
        </p:nvSpPr>
        <p:spPr bwMode="auto">
          <a:xfrm>
            <a:off x="320675" y="2914650"/>
            <a:ext cx="1554163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  <a:cs typeface="Arial" charset="0"/>
              </a:rPr>
              <a:t>Datum ověření:</a:t>
            </a:r>
          </a:p>
        </p:txBody>
      </p:sp>
      <p:sp>
        <p:nvSpPr>
          <p:cNvPr id="17" name="TextovéPole 15"/>
          <p:cNvSpPr txBox="1">
            <a:spLocks noChangeArrowheads="1"/>
          </p:cNvSpPr>
          <p:nvPr/>
        </p:nvSpPr>
        <p:spPr bwMode="auto">
          <a:xfrm>
            <a:off x="320675" y="3429000"/>
            <a:ext cx="776288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  <a:cs typeface="Arial" charset="0"/>
              </a:rPr>
              <a:t>Třída:</a:t>
            </a:r>
          </a:p>
        </p:txBody>
      </p:sp>
      <p:sp>
        <p:nvSpPr>
          <p:cNvPr id="18" name="TextovéPole 16"/>
          <p:cNvSpPr txBox="1">
            <a:spLocks noChangeArrowheads="1"/>
          </p:cNvSpPr>
          <p:nvPr/>
        </p:nvSpPr>
        <p:spPr bwMode="auto">
          <a:xfrm>
            <a:off x="320675" y="3178175"/>
            <a:ext cx="1576388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  <a:cs typeface="Arial" charset="0"/>
              </a:rPr>
              <a:t>Ověřující učitel:</a:t>
            </a:r>
          </a:p>
        </p:txBody>
      </p:sp>
      <p:sp>
        <p:nvSpPr>
          <p:cNvPr id="19" name="TextovéPole 17"/>
          <p:cNvSpPr txBox="1">
            <a:spLocks noChangeArrowheads="1"/>
          </p:cNvSpPr>
          <p:nvPr/>
        </p:nvSpPr>
        <p:spPr bwMode="auto">
          <a:xfrm>
            <a:off x="2160588" y="903288"/>
            <a:ext cx="4283075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Vybrané osobnosti a směry filosofie 20. století</a:t>
            </a:r>
            <a:endParaRPr lang="cs-CZ" sz="1100" dirty="0">
              <a:solidFill>
                <a:srgbClr val="000000"/>
              </a:solidFill>
              <a:latin typeface="Arial - 16"/>
              <a:cs typeface="Arial" charset="0"/>
            </a:endParaRPr>
          </a:p>
        </p:txBody>
      </p:sp>
      <p:sp>
        <p:nvSpPr>
          <p:cNvPr id="20" name="TextovéPole 18"/>
          <p:cNvSpPr txBox="1">
            <a:spLocks noChangeArrowheads="1"/>
          </p:cNvSpPr>
          <p:nvPr/>
        </p:nvSpPr>
        <p:spPr bwMode="auto">
          <a:xfrm>
            <a:off x="2160588" y="1165225"/>
            <a:ext cx="1600200" cy="252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Mgr.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Tomáš Míka</a:t>
            </a:r>
            <a:endParaRPr lang="cs-CZ" sz="1100" dirty="0">
              <a:solidFill>
                <a:srgbClr val="000000"/>
              </a:solidFill>
              <a:latin typeface="Arial - 16"/>
              <a:cs typeface="Arial" charset="0"/>
            </a:endParaRPr>
          </a:p>
        </p:txBody>
      </p:sp>
      <p:sp>
        <p:nvSpPr>
          <p:cNvPr id="21" name="TextovéPole 19"/>
          <p:cNvSpPr txBox="1">
            <a:spLocks noChangeArrowheads="1"/>
          </p:cNvSpPr>
          <p:nvPr/>
        </p:nvSpPr>
        <p:spPr bwMode="auto">
          <a:xfrm>
            <a:off x="1120775" y="1908175"/>
            <a:ext cx="4662488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  <a:cs typeface="Arial" charset="0"/>
              </a:rPr>
              <a:t>Inovace a zkvalitnění výuky prostřednictvím ICT (III/2)</a:t>
            </a:r>
          </a:p>
        </p:txBody>
      </p:sp>
      <p:sp>
        <p:nvSpPr>
          <p:cNvPr id="22" name="TextovéPole 20"/>
          <p:cNvSpPr txBox="1">
            <a:spLocks noChangeArrowheads="1"/>
          </p:cNvSpPr>
          <p:nvPr/>
        </p:nvSpPr>
        <p:spPr bwMode="auto">
          <a:xfrm>
            <a:off x="4932040" y="2359725"/>
            <a:ext cx="1622425" cy="252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ročník: čtvrtý</a:t>
            </a:r>
            <a:endParaRPr lang="cs-CZ" sz="1100" dirty="0">
              <a:solidFill>
                <a:srgbClr val="000000"/>
              </a:solidFill>
              <a:latin typeface="Arial - 16"/>
              <a:cs typeface="Arial" charset="0"/>
            </a:endParaRPr>
          </a:p>
        </p:txBody>
      </p:sp>
      <p:sp>
        <p:nvSpPr>
          <p:cNvPr id="23" name="TextovéPole 21"/>
          <p:cNvSpPr txBox="1">
            <a:spLocks noChangeArrowheads="1"/>
          </p:cNvSpPr>
          <p:nvPr/>
        </p:nvSpPr>
        <p:spPr bwMode="auto">
          <a:xfrm>
            <a:off x="1120775" y="2171700"/>
            <a:ext cx="2414588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32_OSZ_3</a:t>
            </a:r>
            <a:endParaRPr lang="cs-CZ" sz="1100" dirty="0">
              <a:solidFill>
                <a:srgbClr val="000000"/>
              </a:solidFill>
              <a:latin typeface="Arial - 16"/>
              <a:cs typeface="Arial" charset="0"/>
            </a:endParaRPr>
          </a:p>
        </p:txBody>
      </p:sp>
      <p:sp>
        <p:nvSpPr>
          <p:cNvPr id="24" name="TextovéPole 23"/>
          <p:cNvSpPr txBox="1">
            <a:spLocks noChangeArrowheads="1"/>
          </p:cNvSpPr>
          <p:nvPr/>
        </p:nvSpPr>
        <p:spPr bwMode="auto">
          <a:xfrm>
            <a:off x="2160588" y="3165475"/>
            <a:ext cx="1600200" cy="252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Mgr.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Tomáš Míka</a:t>
            </a:r>
            <a:endParaRPr lang="cs-CZ" sz="1100" dirty="0">
              <a:solidFill>
                <a:srgbClr val="000000"/>
              </a:solidFill>
              <a:latin typeface="Arial - 16"/>
              <a:cs typeface="Arial" charset="0"/>
            </a:endParaRPr>
          </a:p>
        </p:txBody>
      </p:sp>
      <p:sp>
        <p:nvSpPr>
          <p:cNvPr id="25" name="TextovéPole 24"/>
          <p:cNvSpPr txBox="1">
            <a:spLocks noChangeArrowheads="1"/>
          </p:cNvSpPr>
          <p:nvPr/>
        </p:nvSpPr>
        <p:spPr bwMode="auto">
          <a:xfrm>
            <a:off x="2160588" y="3429000"/>
            <a:ext cx="661987" cy="252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4. C</a:t>
            </a:r>
            <a:endParaRPr lang="cs-CZ" sz="1100" dirty="0">
              <a:solidFill>
                <a:srgbClr val="000000"/>
              </a:solidFill>
              <a:latin typeface="Arial - 16"/>
              <a:cs typeface="Arial" charset="0"/>
            </a:endParaRPr>
          </a:p>
        </p:txBody>
      </p:sp>
      <p:sp>
        <p:nvSpPr>
          <p:cNvPr id="26" name="TextovéPole 25"/>
          <p:cNvSpPr txBox="1">
            <a:spLocks noChangeArrowheads="1"/>
          </p:cNvSpPr>
          <p:nvPr/>
        </p:nvSpPr>
        <p:spPr bwMode="auto">
          <a:xfrm>
            <a:off x="2160588" y="2914650"/>
            <a:ext cx="1258887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2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. 10. 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2013</a:t>
            </a:r>
          </a:p>
        </p:txBody>
      </p:sp>
    </p:spTree>
    <p:extLst>
      <p:ext uri="{BB962C8B-B14F-4D97-AF65-F5344CB8AC3E}">
        <p14:creationId xmlns:p14="http://schemas.microsoft.com/office/powerpoint/2010/main" val="188537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Ludwig </a:t>
            </a:r>
            <a:r>
              <a:rPr lang="cs-CZ" dirty="0" err="1" smtClean="0"/>
              <a:t>Wittgenstein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(1881-1951)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cs-CZ" i="1" dirty="0" smtClean="0"/>
              <a:t>Osud i dílo Ludwiga </a:t>
            </a:r>
            <a:r>
              <a:rPr lang="cs-CZ" i="1" dirty="0" err="1" smtClean="0"/>
              <a:t>Wittgensteina</a:t>
            </a:r>
            <a:r>
              <a:rPr lang="cs-CZ" i="1" dirty="0" smtClean="0"/>
              <a:t> se skládají z vyhrocených paradoxů. Patří sice k nejcitovanějším myslitelům, za svého života však zveřejnil jen pár desítek stran. Ač usiloval o zrušení tradiční filozofie, položil základy hned ke dvěma novým směrům (v mládí k logickému pozitivismu, v pozdním období ke škole jazykové analýzy). Pocházel z nejbohatších kruhů,, dědictví po otci však rozdal – třetinu nemajetným umělcům, dvě třetiny sourozencům – a žil jako asketický eremita. Byl ctěn na světových univerzitách, když se ale pod vlivem Tolstého pokoušel učit malé děti na venkovských školách v Rakousku, pokládali jej vesničané za nebezpečného podivína. (Viktor </a:t>
            </a:r>
            <a:r>
              <a:rPr lang="cs-CZ" i="1" dirty="0" err="1" smtClean="0"/>
              <a:t>Šlajchrt</a:t>
            </a:r>
            <a:r>
              <a:rPr lang="cs-CZ" i="1" dirty="0" smtClean="0"/>
              <a:t>, Respekt)</a:t>
            </a:r>
            <a:endParaRPr lang="cs-CZ" i="1" dirty="0"/>
          </a:p>
        </p:txBody>
      </p:sp>
    </p:spTree>
    <p:extLst>
      <p:ext uri="{BB962C8B-B14F-4D97-AF65-F5344CB8AC3E}">
        <p14:creationId xmlns:p14="http://schemas.microsoft.com/office/powerpoint/2010/main" val="2046361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600200"/>
          </a:xfrm>
        </p:spPr>
        <p:txBody>
          <a:bodyPr/>
          <a:lstStyle/>
          <a:p>
            <a:r>
              <a:rPr lang="cs-CZ" dirty="0" smtClean="0"/>
              <a:t>L. </a:t>
            </a:r>
            <a:r>
              <a:rPr lang="cs-CZ" dirty="0" err="1" smtClean="0"/>
              <a:t>Wittgenstein</a:t>
            </a:r>
            <a:r>
              <a:rPr lang="cs-CZ" dirty="0" smtClean="0"/>
              <a:t> –</a:t>
            </a:r>
            <a:r>
              <a:rPr lang="cs-CZ" dirty="0" err="1" smtClean="0"/>
              <a:t>Tractatus</a:t>
            </a:r>
            <a:r>
              <a:rPr lang="cs-CZ" dirty="0" smtClean="0"/>
              <a:t> </a:t>
            </a:r>
            <a:r>
              <a:rPr lang="cs-CZ" dirty="0" err="1" smtClean="0"/>
              <a:t>logico-philosophicus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2060848"/>
            <a:ext cx="8229600" cy="4525963"/>
          </a:xfrm>
        </p:spPr>
        <p:txBody>
          <a:bodyPr>
            <a:normAutofit fontScale="92500"/>
          </a:bodyPr>
          <a:lstStyle/>
          <a:p>
            <a:r>
              <a:rPr lang="cs-CZ" dirty="0" smtClean="0"/>
              <a:t>„Skutečností, faktem je existence stavů věcí.“</a:t>
            </a:r>
          </a:p>
          <a:p>
            <a:r>
              <a:rPr lang="cs-CZ" dirty="0" smtClean="0"/>
              <a:t>„Logickým obrazem faktů je myšlenka.“</a:t>
            </a:r>
          </a:p>
          <a:p>
            <a:r>
              <a:rPr lang="cs-CZ" dirty="0" smtClean="0"/>
              <a:t>„Souhrn pravdivých myšlenek je obrazem světa.“</a:t>
            </a:r>
          </a:p>
          <a:p>
            <a:r>
              <a:rPr lang="cs-CZ" dirty="0" smtClean="0"/>
              <a:t>„Ve větě se myšlenka vyjadřuje smyslově vnímatelným způsobem.“</a:t>
            </a:r>
          </a:p>
          <a:p>
            <a:r>
              <a:rPr lang="cs-CZ" dirty="0" smtClean="0"/>
              <a:t>„Věta je obrazem skutečnosti.“</a:t>
            </a:r>
          </a:p>
          <a:p>
            <a:r>
              <a:rPr lang="cs-CZ" dirty="0" smtClean="0"/>
              <a:t>„Hranice toho, co je myslitelné, je zároveň hranice jazyka.“</a:t>
            </a:r>
          </a:p>
          <a:p>
            <a:r>
              <a:rPr lang="cs-CZ" dirty="0" smtClean="0"/>
              <a:t>„Hranice mého jazyka znamenají hranice mého světa.“</a:t>
            </a:r>
          </a:p>
          <a:p>
            <a:r>
              <a:rPr lang="cs-CZ" dirty="0" smtClean="0"/>
              <a:t>„Co se vůbec dá říci, dá se říci jasně; o čem se nedá mluvit, o tom </a:t>
            </a:r>
            <a:r>
              <a:rPr lang="cs-CZ" smtClean="0"/>
              <a:t>se musí mlčet.“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58991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Existencialismus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předchůdci: Kierkegaard, Dostojevský, Rilke, Kafka (jejich zaměření na jednotlivce, jeho konkrétní situaci, úzkost, osamělost člověka)</a:t>
            </a:r>
          </a:p>
          <a:p>
            <a:r>
              <a:rPr lang="cs-CZ" dirty="0" smtClean="0"/>
              <a:t>filosofové: Gabriel Marcel, Karl </a:t>
            </a:r>
            <a:r>
              <a:rPr lang="cs-CZ" dirty="0" err="1" smtClean="0"/>
              <a:t>Jaspers</a:t>
            </a:r>
            <a:r>
              <a:rPr lang="cs-CZ" dirty="0" smtClean="0"/>
              <a:t>, Jean Paul Sartre, Albert </a:t>
            </a:r>
            <a:r>
              <a:rPr lang="cs-CZ" dirty="0" err="1" smtClean="0"/>
              <a:t>Camus</a:t>
            </a:r>
            <a:endParaRPr lang="cs-CZ" dirty="0" smtClean="0"/>
          </a:p>
          <a:p>
            <a:r>
              <a:rPr lang="cs-CZ" dirty="0" smtClean="0"/>
              <a:t>Karl </a:t>
            </a:r>
            <a:r>
              <a:rPr lang="cs-CZ" dirty="0" err="1" smtClean="0"/>
              <a:t>Jaspers</a:t>
            </a:r>
            <a:r>
              <a:rPr lang="cs-CZ" dirty="0" smtClean="0"/>
              <a:t> – bezprostředně se existence uskutečňuje v tzv. mezních situacích (smrt, náhoda, vina, nespolehlivost světa)</a:t>
            </a:r>
          </a:p>
          <a:p>
            <a:r>
              <a:rPr lang="cs-CZ" dirty="0" smtClean="0"/>
              <a:t>Albert </a:t>
            </a:r>
            <a:r>
              <a:rPr lang="cs-CZ" dirty="0" err="1" smtClean="0"/>
              <a:t>Camus</a:t>
            </a:r>
            <a:r>
              <a:rPr lang="cs-CZ" dirty="0" smtClean="0"/>
              <a:t> – </a:t>
            </a:r>
            <a:r>
              <a:rPr lang="cs-CZ" i="1" dirty="0" smtClean="0"/>
              <a:t>Mýtus o Sisyfovi, Člověk revoltující</a:t>
            </a:r>
            <a:endParaRPr lang="cs-CZ" dirty="0" smtClean="0"/>
          </a:p>
          <a:p>
            <a:r>
              <a:rPr lang="cs-CZ" dirty="0" smtClean="0"/>
              <a:t>Jean Paul Sartre – </a:t>
            </a:r>
            <a:r>
              <a:rPr lang="cs-CZ" i="1" dirty="0" smtClean="0"/>
              <a:t>Bytí a nicota, Existencialismus je humanismus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25486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Existencialismus –</a:t>
            </a:r>
            <a:br>
              <a:rPr lang="cs-CZ" dirty="0" smtClean="0"/>
            </a:br>
            <a:r>
              <a:rPr lang="cs-CZ" dirty="0" smtClean="0"/>
              <a:t>Albert </a:t>
            </a:r>
            <a:r>
              <a:rPr lang="cs-CZ" dirty="0" err="1" smtClean="0"/>
              <a:t>Camus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člověk je rozpor mezi směřováním k věčnosti a konečností existence</a:t>
            </a:r>
          </a:p>
          <a:p>
            <a:r>
              <a:rPr lang="cs-CZ" dirty="0" smtClean="0"/>
              <a:t>lidská existence je absurdní</a:t>
            </a:r>
          </a:p>
          <a:p>
            <a:r>
              <a:rPr lang="cs-CZ" dirty="0" smtClean="0"/>
              <a:t>smrt je protihráč, který má zaručenou výhru</a:t>
            </a:r>
          </a:p>
          <a:p>
            <a:r>
              <a:rPr lang="cs-CZ" dirty="0" smtClean="0"/>
              <a:t>musíme žít, abychom stvořili to, čím jsme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i="1" dirty="0"/>
              <a:t>„Existuje jediný, vskutku závažný filosofický problém: tímto problémem je sebevražda. Posoudit, zda život stojí či nestojí za to, aby byl žit, znamená odpovědět na základní filosofickou otázku: Je tato naše existence vůbec smysluplná?“</a:t>
            </a:r>
          </a:p>
          <a:p>
            <a:r>
              <a:rPr lang="cs-CZ" i="1" dirty="0" smtClean="0"/>
              <a:t>„Křičím</a:t>
            </a:r>
            <a:r>
              <a:rPr lang="cs-CZ" i="1" dirty="0"/>
              <a:t>, že v nic </a:t>
            </a:r>
            <a:r>
              <a:rPr lang="cs-CZ" i="1" dirty="0" smtClean="0"/>
              <a:t>nevěřím, </a:t>
            </a:r>
            <a:r>
              <a:rPr lang="cs-CZ" i="1" dirty="0"/>
              <a:t>že všechno je absurdní, ale o svém křiku nemohu pochybovat: revoltuji, tedy jsem.“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14870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Existencialismus –</a:t>
            </a:r>
            <a:br>
              <a:rPr lang="cs-CZ" dirty="0" smtClean="0"/>
            </a:br>
            <a:r>
              <a:rPr lang="cs-CZ" dirty="0" smtClean="0"/>
              <a:t>Jean-Paul </a:t>
            </a:r>
            <a:r>
              <a:rPr lang="cs-CZ" dirty="0"/>
              <a:t>S</a:t>
            </a:r>
            <a:r>
              <a:rPr lang="cs-CZ" dirty="0" smtClean="0"/>
              <a:t>artre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395536" y="2564904"/>
            <a:ext cx="8291264" cy="3561259"/>
          </a:xfrm>
        </p:spPr>
        <p:txBody>
          <a:bodyPr/>
          <a:lstStyle/>
          <a:p>
            <a:r>
              <a:rPr lang="cs-CZ" i="1" dirty="0" smtClean="0"/>
              <a:t>„Člověk jest nikoli v tom smyslu, v němž jsou něčím věci. Zprvu je spíše nicotou. V ustavičném tvoření z ničeho se musí učinit tím, čím je. Je odsouzený ke svobodě. Seberealizace člověka se děje ve svobodném projektu. Člověk je </a:t>
            </a:r>
            <a:r>
              <a:rPr lang="cs-CZ" i="1" dirty="0" err="1" smtClean="0"/>
              <a:t>sebeprojekt</a:t>
            </a:r>
            <a:r>
              <a:rPr lang="cs-CZ" i="1" dirty="0" smtClean="0"/>
              <a:t>.“</a:t>
            </a:r>
            <a:endParaRPr lang="cs-CZ" i="1" dirty="0"/>
          </a:p>
        </p:txBody>
      </p:sp>
    </p:spTree>
    <p:extLst>
      <p:ext uri="{BB962C8B-B14F-4D97-AF65-F5344CB8AC3E}">
        <p14:creationId xmlns:p14="http://schemas.microsoft.com/office/powerpoint/2010/main" val="2038135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Postmodernismus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/>
              <a:t>p</a:t>
            </a:r>
            <a:r>
              <a:rPr lang="cs-CZ" dirty="0" smtClean="0"/>
              <a:t>ostmodernu chápeme </a:t>
            </a:r>
            <a:r>
              <a:rPr lang="cs-CZ" dirty="0"/>
              <a:t>jako stav radikální plurality, postmodernismus pak hájíme jako jeho </a:t>
            </a:r>
            <a:r>
              <a:rPr lang="cs-CZ" dirty="0" smtClean="0"/>
              <a:t>uchopení</a:t>
            </a:r>
          </a:p>
          <a:p>
            <a:r>
              <a:rPr lang="cs-CZ" dirty="0"/>
              <a:t>z</a:t>
            </a:r>
            <a:r>
              <a:rPr lang="cs-CZ" dirty="0" smtClean="0"/>
              <a:t>ákladní </a:t>
            </a:r>
            <a:r>
              <a:rPr lang="cs-CZ" dirty="0"/>
              <a:t>zkušeností postmoderny je nepřekročitelná oprávněnost nanejvýš rozdílných forem vědění, životních rozvrhů, vzorců jednání…týž fakt se může jinému pohledu jevit úplně jinak a tento jiný pohled není nikterak méně „osvětlený</a:t>
            </a:r>
            <a:r>
              <a:rPr lang="cs-CZ" dirty="0" smtClean="0"/>
              <a:t>“</a:t>
            </a:r>
          </a:p>
          <a:p>
            <a:r>
              <a:rPr lang="cs-CZ" dirty="0"/>
              <a:t>z</a:t>
            </a:r>
            <a:r>
              <a:rPr lang="cs-CZ" dirty="0" smtClean="0"/>
              <a:t>asazuje </a:t>
            </a:r>
            <a:r>
              <a:rPr lang="cs-CZ" dirty="0"/>
              <a:t>se o mnohost různorodých </a:t>
            </a:r>
            <a:r>
              <a:rPr lang="cs-CZ" dirty="0" smtClean="0"/>
              <a:t>koncepcí nikoli </a:t>
            </a:r>
            <a:r>
              <a:rPr lang="cs-CZ" dirty="0"/>
              <a:t>ve smyslu laciného relativismu, nýbrž z důvodu dějinné zkušenosti a z motivů </a:t>
            </a:r>
            <a:r>
              <a:rPr lang="cs-CZ" dirty="0" smtClean="0"/>
              <a:t>svobody</a:t>
            </a:r>
          </a:p>
          <a:p>
            <a:r>
              <a:rPr lang="cs-CZ" dirty="0" smtClean="0"/>
              <a:t>každý </a:t>
            </a:r>
            <a:r>
              <a:rPr lang="cs-CZ" dirty="0"/>
              <a:t>výlučný nárok může pocházet jen z nelegitimního povyšování něčeho vpravdě partikulárního na domnělé absolutno</a:t>
            </a:r>
          </a:p>
        </p:txBody>
      </p:sp>
    </p:spTree>
    <p:extLst>
      <p:ext uri="{BB962C8B-B14F-4D97-AF65-F5344CB8AC3E}">
        <p14:creationId xmlns:p14="http://schemas.microsoft.com/office/powerpoint/2010/main" val="2786078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Postmodernismus –</a:t>
            </a:r>
            <a:br>
              <a:rPr lang="cs-CZ" dirty="0" smtClean="0"/>
            </a:br>
            <a:r>
              <a:rPr lang="cs-CZ" dirty="0" smtClean="0"/>
              <a:t>Jean-Francois </a:t>
            </a:r>
            <a:r>
              <a:rPr lang="cs-CZ" dirty="0" err="1" smtClean="0"/>
              <a:t>Lyotard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cs-CZ" dirty="0" smtClean="0"/>
              <a:t>postmoderna se </a:t>
            </a:r>
            <a:r>
              <a:rPr lang="cs-CZ" dirty="0"/>
              <a:t>jako skutečný pojem a vypracovaná koncepce objevuje ve filozofii až </a:t>
            </a:r>
            <a:r>
              <a:rPr lang="cs-CZ" dirty="0" smtClean="0"/>
              <a:t>roku </a:t>
            </a:r>
            <a:r>
              <a:rPr lang="cs-CZ" dirty="0"/>
              <a:t>1979 u </a:t>
            </a:r>
            <a:r>
              <a:rPr lang="cs-CZ" dirty="0" err="1" smtClean="0"/>
              <a:t>Lyotarda</a:t>
            </a:r>
            <a:endParaRPr lang="cs-CZ" dirty="0" smtClean="0"/>
          </a:p>
          <a:p>
            <a:r>
              <a:rPr lang="cs-CZ" dirty="0" smtClean="0"/>
              <a:t>moderní </a:t>
            </a:r>
            <a:r>
              <a:rPr lang="cs-CZ" dirty="0"/>
              <a:t>vědění mělo vždy formu </a:t>
            </a:r>
            <a:r>
              <a:rPr lang="cs-CZ" dirty="0" smtClean="0"/>
              <a:t>jednoty </a:t>
            </a:r>
            <a:r>
              <a:rPr lang="cs-CZ" dirty="0"/>
              <a:t>a tato jednota vznikala odkazem k velkým </a:t>
            </a:r>
            <a:r>
              <a:rPr lang="cs-CZ" dirty="0" smtClean="0"/>
              <a:t>meta-vyprávěním</a:t>
            </a:r>
          </a:p>
          <a:p>
            <a:r>
              <a:rPr lang="cs-CZ" dirty="0" smtClean="0"/>
              <a:t>novověk </a:t>
            </a:r>
            <a:r>
              <a:rPr lang="cs-CZ" dirty="0"/>
              <a:t>resp. moderna vytvořily tři taková meta-vyprávění: emancipaci lidstva (v osvícenství), teleologii ducha (v idealismu) a hermetiku smyslu (v historismu) </a:t>
            </a:r>
            <a:endParaRPr lang="cs-CZ" dirty="0" smtClean="0"/>
          </a:p>
          <a:p>
            <a:r>
              <a:rPr lang="cs-CZ" dirty="0" smtClean="0"/>
              <a:t>postmoderna </a:t>
            </a:r>
            <a:r>
              <a:rPr lang="cs-CZ" dirty="0"/>
              <a:t>znamená, že se již nepřikládá víra </a:t>
            </a:r>
            <a:r>
              <a:rPr lang="cs-CZ" dirty="0" smtClean="0"/>
              <a:t>meta-vyprávěním, v</a:t>
            </a:r>
            <a:r>
              <a:rPr lang="cs-CZ" dirty="0"/>
              <a:t> žádné oblasti neexistuje obecně závazný a jedině spasitelný typ jednání, nýbrž že je třeba odhalovat a rozvíjet mnohost možných </a:t>
            </a:r>
            <a:r>
              <a:rPr lang="cs-CZ" dirty="0" smtClean="0"/>
              <a:t>pravd</a:t>
            </a:r>
          </a:p>
          <a:p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52488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4294967295"/>
          </p:nvPr>
        </p:nvSpPr>
        <p:spPr>
          <a:xfrm>
            <a:off x="0" y="980728"/>
            <a:ext cx="9144000" cy="5040560"/>
          </a:xfrm>
        </p:spPr>
        <p:txBody>
          <a:bodyPr/>
          <a:lstStyle/>
          <a:p>
            <a:pPr marL="0" indent="0">
              <a:buNone/>
            </a:pPr>
            <a:r>
              <a:rPr lang="cs-CZ" dirty="0" smtClean="0"/>
              <a:t>	Literatura, zdroje:</a:t>
            </a:r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	</a:t>
            </a:r>
            <a:r>
              <a:rPr lang="cs-CZ" dirty="0" err="1" smtClean="0"/>
              <a:t>Anzenbacher</a:t>
            </a:r>
            <a:r>
              <a:rPr lang="cs-CZ" dirty="0" smtClean="0"/>
              <a:t>, </a:t>
            </a:r>
            <a:r>
              <a:rPr lang="cs-CZ" dirty="0"/>
              <a:t>A. </a:t>
            </a:r>
            <a:r>
              <a:rPr lang="cs-CZ" i="1" dirty="0"/>
              <a:t>Úvod do filozofie</a:t>
            </a:r>
            <a:r>
              <a:rPr lang="cs-CZ" dirty="0"/>
              <a:t>. Praha: SPN, 1990</a:t>
            </a:r>
          </a:p>
          <a:p>
            <a:pPr marL="0" indent="0">
              <a:buNone/>
            </a:pPr>
            <a:r>
              <a:rPr lang="cs-CZ" dirty="0" smtClean="0"/>
              <a:t>	</a:t>
            </a:r>
            <a:r>
              <a:rPr lang="cs-CZ" dirty="0" err="1" smtClean="0"/>
              <a:t>Šlajchrt</a:t>
            </a:r>
            <a:r>
              <a:rPr lang="cs-CZ" dirty="0" smtClean="0"/>
              <a:t>, </a:t>
            </a:r>
            <a:r>
              <a:rPr lang="cs-CZ" dirty="0"/>
              <a:t>V. </a:t>
            </a:r>
            <a:r>
              <a:rPr lang="cs-CZ" i="1" dirty="0"/>
              <a:t>Ludwig </a:t>
            </a:r>
            <a:r>
              <a:rPr lang="cs-CZ" i="1" dirty="0" err="1"/>
              <a:t>Wittgenstein</a:t>
            </a:r>
            <a:r>
              <a:rPr lang="cs-CZ" i="1" dirty="0"/>
              <a:t> aneb O řeči </a:t>
            </a:r>
            <a:r>
              <a:rPr lang="cs-CZ" i="1" dirty="0" smtClean="0"/>
              <a:t>a</a:t>
            </a:r>
          </a:p>
          <a:p>
            <a:pPr marL="0" indent="0">
              <a:buNone/>
            </a:pPr>
            <a:r>
              <a:rPr lang="cs-CZ" dirty="0"/>
              <a:t>	</a:t>
            </a:r>
            <a:r>
              <a:rPr lang="cs-CZ" i="1" dirty="0" smtClean="0"/>
              <a:t>mlčení</a:t>
            </a:r>
            <a:r>
              <a:rPr lang="cs-CZ" i="1" dirty="0"/>
              <a:t>.</a:t>
            </a:r>
            <a:r>
              <a:rPr lang="cs-CZ" dirty="0"/>
              <a:t> </a:t>
            </a:r>
            <a:r>
              <a:rPr lang="cs-CZ" dirty="0" smtClean="0"/>
              <a:t>Respekt, 2004, ročník 15, č. 18, s</a:t>
            </a:r>
            <a:r>
              <a:rPr lang="cs-CZ" smtClean="0"/>
              <a:t>. 2</a:t>
            </a:r>
            <a:endParaRPr lang="cs-CZ" dirty="0"/>
          </a:p>
          <a:p>
            <a:pPr marL="0" indent="0">
              <a:buNone/>
            </a:pPr>
            <a:r>
              <a:rPr lang="cs-CZ" dirty="0" smtClean="0"/>
              <a:t>	</a:t>
            </a:r>
            <a:r>
              <a:rPr lang="cs-CZ" dirty="0" err="1" smtClean="0"/>
              <a:t>Störig</a:t>
            </a:r>
            <a:r>
              <a:rPr lang="cs-CZ" dirty="0" smtClean="0"/>
              <a:t>, </a:t>
            </a:r>
            <a:r>
              <a:rPr lang="cs-CZ" dirty="0"/>
              <a:t>H. J. </a:t>
            </a:r>
            <a:r>
              <a:rPr lang="cs-CZ" i="1" dirty="0"/>
              <a:t>Malé dějiny filozofie.</a:t>
            </a:r>
            <a:r>
              <a:rPr lang="cs-CZ" dirty="0"/>
              <a:t> Praha: Zvon, 1993</a:t>
            </a:r>
          </a:p>
          <a:p>
            <a:pPr marL="0" indent="0">
              <a:buNone/>
            </a:pPr>
            <a:r>
              <a:rPr lang="cs-CZ" dirty="0" smtClean="0"/>
              <a:t>	</a:t>
            </a:r>
            <a:r>
              <a:rPr lang="cs-CZ" dirty="0" err="1" smtClean="0"/>
              <a:t>Welsch</a:t>
            </a:r>
            <a:r>
              <a:rPr lang="cs-CZ" dirty="0" smtClean="0"/>
              <a:t>, </a:t>
            </a:r>
            <a:r>
              <a:rPr lang="cs-CZ" dirty="0"/>
              <a:t>W. </a:t>
            </a:r>
            <a:r>
              <a:rPr lang="cs-CZ" i="1" dirty="0"/>
              <a:t>Naše postmoderní moderna</a:t>
            </a:r>
            <a:r>
              <a:rPr lang="cs-CZ" dirty="0"/>
              <a:t>. Praha: Zvon</a:t>
            </a:r>
            <a:r>
              <a:rPr lang="cs-CZ" dirty="0" smtClean="0"/>
              <a:t>,</a:t>
            </a:r>
          </a:p>
          <a:p>
            <a:pPr marL="0" indent="0">
              <a:buNone/>
            </a:pPr>
            <a:r>
              <a:rPr lang="cs-CZ" dirty="0"/>
              <a:t>	</a:t>
            </a:r>
            <a:r>
              <a:rPr lang="cs-CZ" dirty="0" smtClean="0"/>
              <a:t> </a:t>
            </a:r>
            <a:r>
              <a:rPr lang="cs-CZ" dirty="0"/>
              <a:t>1994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27562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olný tvar 1"/>
          <p:cNvSpPr>
            <a:spLocks/>
          </p:cNvSpPr>
          <p:nvPr/>
        </p:nvSpPr>
        <p:spPr bwMode="auto">
          <a:xfrm>
            <a:off x="2483768" y="2636912"/>
            <a:ext cx="4042445" cy="2344663"/>
          </a:xfrm>
          <a:custGeom>
            <a:avLst/>
            <a:gdLst>
              <a:gd name="T0" fmla="*/ 0 w 4342131"/>
              <a:gd name="T1" fmla="*/ 1136455 h 1562101"/>
              <a:gd name="T2" fmla="*/ 0 w 4342131"/>
              <a:gd name="T3" fmla="*/ 0 h 1562101"/>
              <a:gd name="T4" fmla="*/ 3166647 w 4342131"/>
              <a:gd name="T5" fmla="*/ 0 h 1562101"/>
              <a:gd name="T6" fmla="*/ 3166647 w 4342131"/>
              <a:gd name="T7" fmla="*/ 1136455 h 1562101"/>
              <a:gd name="T8" fmla="*/ 0 60000 65536"/>
              <a:gd name="T9" fmla="*/ 0 60000 65536"/>
              <a:gd name="T10" fmla="*/ 0 60000 65536"/>
              <a:gd name="T11" fmla="*/ 0 60000 65536"/>
              <a:gd name="T12" fmla="*/ 0 w 4342131"/>
              <a:gd name="T13" fmla="*/ 0 h 1562101"/>
              <a:gd name="T14" fmla="*/ 4342131 w 4342131"/>
              <a:gd name="T15" fmla="*/ 1562101 h 156210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342131" h="1562101">
                <a:moveTo>
                  <a:pt x="0" y="1562100"/>
                </a:moveTo>
                <a:lnTo>
                  <a:pt x="0" y="0"/>
                </a:lnTo>
                <a:lnTo>
                  <a:pt x="4342130" y="0"/>
                </a:lnTo>
                <a:lnTo>
                  <a:pt x="4342130" y="1562100"/>
                </a:lnTo>
                <a:lnTo>
                  <a:pt x="0" y="1562100"/>
                </a:lnTo>
                <a:close/>
              </a:path>
            </a:pathLst>
          </a:custGeom>
          <a:solidFill>
            <a:schemeClr val="bg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endParaRPr lang="cs-CZ"/>
          </a:p>
        </p:txBody>
      </p:sp>
      <p:sp>
        <p:nvSpPr>
          <p:cNvPr id="3" name="TextovéPole 2"/>
          <p:cNvSpPr txBox="1">
            <a:spLocks noChangeArrowheads="1"/>
          </p:cNvSpPr>
          <p:nvPr/>
        </p:nvSpPr>
        <p:spPr bwMode="auto">
          <a:xfrm>
            <a:off x="2474925" y="2779506"/>
            <a:ext cx="4042445" cy="1806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sz="1600" dirty="0">
                <a:solidFill>
                  <a:srgbClr val="000000"/>
                </a:solidFill>
                <a:latin typeface="Arial - 16"/>
                <a:cs typeface="Arial" charset="0"/>
              </a:rPr>
              <a:t>Autor:</a:t>
            </a:r>
          </a:p>
          <a:p>
            <a:pPr algn="ctr" eaLnBrk="1" hangingPunct="1"/>
            <a:endParaRPr lang="cs-CZ" sz="1600" dirty="0">
              <a:solidFill>
                <a:srgbClr val="000000"/>
              </a:solidFill>
              <a:latin typeface="Arial - 16"/>
              <a:cs typeface="Arial" charset="0"/>
            </a:endParaRPr>
          </a:p>
          <a:p>
            <a:pPr algn="ctr" eaLnBrk="1" hangingPunct="1"/>
            <a:endParaRPr lang="cs-CZ" sz="1600" dirty="0" smtClean="0">
              <a:solidFill>
                <a:srgbClr val="000000"/>
              </a:solidFill>
              <a:latin typeface="Arial - 16"/>
              <a:cs typeface="Arial" charset="0"/>
            </a:endParaRPr>
          </a:p>
          <a:p>
            <a:pPr algn="ctr" eaLnBrk="1" hangingPunct="1"/>
            <a:r>
              <a:rPr lang="cs-CZ" sz="1600" dirty="0" smtClean="0">
                <a:solidFill>
                  <a:srgbClr val="000000"/>
                </a:solidFill>
                <a:latin typeface="Arial - 16"/>
                <a:cs typeface="Arial" charset="0"/>
              </a:rPr>
              <a:t>Mgr</a:t>
            </a:r>
            <a:r>
              <a:rPr lang="cs-CZ" sz="1600" dirty="0">
                <a:solidFill>
                  <a:srgbClr val="000000"/>
                </a:solidFill>
                <a:latin typeface="Arial - 16"/>
                <a:cs typeface="Arial" charset="0"/>
              </a:rPr>
              <a:t>. </a:t>
            </a:r>
            <a:r>
              <a:rPr lang="cs-CZ" sz="1600" dirty="0" smtClean="0">
                <a:solidFill>
                  <a:srgbClr val="000000"/>
                </a:solidFill>
                <a:latin typeface="Arial - 16"/>
                <a:cs typeface="Arial" charset="0"/>
              </a:rPr>
              <a:t>Tomáš Míka</a:t>
            </a:r>
            <a:endParaRPr lang="cs-CZ" sz="1600" dirty="0">
              <a:solidFill>
                <a:srgbClr val="000000"/>
              </a:solidFill>
              <a:latin typeface="Arial - 16"/>
              <a:cs typeface="Arial" charset="0"/>
            </a:endParaRPr>
          </a:p>
          <a:p>
            <a:pPr algn="ctr" eaLnBrk="1" hangingPunct="1"/>
            <a:r>
              <a:rPr lang="cs-CZ" sz="1600" dirty="0">
                <a:solidFill>
                  <a:srgbClr val="000000"/>
                </a:solidFill>
                <a:latin typeface="Arial - 16"/>
                <a:cs typeface="Arial" charset="0"/>
              </a:rPr>
              <a:t>Gymnázium Pierra de </a:t>
            </a:r>
            <a:r>
              <a:rPr lang="cs-CZ" sz="1600" dirty="0" err="1">
                <a:solidFill>
                  <a:srgbClr val="000000"/>
                </a:solidFill>
                <a:latin typeface="Arial - 16"/>
                <a:cs typeface="Arial" charset="0"/>
              </a:rPr>
              <a:t>Coubertina</a:t>
            </a:r>
            <a:r>
              <a:rPr lang="cs-CZ" sz="1600" dirty="0">
                <a:solidFill>
                  <a:srgbClr val="000000"/>
                </a:solidFill>
                <a:latin typeface="Arial - 16"/>
                <a:cs typeface="Arial" charset="0"/>
              </a:rPr>
              <a:t>, Tábor</a:t>
            </a:r>
          </a:p>
          <a:p>
            <a:pPr algn="ctr" eaLnBrk="1" hangingPunct="1"/>
            <a:r>
              <a:rPr lang="cs-CZ" sz="1600" dirty="0" smtClean="0">
                <a:solidFill>
                  <a:srgbClr val="000000"/>
                </a:solidFill>
                <a:latin typeface="Arial - 16"/>
                <a:cs typeface="Arial" charset="0"/>
              </a:rPr>
              <a:t>burlaki@seznam.cz</a:t>
            </a:r>
            <a:endParaRPr lang="cs-CZ" sz="1600" dirty="0">
              <a:solidFill>
                <a:srgbClr val="000000"/>
              </a:solidFill>
              <a:latin typeface="Arial - 16"/>
              <a:cs typeface="Arial" charset="0"/>
            </a:endParaRPr>
          </a:p>
          <a:p>
            <a:pPr algn="ctr" eaLnBrk="1" hangingPunct="1"/>
            <a:r>
              <a:rPr lang="cs-CZ" sz="1600" dirty="0" smtClean="0">
                <a:solidFill>
                  <a:srgbClr val="000000"/>
                </a:solidFill>
                <a:latin typeface="Arial - 16"/>
                <a:cs typeface="Arial" charset="0"/>
              </a:rPr>
              <a:t>říjen 2013</a:t>
            </a:r>
            <a:endParaRPr lang="cs-CZ" sz="1600" dirty="0">
              <a:solidFill>
                <a:srgbClr val="000000"/>
              </a:solidFill>
              <a:latin typeface="Arial - 16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6485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467544" y="1772816"/>
            <a:ext cx="8229600" cy="1600200"/>
          </a:xfrm>
        </p:spPr>
        <p:txBody>
          <a:bodyPr/>
          <a:lstStyle/>
          <a:p>
            <a:r>
              <a:rPr lang="cs-CZ" dirty="0" smtClean="0"/>
              <a:t>Vybrané osobnosti </a:t>
            </a:r>
            <a:br>
              <a:rPr lang="cs-CZ" dirty="0" smtClean="0"/>
            </a:br>
            <a:r>
              <a:rPr lang="cs-CZ" dirty="0" smtClean="0"/>
              <a:t>a směry filosofie 20. století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65915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Pragmatismus – W. James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cs-CZ" dirty="0" err="1" smtClean="0"/>
              <a:t>pragma</a:t>
            </a:r>
            <a:r>
              <a:rPr lang="cs-CZ" dirty="0" smtClean="0"/>
              <a:t> = řecky věc, událost, jednání, konání, čin, akce</a:t>
            </a:r>
          </a:p>
          <a:p>
            <a:r>
              <a:rPr lang="cs-CZ" dirty="0" smtClean="0"/>
              <a:t>vzniká na půdě Ameriky, je ovlivněn americkým životním stylem</a:t>
            </a:r>
          </a:p>
          <a:p>
            <a:r>
              <a:rPr lang="cs-CZ" u="sng" dirty="0" smtClean="0"/>
              <a:t>William James</a:t>
            </a:r>
            <a:r>
              <a:rPr lang="cs-CZ" dirty="0" smtClean="0"/>
              <a:t> (1842-1910) – </a:t>
            </a:r>
            <a:r>
              <a:rPr lang="cs-CZ" i="1" dirty="0" smtClean="0"/>
              <a:t>Principy psychologie, Druhy náboženské zkušenosti</a:t>
            </a:r>
            <a:endParaRPr lang="cs-CZ" dirty="0" smtClean="0"/>
          </a:p>
          <a:p>
            <a:r>
              <a:rPr lang="cs-CZ" dirty="0"/>
              <a:t>pragmatismus odhlíží od prvních věcí, principů, kategorií a obrací se k posledním věcem, k plodům, výsledkům a faktům</a:t>
            </a:r>
            <a:endParaRPr lang="cs-CZ" dirty="0" smtClean="0"/>
          </a:p>
          <a:p>
            <a:r>
              <a:rPr lang="cs-CZ" dirty="0" smtClean="0"/>
              <a:t>užitečnost, hodnota, úspěšnost jsou kritéria pravdy</a:t>
            </a:r>
          </a:p>
          <a:p>
            <a:r>
              <a:rPr lang="cs-CZ" dirty="0" smtClean="0"/>
              <a:t>jaká je využitelná hodnota nějaké představy?</a:t>
            </a:r>
          </a:p>
          <a:p>
            <a:r>
              <a:rPr lang="cs-CZ" dirty="0" smtClean="0"/>
              <a:t>pravdivé je to, co se osvědčuje svými praktickými důsledky (= zájem o náboženství, protože mění naše chování)</a:t>
            </a:r>
          </a:p>
          <a:p>
            <a:r>
              <a:rPr lang="cs-CZ" dirty="0" smtClean="0"/>
              <a:t>pluralismus – svět nelze vyložit z jediného principu, není „universum“, ale „</a:t>
            </a:r>
            <a:r>
              <a:rPr lang="cs-CZ" dirty="0" err="1" smtClean="0"/>
              <a:t>multiversum</a:t>
            </a:r>
            <a:r>
              <a:rPr lang="cs-CZ" dirty="0" smtClean="0"/>
              <a:t>“ = příležitost pro člověka, který nastupuje s vlastní vůlí, rozhoduje, spoluurčuje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08812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Pragmatismus – J. </a:t>
            </a:r>
            <a:r>
              <a:rPr lang="cs-CZ" dirty="0" err="1" smtClean="0"/>
              <a:t>Dewey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u="sng" dirty="0" smtClean="0"/>
              <a:t>John </a:t>
            </a:r>
            <a:r>
              <a:rPr lang="cs-CZ" u="sng" dirty="0" err="1" smtClean="0"/>
              <a:t>Dewey</a:t>
            </a:r>
            <a:r>
              <a:rPr lang="cs-CZ" dirty="0" smtClean="0"/>
              <a:t> (1859-1952)</a:t>
            </a:r>
          </a:p>
          <a:p>
            <a:r>
              <a:rPr lang="cs-CZ" dirty="0" smtClean="0"/>
              <a:t>instrumentalismus – myšlení je nástrojem jednání, myšlenky mají hodnotu nástrojů, instrumentů</a:t>
            </a:r>
          </a:p>
          <a:p>
            <a:r>
              <a:rPr lang="cs-CZ" dirty="0" smtClean="0"/>
              <a:t>poznání = nástroj dobrý k tomu, abychom podle zkušeností z minulosti co nejlépe zařídili budoucnost (poznání kategorií, </a:t>
            </a:r>
            <a:r>
              <a:rPr lang="cs-CZ" dirty="0" err="1" smtClean="0"/>
              <a:t>nominálií</a:t>
            </a:r>
            <a:r>
              <a:rPr lang="cs-CZ" dirty="0" smtClean="0"/>
              <a:t>, poznání a priori, a posteriori je nepoužitelné)</a:t>
            </a:r>
          </a:p>
          <a:p>
            <a:r>
              <a:rPr lang="cs-CZ" dirty="0" smtClean="0"/>
              <a:t>myšlenka absolutního dobra jako hodnoty, která by platila v každé situaci, neexistuje, protože v každé situaci je dobré něco jiného = dobro je relativní, jeho měřítkem je prospěch</a:t>
            </a:r>
          </a:p>
          <a:p>
            <a:r>
              <a:rPr lang="cs-CZ" dirty="0" smtClean="0"/>
              <a:t>př.: podle statistik vyšší životní úroveň = vyšší sebevražednost; sebevražednost není člověku prospěšná, proto ani zvyšovat životné úroveň není dobré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76641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Fenomenologie – </a:t>
            </a:r>
            <a:br>
              <a:rPr lang="cs-CZ" dirty="0" smtClean="0"/>
            </a:br>
            <a:r>
              <a:rPr lang="cs-CZ" dirty="0" smtClean="0"/>
              <a:t>E. </a:t>
            </a:r>
            <a:r>
              <a:rPr lang="cs-CZ" dirty="0" err="1" smtClean="0"/>
              <a:t>Husserl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cs-CZ" u="sng" dirty="0" smtClean="0"/>
              <a:t>Edmund </a:t>
            </a:r>
            <a:r>
              <a:rPr lang="cs-CZ" dirty="0" err="1" smtClean="0"/>
              <a:t>Husserl</a:t>
            </a:r>
            <a:r>
              <a:rPr lang="cs-CZ" dirty="0" smtClean="0"/>
              <a:t> (1859-1938) – </a:t>
            </a:r>
            <a:r>
              <a:rPr lang="cs-CZ" i="1" dirty="0" smtClean="0"/>
              <a:t>Logická zkoumání</a:t>
            </a:r>
            <a:r>
              <a:rPr lang="cs-CZ" dirty="0" smtClean="0"/>
              <a:t>, </a:t>
            </a:r>
            <a:r>
              <a:rPr lang="cs-CZ" i="1" dirty="0" smtClean="0"/>
              <a:t>Krize evropských věd</a:t>
            </a:r>
            <a:endParaRPr lang="cs-CZ" dirty="0" smtClean="0"/>
          </a:p>
          <a:p>
            <a:r>
              <a:rPr lang="cs-CZ" dirty="0" smtClean="0"/>
              <a:t>věda v krizi – není s to říci cokoli podstatného k otázkám existenciální pravdy, neřeší problém hodnoty, smyslu lidské existence</a:t>
            </a:r>
          </a:p>
          <a:p>
            <a:r>
              <a:rPr lang="cs-CZ" dirty="0" smtClean="0"/>
              <a:t>úspěchy vědy způsobily, že možnost poznání se pro ni stala čímsi samozřejmým a přestala se starat o své základy</a:t>
            </a:r>
          </a:p>
          <a:p>
            <a:r>
              <a:rPr lang="cs-CZ" dirty="0" smtClean="0"/>
              <a:t>věda se vzdálila přirozené zkušenosti</a:t>
            </a:r>
          </a:p>
          <a:p>
            <a:r>
              <a:rPr lang="cs-CZ" dirty="0" smtClean="0"/>
              <a:t>náš svět je svět vždy již nejrůznějším způsobem interpretovaný, náš přístup ke světu většinou nějak zprostředkovaný</a:t>
            </a:r>
          </a:p>
          <a:p>
            <a:r>
              <a:rPr lang="cs-CZ" dirty="0" smtClean="0"/>
              <a:t>náš kontakt se světem se nutně děje v jazyce, tedy v zástupnosti (slovo = znak), v nepřítomnosti věci samé</a:t>
            </a:r>
          </a:p>
          <a:p>
            <a:r>
              <a:rPr lang="cs-CZ" dirty="0" smtClean="0"/>
              <a:t>heslem fenomenologie = zpět k věcem samým</a:t>
            </a:r>
          </a:p>
          <a:p>
            <a:r>
              <a:rPr lang="cs-CZ" dirty="0" smtClean="0"/>
              <a:t>místo, kde se s věcmi původně setkáváme = vědomí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41135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Fenomenologie – </a:t>
            </a:r>
            <a:br>
              <a:rPr lang="cs-CZ" dirty="0" smtClean="0"/>
            </a:br>
            <a:r>
              <a:rPr lang="cs-CZ" dirty="0" smtClean="0"/>
              <a:t>E. </a:t>
            </a:r>
            <a:r>
              <a:rPr lang="cs-CZ" dirty="0" err="1" smtClean="0"/>
              <a:t>Husserl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dirty="0" smtClean="0"/>
              <a:t>fenomén – z řeckého </a:t>
            </a:r>
            <a:r>
              <a:rPr lang="cs-CZ" dirty="0" err="1" smtClean="0"/>
              <a:t>fainetai</a:t>
            </a:r>
            <a:r>
              <a:rPr lang="cs-CZ" dirty="0" smtClean="0"/>
              <a:t> (= ukazuje se, jeví se)</a:t>
            </a:r>
          </a:p>
          <a:p>
            <a:r>
              <a:rPr lang="cs-CZ" dirty="0" smtClean="0"/>
              <a:t>filosofie má analyzovat to, co je nepochybně dáno, co se ukazuje ve vědomí</a:t>
            </a:r>
          </a:p>
          <a:p>
            <a:r>
              <a:rPr lang="cs-CZ" dirty="0" smtClean="0"/>
              <a:t>fenomén je vše, co se ukazuje ve zkušenosti buď vnější, nebo vnitřní</a:t>
            </a:r>
          </a:p>
          <a:p>
            <a:r>
              <a:rPr lang="cs-CZ" dirty="0" smtClean="0"/>
              <a:t>člověk je vždy obrácen ke světu, předpokládá existenci světa = tzv. generální teze (svět, ve kterém žiji, je neustále zde)</a:t>
            </a:r>
          </a:p>
          <a:p>
            <a:r>
              <a:rPr lang="cs-CZ" dirty="0" smtClean="0"/>
              <a:t>na počátku filosofování je třeba provést tzv. fenomenologickou redukci = „uzávorkovat“, vyřadit tuto generální tezi</a:t>
            </a:r>
          </a:p>
          <a:p>
            <a:r>
              <a:rPr lang="cs-CZ" dirty="0" smtClean="0"/>
              <a:t>fenomenologická redukce = vyřazujeme víru v bytí světa, odnímáme světu existenci</a:t>
            </a:r>
          </a:p>
          <a:p>
            <a:r>
              <a:rPr lang="cs-CZ" dirty="0" smtClean="0"/>
              <a:t>co zbývá = fenomény předmětů ve vědomí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29149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Martin </a:t>
            </a:r>
            <a:r>
              <a:rPr lang="cs-CZ" dirty="0" err="1" smtClean="0"/>
              <a:t>Heidegger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(1889-1976)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cs-CZ" dirty="0"/>
              <a:t>někdy řazen mezi filozofy existence, </a:t>
            </a:r>
            <a:r>
              <a:rPr lang="cs-CZ" dirty="0" smtClean="0"/>
              <a:t>což nejspíš nedorozumění (sice se zaměřuje na </a:t>
            </a:r>
            <a:r>
              <a:rPr lang="cs-CZ" dirty="0"/>
              <a:t>lidskou existenci, ale jen jako na prostředek k </a:t>
            </a:r>
            <a:r>
              <a:rPr lang="cs-CZ" dirty="0" smtClean="0"/>
              <a:t>bytí)</a:t>
            </a:r>
          </a:p>
          <a:p>
            <a:r>
              <a:rPr lang="cs-CZ" dirty="0" smtClean="0"/>
              <a:t>často </a:t>
            </a:r>
            <a:r>
              <a:rPr lang="cs-CZ" dirty="0"/>
              <a:t>napadán za svůj příklon k nacismu na počátku třicátých let a za to, že i když se s nacismem rozešel, </a:t>
            </a:r>
            <a:r>
              <a:rPr lang="cs-CZ" dirty="0" smtClean="0"/>
              <a:t>nikdy své postoje neoznačil za chybu</a:t>
            </a:r>
          </a:p>
          <a:p>
            <a:pPr lvl="0"/>
            <a:r>
              <a:rPr lang="cs-CZ" dirty="0"/>
              <a:t>hlavní dílo – </a:t>
            </a:r>
            <a:r>
              <a:rPr lang="cs-CZ" b="1" u="sng" dirty="0"/>
              <a:t>Bytí a čas</a:t>
            </a:r>
            <a:r>
              <a:rPr lang="cs-CZ" b="1" dirty="0"/>
              <a:t> </a:t>
            </a:r>
            <a:r>
              <a:rPr lang="cs-CZ" dirty="0"/>
              <a:t>(1927 – 1. díl</a:t>
            </a:r>
            <a:r>
              <a:rPr lang="cs-CZ" dirty="0" smtClean="0"/>
              <a:t>)</a:t>
            </a:r>
          </a:p>
          <a:p>
            <a:pPr lvl="0"/>
            <a:r>
              <a:rPr lang="cs-CZ" dirty="0" smtClean="0"/>
              <a:t>dosavadní </a:t>
            </a:r>
            <a:r>
              <a:rPr lang="cs-CZ" dirty="0"/>
              <a:t>filosofii vytýká, že „zapomněla na bytí“, že se dosud zaměřovala </a:t>
            </a:r>
            <a:r>
              <a:rPr lang="cs-CZ" dirty="0" smtClean="0"/>
              <a:t>na jsoucno, </a:t>
            </a:r>
            <a:r>
              <a:rPr lang="cs-CZ" dirty="0"/>
              <a:t>zaměřovala myšlení předmětně, na předměty, ideje, a ne na to, čím, skrz </a:t>
            </a:r>
            <a:r>
              <a:rPr lang="cs-CZ" dirty="0" smtClean="0"/>
              <a:t>co předměty a </a:t>
            </a:r>
            <a:r>
              <a:rPr lang="cs-CZ" dirty="0"/>
              <a:t>ideje vlastně </a:t>
            </a:r>
            <a:r>
              <a:rPr lang="cs-CZ" dirty="0" smtClean="0"/>
              <a:t>jsou</a:t>
            </a:r>
          </a:p>
          <a:p>
            <a:pPr lvl="0"/>
            <a:r>
              <a:rPr lang="cs-CZ" dirty="0" smtClean="0"/>
              <a:t>provádí </a:t>
            </a:r>
            <a:r>
              <a:rPr lang="cs-CZ" dirty="0"/>
              <a:t>tzv. „ontologickou diferenci“, radikálně rozlišuje </a:t>
            </a:r>
            <a:r>
              <a:rPr lang="cs-CZ" dirty="0" smtClean="0"/>
              <a:t>mezi jsoucnem </a:t>
            </a:r>
            <a:r>
              <a:rPr lang="cs-CZ" dirty="0"/>
              <a:t>a </a:t>
            </a:r>
            <a:r>
              <a:rPr lang="cs-CZ" dirty="0" smtClean="0"/>
              <a:t>bytím</a:t>
            </a:r>
          </a:p>
          <a:p>
            <a:pPr lvl="0"/>
            <a:endParaRPr lang="cs-CZ" dirty="0" smtClean="0"/>
          </a:p>
          <a:p>
            <a:endParaRPr lang="cs-CZ" dirty="0"/>
          </a:p>
          <a:p>
            <a:pPr lvl="0"/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33940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Martin </a:t>
            </a:r>
            <a:r>
              <a:rPr lang="cs-CZ" dirty="0" err="1" smtClean="0"/>
              <a:t>Heidegger</a:t>
            </a:r>
            <a:r>
              <a:rPr lang="cs-CZ" dirty="0" smtClean="0"/>
              <a:t> – </a:t>
            </a:r>
            <a:br>
              <a:rPr lang="cs-CZ" dirty="0" smtClean="0"/>
            </a:br>
            <a:r>
              <a:rPr lang="cs-CZ" dirty="0" smtClean="0"/>
              <a:t>Bytí a čas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endParaRPr lang="cs-CZ" dirty="0" smtClean="0"/>
          </a:p>
          <a:p>
            <a:pPr lvl="0"/>
            <a:r>
              <a:rPr lang="cs-CZ" dirty="0" smtClean="0"/>
              <a:t>jediné </a:t>
            </a:r>
            <a:r>
              <a:rPr lang="cs-CZ" dirty="0"/>
              <a:t>místo, jediný způsob, jak se dozvědět něco o povaze bytí, je zaměřit se na bytí člověka, protože člověk je mezi všemi jsoucny jediné, které reflektuje bytí a tedy mu předem nějak rozumí</a:t>
            </a:r>
          </a:p>
          <a:p>
            <a:r>
              <a:rPr lang="cs-CZ" dirty="0"/>
              <a:t>bytí člověka nazývá „pobytem</a:t>
            </a:r>
            <a:r>
              <a:rPr lang="cs-CZ" dirty="0" smtClean="0"/>
              <a:t>“; </a:t>
            </a:r>
            <a:r>
              <a:rPr lang="cs-CZ" dirty="0"/>
              <a:t>pobyt = vždy „bytí na světě</a:t>
            </a:r>
            <a:r>
              <a:rPr lang="cs-CZ" dirty="0" smtClean="0"/>
              <a:t>“, </a:t>
            </a:r>
            <a:r>
              <a:rPr lang="cs-CZ" dirty="0"/>
              <a:t>člověk může být jedině na světě, je do světa „vržen</a:t>
            </a:r>
            <a:r>
              <a:rPr lang="cs-CZ" dirty="0" smtClean="0"/>
              <a:t>“</a:t>
            </a:r>
          </a:p>
          <a:p>
            <a:pPr lvl="0"/>
            <a:r>
              <a:rPr lang="cs-CZ" dirty="0"/>
              <a:t>základní lidskou zkušeností je „úzkost“ = úzkost z nebytí na světě</a:t>
            </a:r>
          </a:p>
          <a:p>
            <a:pPr lvl="0"/>
            <a:r>
              <a:rPr lang="cs-CZ" dirty="0"/>
              <a:t>člověk se setkává se smrtí = bytí člověka je „bytí k smrti“</a:t>
            </a:r>
          </a:p>
          <a:p>
            <a:r>
              <a:rPr lang="cs-CZ" dirty="0"/>
              <a:t>kdyby nebylo smrti, nejsme tlačeni k realizaci čehokoli, na všechno by bylo dost času, smrt určuje náš život, tváří v tvář smrti svůj život realizujeme, realizujeme „autentický život</a:t>
            </a:r>
            <a:r>
              <a:rPr lang="cs-CZ" dirty="0" smtClean="0"/>
              <a:t>“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96814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Martin </a:t>
            </a:r>
            <a:r>
              <a:rPr lang="cs-CZ" dirty="0" err="1" smtClean="0"/>
              <a:t>Heidegger</a:t>
            </a:r>
            <a:r>
              <a:rPr lang="cs-CZ" dirty="0" smtClean="0"/>
              <a:t> –</a:t>
            </a:r>
            <a:br>
              <a:rPr lang="cs-CZ" dirty="0" smtClean="0"/>
            </a:br>
            <a:r>
              <a:rPr lang="cs-CZ" dirty="0" smtClean="0"/>
              <a:t>Básnicky bydlí člověk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jde-li </a:t>
            </a:r>
            <a:r>
              <a:rPr lang="cs-CZ" dirty="0" err="1" smtClean="0"/>
              <a:t>Heidegger</a:t>
            </a:r>
            <a:r>
              <a:rPr lang="cs-CZ" dirty="0" smtClean="0"/>
              <a:t> </a:t>
            </a:r>
            <a:r>
              <a:rPr lang="cs-CZ" dirty="0"/>
              <a:t>k bytí, tedy za vše jsoucno (i Bůh je mu jsoucnem), vykračuje až do ničeho, do nicoty </a:t>
            </a:r>
            <a:r>
              <a:rPr lang="cs-CZ" dirty="0" smtClean="0"/>
              <a:t>= </a:t>
            </a:r>
            <a:r>
              <a:rPr lang="cs-CZ" dirty="0"/>
              <a:t>lidská existence je </a:t>
            </a:r>
            <a:r>
              <a:rPr lang="cs-CZ" dirty="0" smtClean="0"/>
              <a:t>„vyčníváním </a:t>
            </a:r>
            <a:r>
              <a:rPr lang="cs-CZ" dirty="0"/>
              <a:t>do </a:t>
            </a:r>
            <a:r>
              <a:rPr lang="cs-CZ" dirty="0" smtClean="0"/>
              <a:t>nicoty“</a:t>
            </a:r>
            <a:endParaRPr lang="cs-CZ" dirty="0"/>
          </a:p>
          <a:p>
            <a:pPr lvl="0"/>
            <a:r>
              <a:rPr lang="cs-CZ" dirty="0"/>
              <a:t>prostředím bytí </a:t>
            </a:r>
            <a:r>
              <a:rPr lang="cs-CZ" dirty="0" smtClean="0"/>
              <a:t>je </a:t>
            </a:r>
            <a:r>
              <a:rPr lang="cs-CZ" dirty="0"/>
              <a:t>(básnická) řeč, </a:t>
            </a:r>
            <a:r>
              <a:rPr lang="cs-CZ" dirty="0" smtClean="0"/>
              <a:t>řeč je „příbytkem </a:t>
            </a:r>
            <a:r>
              <a:rPr lang="cs-CZ" dirty="0"/>
              <a:t>bytí“, „obydlím lidské bytosti“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83579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kutivní">
  <a:themeElements>
    <a:clrScheme name="Exekutivní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kutivní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kutivní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405</TotalTime>
  <Words>1233</Words>
  <Application>Microsoft Office PowerPoint</Application>
  <PresentationFormat>Předvádění na obrazovce (4:3)</PresentationFormat>
  <Paragraphs>124</Paragraphs>
  <Slides>18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18</vt:i4>
      </vt:variant>
    </vt:vector>
  </HeadingPairs>
  <TitlesOfParts>
    <vt:vector size="19" baseType="lpstr">
      <vt:lpstr>Exekutivní</vt:lpstr>
      <vt:lpstr>Prezentace aplikace PowerPoint</vt:lpstr>
      <vt:lpstr>Vybrané osobnosti  a směry filosofie 20. století</vt:lpstr>
      <vt:lpstr>Pragmatismus – W. James</vt:lpstr>
      <vt:lpstr>Pragmatismus – J. Dewey</vt:lpstr>
      <vt:lpstr>Fenomenologie –  E. Husserl</vt:lpstr>
      <vt:lpstr>Fenomenologie –  E. Husserl</vt:lpstr>
      <vt:lpstr>Martin Heidegger (1889-1976)</vt:lpstr>
      <vt:lpstr>Martin Heidegger –  Bytí a čas</vt:lpstr>
      <vt:lpstr>Martin Heidegger – Básnicky bydlí člověk</vt:lpstr>
      <vt:lpstr>Ludwig Wittgenstein (1881-1951)</vt:lpstr>
      <vt:lpstr>L. Wittgenstein –Tractatus logico-philosophicus</vt:lpstr>
      <vt:lpstr>Existencialismus</vt:lpstr>
      <vt:lpstr>Existencialismus – Albert Camus</vt:lpstr>
      <vt:lpstr>Existencialismus – Jean-Paul Sartre</vt:lpstr>
      <vt:lpstr>Postmodernismus</vt:lpstr>
      <vt:lpstr>Postmodernismus – Jean-Francois Lyotard</vt:lpstr>
      <vt:lpstr>Prezentace aplikace PowerPoint</vt:lpstr>
      <vt:lpstr>Prezentace aplikace PowerPoint</vt:lpstr>
    </vt:vector>
  </TitlesOfParts>
  <Company>GPdC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doma</dc:creator>
  <cp:lastModifiedBy>hchotovinska</cp:lastModifiedBy>
  <cp:revision>35</cp:revision>
  <dcterms:created xsi:type="dcterms:W3CDTF">2013-09-26T19:16:36Z</dcterms:created>
  <dcterms:modified xsi:type="dcterms:W3CDTF">2014-06-09T13:11:38Z</dcterms:modified>
</cp:coreProperties>
</file>