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60" r:id="rId4"/>
    <p:sldId id="264" r:id="rId5"/>
  </p:sldIdLst>
  <p:sldSz cx="10160000" cy="8331200"/>
  <p:notesSz cx="7099300" cy="10234613"/>
  <p:embeddedFontLst>
    <p:embeddedFont>
      <p:font typeface="Calibri" panose="020F0502020204030204" pitchFamily="34" charset="0"/>
      <p:regular r:id="rId6"/>
      <p:bold r:id="rId7"/>
      <p:italic r:id="rId8"/>
      <p:boldItalic r:id="rId9"/>
    </p:embeddedFont>
  </p:embeddedFontLst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504" y="-58"/>
      </p:cViewPr>
      <p:guideLst>
        <p:guide orient="horz" pos="2624"/>
        <p:guide pos="32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4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62000" y="2588074"/>
            <a:ext cx="8636000" cy="1785808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4721014"/>
            <a:ext cx="7112000" cy="212908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66000" y="333636"/>
            <a:ext cx="2286000" cy="7108519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8001" y="333636"/>
            <a:ext cx="6688667" cy="7108519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02570" y="5353569"/>
            <a:ext cx="8636000" cy="165466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02570" y="3531119"/>
            <a:ext cx="8636000" cy="18224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8000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64667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8000" y="1864878"/>
            <a:ext cx="4489098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08000" y="2642070"/>
            <a:ext cx="4489098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5161141" y="1864878"/>
            <a:ext cx="4490861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161141" y="2642070"/>
            <a:ext cx="4490861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1" y="331705"/>
            <a:ext cx="3342570" cy="14116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72278" y="331707"/>
            <a:ext cx="5679722" cy="71104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08001" y="1743382"/>
            <a:ext cx="3342570" cy="569877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91431" y="5831840"/>
            <a:ext cx="6096000" cy="6884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991431" y="744408"/>
            <a:ext cx="6096000" cy="499872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991431" y="6520322"/>
            <a:ext cx="6096000" cy="97775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508000" y="333634"/>
            <a:ext cx="9144000" cy="1388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8000" y="1943948"/>
            <a:ext cx="9144000" cy="54982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508001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471335" y="7721790"/>
            <a:ext cx="3217333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7281334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FHbm291qrTY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2781300" y="287809"/>
            <a:ext cx="5854700" cy="2308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cs-CZ" sz="900" dirty="0" smtClean="0">
                <a:solidFill>
                  <a:srgbClr val="000000"/>
                </a:solidFill>
                <a:latin typeface="Times New Roman - 16 - 12"/>
              </a:rPr>
              <a:t>                  Projekt: Inovace vybavení      </a:t>
            </a:r>
            <a:r>
              <a:rPr lang="cs-CZ" sz="900" dirty="0" err="1" smtClean="0">
                <a:solidFill>
                  <a:srgbClr val="000000"/>
                </a:solidFill>
                <a:latin typeface="Times New Roman - 16 - 12"/>
              </a:rPr>
              <a:t>Rregistrační</a:t>
            </a:r>
            <a:r>
              <a:rPr lang="cs-CZ" sz="900" dirty="0" smtClean="0">
                <a:solidFill>
                  <a:srgbClr val="000000"/>
                </a:solidFill>
                <a:latin typeface="Times New Roman - 16 - 12"/>
              </a:rPr>
              <a:t> číslo projektu </a:t>
            </a:r>
            <a:r>
              <a:rPr lang="cs-CZ" sz="900" dirty="0" smtClean="0">
                <a:solidFill>
                  <a:srgbClr val="000000"/>
                </a:solidFill>
                <a:latin typeface="Times New Roman - 16 - 12"/>
              </a:rPr>
              <a:t>CZ.1.07/1.5.00/34.0325</a:t>
            </a:r>
            <a:endParaRPr lang="cs-CZ" sz="900" dirty="0">
              <a:solidFill>
                <a:srgbClr val="000000"/>
              </a:solidFill>
              <a:latin typeface="Times New Roman - 16 - 12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1752600" y="533400"/>
            <a:ext cx="68834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cs-CZ" sz="1000" smtClean="0">
                <a:solidFill>
                  <a:srgbClr val="000000"/>
                </a:solidFill>
                <a:latin typeface="Times New Roman - 16 - 12"/>
              </a:rPr>
              <a:t>Příjemce: Gymnázium Pierra de Coubertina, Tábor, Náměstí Františka Křižíka 860, 390 01 Tábor</a:t>
            </a:r>
            <a:endParaRPr lang="cs-CZ" sz="1000">
              <a:solidFill>
                <a:srgbClr val="000000"/>
              </a:solidFill>
              <a:latin typeface="Times New Roman - 16 - 12"/>
            </a:endParaRPr>
          </a:p>
        </p:txBody>
      </p:sp>
      <p:pic>
        <p:nvPicPr>
          <p:cNvPr id="4" name="Obrázek 3" descr="tmpNBK(1).pn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87500" y="5865876"/>
            <a:ext cx="6985000" cy="13716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TextovéPole 4"/>
          <p:cNvSpPr txBox="1"/>
          <p:nvPr/>
        </p:nvSpPr>
        <p:spPr>
          <a:xfrm>
            <a:off x="2095500" y="5461000"/>
            <a:ext cx="6197600" cy="21544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cs-CZ" sz="800" b="1" smtClean="0">
                <a:solidFill>
                  <a:srgbClr val="000000"/>
                </a:solidFill>
                <a:latin typeface="Times New Roman - 14 - 10"/>
              </a:rPr>
              <a:t>Tento výukový materiál vznikl v rámci Operačního programu Vzdělání pro  konkurenceschopnost.</a:t>
            </a:r>
            <a:endParaRPr lang="cs-CZ" sz="800" b="1">
              <a:solidFill>
                <a:srgbClr val="000000"/>
              </a:solidFill>
              <a:latin typeface="Times New Roman - 14 - 10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1587500" y="4889500"/>
            <a:ext cx="736600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cs-CZ" sz="800" b="1" smtClean="0">
                <a:solidFill>
                  <a:srgbClr val="000000"/>
                </a:solidFill>
                <a:latin typeface="Times New Roman - 14 - 9"/>
              </a:rPr>
              <a:t>Materiál je určen k bezplatnému používání pro potřeby výuky a vzdělávání na všech typech škol a školských  zařízení.</a:t>
            </a:r>
          </a:p>
          <a:p>
            <a:pPr algn="ctr"/>
            <a:r>
              <a:rPr lang="cs-CZ" sz="800" b="1" smtClean="0">
                <a:solidFill>
                  <a:srgbClr val="000000"/>
                </a:solidFill>
                <a:latin typeface="Times New Roman - 14 - 9"/>
              </a:rPr>
              <a:t>Jakékoliv další používání podléhá autorskému zákonu.</a:t>
            </a:r>
            <a:endParaRPr lang="cs-CZ" sz="800" b="1">
              <a:solidFill>
                <a:srgbClr val="000000"/>
              </a:solidFill>
              <a:latin typeface="Times New Roman - 14 - 9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381000" y="1346200"/>
            <a:ext cx="15240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900" b="1" smtClean="0">
                <a:solidFill>
                  <a:srgbClr val="000000"/>
                </a:solidFill>
                <a:latin typeface="Arial - 16 - 11"/>
              </a:rPr>
              <a:t>Autor materiálu:</a:t>
            </a:r>
            <a:endParaRPr lang="cs-CZ" sz="900" b="1">
              <a:solidFill>
                <a:srgbClr val="000000"/>
              </a:solidFill>
              <a:latin typeface="Arial - 16 - 11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393700" y="1054100"/>
            <a:ext cx="18034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b="1" smtClean="0">
                <a:solidFill>
                  <a:srgbClr val="000000"/>
                </a:solidFill>
                <a:latin typeface="Arial - 16 - 12"/>
              </a:rPr>
              <a:t>Název materiálu: </a:t>
            </a:r>
            <a:endParaRPr lang="cs-CZ" sz="1000" b="1">
              <a:solidFill>
                <a:srgbClr val="000000"/>
              </a:solidFill>
              <a:latin typeface="Arial - 16 - 12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381000" y="2578100"/>
            <a:ext cx="762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smtClean="0">
                <a:solidFill>
                  <a:srgbClr val="000000"/>
                </a:solidFill>
                <a:latin typeface="Arial - 16 - 12"/>
              </a:rPr>
              <a:t>Sada:</a:t>
            </a:r>
            <a:endParaRPr lang="cs-CZ" sz="1000">
              <a:solidFill>
                <a:srgbClr val="000000"/>
              </a:solidFill>
              <a:latin typeface="Arial - 16 - 12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6629400" y="2171700"/>
            <a:ext cx="9652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900" smtClean="0">
                <a:solidFill>
                  <a:srgbClr val="000000"/>
                </a:solidFill>
                <a:latin typeface="Arial - 16 - 11"/>
              </a:rPr>
              <a:t>Předmět:</a:t>
            </a:r>
            <a:endParaRPr lang="cs-CZ" sz="900">
              <a:solidFill>
                <a:srgbClr val="000000"/>
              </a:solidFill>
              <a:latin typeface="Arial - 16 - 11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381000" y="1879600"/>
            <a:ext cx="17526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b="1" smtClean="0">
                <a:solidFill>
                  <a:srgbClr val="000000"/>
                </a:solidFill>
                <a:latin typeface="Arial - 16 - 12"/>
              </a:rPr>
              <a:t>Zařazení materiálu:</a:t>
            </a:r>
            <a:endParaRPr lang="cs-CZ" sz="1000" b="1">
              <a:solidFill>
                <a:srgbClr val="000000"/>
              </a:solidFill>
              <a:latin typeface="Arial - 16 - 12"/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381000" y="2171700"/>
            <a:ext cx="9398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900" smtClean="0">
                <a:solidFill>
                  <a:srgbClr val="000000"/>
                </a:solidFill>
                <a:latin typeface="Arial - 16 - 11"/>
              </a:rPr>
              <a:t>Šablona:</a:t>
            </a:r>
            <a:endParaRPr lang="cs-CZ" sz="900">
              <a:solidFill>
                <a:srgbClr val="000000"/>
              </a:solidFill>
              <a:latin typeface="Arial - 16 - 11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6629400" y="2578100"/>
            <a:ext cx="1270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dirty="0" smtClean="0">
                <a:solidFill>
                  <a:srgbClr val="000000"/>
                </a:solidFill>
                <a:latin typeface="Arial - 16 - 12"/>
              </a:rPr>
              <a:t>Číslo DUM: 04</a:t>
            </a:r>
            <a:endParaRPr lang="cs-CZ" sz="1000" dirty="0">
              <a:solidFill>
                <a:srgbClr val="FF0000"/>
              </a:solidFill>
              <a:latin typeface="Arial - 16 - 12"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381000" y="2997200"/>
            <a:ext cx="23622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900" b="1" smtClean="0">
                <a:solidFill>
                  <a:srgbClr val="000000"/>
                </a:solidFill>
                <a:latin typeface="Arial - 16 - 11"/>
              </a:rPr>
              <a:t>Ověření materiálu ve výuce:</a:t>
            </a:r>
            <a:endParaRPr lang="cs-CZ" sz="900" b="1">
              <a:solidFill>
                <a:srgbClr val="000000"/>
              </a:solidFill>
              <a:latin typeface="Arial - 16 - 11"/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381000" y="3289300"/>
            <a:ext cx="1397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smtClean="0">
                <a:solidFill>
                  <a:srgbClr val="000000"/>
                </a:solidFill>
                <a:latin typeface="Arial - 16 - 12"/>
              </a:rPr>
              <a:t>Datum ověření:</a:t>
            </a:r>
            <a:endParaRPr lang="cs-CZ" sz="1000">
              <a:solidFill>
                <a:srgbClr val="000000"/>
              </a:solidFill>
              <a:latin typeface="Arial - 16 - 12"/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381000" y="3860800"/>
            <a:ext cx="762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smtClean="0">
                <a:solidFill>
                  <a:srgbClr val="000000"/>
                </a:solidFill>
                <a:latin typeface="Arial - 16 - 12"/>
              </a:rPr>
              <a:t>Třída:</a:t>
            </a:r>
            <a:endParaRPr lang="cs-CZ" sz="1000">
              <a:solidFill>
                <a:srgbClr val="000000"/>
              </a:solidFill>
              <a:latin typeface="Arial - 16 - 12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381000" y="3581400"/>
            <a:ext cx="13970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900" smtClean="0">
                <a:solidFill>
                  <a:srgbClr val="000000"/>
                </a:solidFill>
                <a:latin typeface="Arial - 16 - 11"/>
              </a:rPr>
              <a:t>Ověřující učitel:</a:t>
            </a:r>
            <a:endParaRPr lang="cs-CZ" sz="900">
              <a:solidFill>
                <a:srgbClr val="000000"/>
              </a:solidFill>
              <a:latin typeface="Arial - 16 - 11"/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2425700" y="1054100"/>
            <a:ext cx="24765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dirty="0" err="1" smtClean="0">
                <a:latin typeface="Arial - 16 - 13"/>
              </a:rPr>
              <a:t>Le</a:t>
            </a:r>
            <a:r>
              <a:rPr lang="cs-CZ" sz="1000" dirty="0" smtClean="0">
                <a:latin typeface="Arial - 16 - 13"/>
              </a:rPr>
              <a:t> </a:t>
            </a:r>
            <a:r>
              <a:rPr lang="cs-CZ" sz="1000" dirty="0" err="1" smtClean="0">
                <a:latin typeface="Arial - 16 - 13"/>
              </a:rPr>
              <a:t>dernier</a:t>
            </a:r>
            <a:r>
              <a:rPr lang="cs-CZ" sz="1000" dirty="0" smtClean="0">
                <a:latin typeface="Arial - 16 - 13"/>
              </a:rPr>
              <a:t> vol d´</a:t>
            </a:r>
            <a:r>
              <a:rPr lang="cs-CZ" sz="1000" dirty="0" err="1" smtClean="0">
                <a:latin typeface="Arial - 16 - 13"/>
              </a:rPr>
              <a:t>Icare</a:t>
            </a:r>
            <a:endParaRPr lang="cs-CZ" sz="1000" dirty="0">
              <a:latin typeface="Arial - 16 - 13"/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2425700" y="1346200"/>
            <a:ext cx="19812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dirty="0" smtClean="0">
                <a:latin typeface="Arial - 16 - 12"/>
              </a:rPr>
              <a:t>Ivan  Macek</a:t>
            </a:r>
            <a:endParaRPr lang="cs-CZ" sz="1000" dirty="0">
              <a:latin typeface="Arial - 16 - 12"/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1270000" y="2171700"/>
            <a:ext cx="41402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900" dirty="0" smtClean="0">
                <a:solidFill>
                  <a:srgbClr val="000000"/>
                </a:solidFill>
                <a:latin typeface="Arial - 16 - 11"/>
              </a:rPr>
              <a:t>Inovace a zkvalitnění výuky prostřednictvím ICT (III/2)</a:t>
            </a:r>
          </a:p>
          <a:p>
            <a:r>
              <a:rPr lang="cs-CZ" sz="900" dirty="0" smtClean="0">
                <a:solidFill>
                  <a:srgbClr val="000000"/>
                </a:solidFill>
                <a:latin typeface="Arial - 16 - 11"/>
              </a:rPr>
              <a:t>Příprava na dvojjazyčné studium (III/2)</a:t>
            </a:r>
            <a:endParaRPr lang="cs-CZ" sz="900" dirty="0">
              <a:solidFill>
                <a:srgbClr val="000000"/>
              </a:solidFill>
              <a:latin typeface="Arial - 16 - 11"/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7264400" y="2165866"/>
            <a:ext cx="23368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dirty="0" smtClean="0">
                <a:solidFill>
                  <a:srgbClr val="000000"/>
                </a:solidFill>
                <a:latin typeface="Arial - 14"/>
              </a:rPr>
              <a:t>francouzština, ročník: </a:t>
            </a:r>
            <a:r>
              <a:rPr lang="cs-CZ" sz="1000" dirty="0" smtClean="0">
                <a:latin typeface="Arial - 14"/>
              </a:rPr>
              <a:t>druhý</a:t>
            </a:r>
            <a:endParaRPr lang="cs-CZ" sz="1000" dirty="0">
              <a:latin typeface="Arial - 14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1270000" y="2565400"/>
            <a:ext cx="22352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dirty="0" smtClean="0">
                <a:solidFill>
                  <a:srgbClr val="000000"/>
                </a:solidFill>
                <a:latin typeface="Arial - 16 - 12"/>
              </a:rPr>
              <a:t>32_Fr_1</a:t>
            </a:r>
            <a:endParaRPr lang="cs-CZ" sz="1000" dirty="0">
              <a:solidFill>
                <a:srgbClr val="000000"/>
              </a:solidFill>
              <a:latin typeface="Arial - 16 - 12"/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2397125" y="3587437"/>
            <a:ext cx="26162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900" dirty="0" smtClean="0">
                <a:latin typeface="Arial - 16 - 11"/>
              </a:rPr>
              <a:t>Ivan  Macek</a:t>
            </a:r>
            <a:endParaRPr lang="cs-CZ" sz="900" dirty="0">
              <a:latin typeface="Arial - 16 - 11"/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2425700" y="3860800"/>
            <a:ext cx="5842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dirty="0" smtClean="0">
                <a:latin typeface="Arial - 16 - 12"/>
              </a:rPr>
              <a:t>2.A</a:t>
            </a:r>
            <a:endParaRPr lang="cs-CZ" sz="1000" dirty="0">
              <a:latin typeface="Arial - 16 - 12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2476500" y="3314700"/>
            <a:ext cx="11049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dirty="0">
                <a:latin typeface="Arial - 16 - 12"/>
              </a:rPr>
              <a:t>6</a:t>
            </a:r>
            <a:r>
              <a:rPr lang="cs-CZ" sz="1000" dirty="0" smtClean="0">
                <a:latin typeface="Arial - 16 - 12"/>
              </a:rPr>
              <a:t>.11.2013</a:t>
            </a:r>
            <a:endParaRPr lang="cs-CZ" sz="1000" dirty="0">
              <a:latin typeface="Arial - 16 - 1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596900" y="279400"/>
            <a:ext cx="8659564" cy="193899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Analyse de l´image:</a:t>
            </a:r>
          </a:p>
          <a:p>
            <a:endParaRPr lang="cs-CZ" sz="1200" b="1" dirty="0" smtClean="0">
              <a:solidFill>
                <a:srgbClr val="000000"/>
              </a:solidFill>
              <a:latin typeface="Arial - 16"/>
            </a:endParaRPr>
          </a:p>
          <a:p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Le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dernier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vol d´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Icare</a:t>
            </a:r>
            <a:endParaRPr lang="cs-CZ" sz="1200" b="1" dirty="0" smtClean="0">
              <a:solidFill>
                <a:srgbClr val="000000"/>
              </a:solidFill>
              <a:latin typeface="Arial - 16"/>
            </a:endParaRPr>
          </a:p>
          <a:p>
            <a:endParaRPr lang="cs-CZ" sz="1200" b="1" dirty="0" smtClean="0">
              <a:solidFill>
                <a:srgbClr val="000000"/>
              </a:solidFill>
              <a:latin typeface="Arial - 16"/>
            </a:endParaRPr>
          </a:p>
          <a:p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1) 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Connaissez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-vous l´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histoire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d´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Icare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?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Racontez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en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bref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cette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histoire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.</a:t>
            </a:r>
          </a:p>
          <a:p>
            <a:endParaRPr lang="cs-CZ" sz="1200" b="1" dirty="0" smtClean="0">
              <a:solidFill>
                <a:srgbClr val="000000"/>
              </a:solidFill>
              <a:latin typeface="Arial - 16"/>
            </a:endParaRPr>
          </a:p>
          <a:p>
            <a:pPr marL="228600" indent="-228600">
              <a:buAutoNum type="arabicParenR" startAt="2"/>
            </a:pP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Quel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matériel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l´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auteur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a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utilisé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pour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créer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l´image?</a:t>
            </a:r>
          </a:p>
          <a:p>
            <a:pPr marL="228600" indent="-228600">
              <a:buAutoNum type="arabicParenR" startAt="2"/>
            </a:pPr>
            <a:endParaRPr lang="cs-CZ" sz="1200" b="1" dirty="0" smtClean="0">
              <a:solidFill>
                <a:srgbClr val="000000"/>
              </a:solidFill>
              <a:latin typeface="Arial - 16"/>
            </a:endParaRPr>
          </a:p>
          <a:p>
            <a:pPr marL="228600" indent="-228600">
              <a:buAutoNum type="arabicParenR" startAt="2"/>
            </a:pP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L´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histoire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d´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Icare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a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un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sens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symbolique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.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Essayez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mentionner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des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cas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concrets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de la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vie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des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jeunes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qui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m</a:t>
            </a:r>
            <a:r>
              <a:rPr lang="cs-CZ" sz="1200" b="1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è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nent</a:t>
            </a:r>
            <a:endParaRPr lang="cs-CZ" sz="1200" b="1" dirty="0" smtClean="0">
              <a:solidFill>
                <a:srgbClr val="000000"/>
              </a:solidFill>
              <a:latin typeface="Arial - 16"/>
            </a:endParaRPr>
          </a:p>
          <a:p>
            <a:pPr marL="228600" indent="-228600"/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     </a:t>
            </a:r>
            <a:r>
              <a:rPr lang="cs-CZ" sz="12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à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une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tragédie.</a:t>
            </a:r>
          </a:p>
        </p:txBody>
      </p:sp>
      <p:pic>
        <p:nvPicPr>
          <p:cNvPr id="201" name="Obrázek 200" descr="koláž 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7011" y="2761444"/>
            <a:ext cx="6345197" cy="47588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327472" y="205160"/>
            <a:ext cx="8712968" cy="369331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CORRECTION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:</a:t>
            </a:r>
          </a:p>
          <a:p>
            <a:endParaRPr lang="cs-CZ" b="1" dirty="0" smtClean="0">
              <a:solidFill>
                <a:srgbClr val="000000"/>
              </a:solidFill>
              <a:latin typeface="Arial - 24"/>
            </a:endParaRPr>
          </a:p>
          <a:p>
            <a:pPr marL="342900" indent="-342900">
              <a:buAutoNum type="arabicParenR"/>
            </a:pP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Icare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est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un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personnage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de la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mythologie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grecque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.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Fils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de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Dédale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avec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lequel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il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s´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est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sauvé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du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Labyrinthe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de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Crete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au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moyen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d´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ailes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attachées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avec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de la cire.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Mais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il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s´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était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trop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approché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du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Soleil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, la cire a fondu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et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Icare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est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tombé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dans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la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mer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.</a:t>
            </a:r>
          </a:p>
          <a:p>
            <a:pPr marL="342900" indent="-342900">
              <a:buAutoNum type="arabicParenR"/>
            </a:pPr>
            <a:endParaRPr lang="cs-CZ" b="1" dirty="0" smtClean="0">
              <a:solidFill>
                <a:srgbClr val="000000"/>
              </a:solidFill>
              <a:latin typeface="Arial - 24"/>
            </a:endParaRPr>
          </a:p>
          <a:p>
            <a:pPr marL="342900" indent="-342900">
              <a:buAutoNum type="arabicParenR"/>
            </a:pP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L´image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est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faite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des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feuilles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d´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arbres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et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des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fleurs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s</a:t>
            </a:r>
            <a:r>
              <a:rPr lang="cs-CZ" b="1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è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ches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.</a:t>
            </a:r>
          </a:p>
          <a:p>
            <a:pPr marL="342900" indent="-342900">
              <a:buAutoNum type="arabicParenR"/>
            </a:pPr>
            <a:endParaRPr lang="cs-CZ" b="1" dirty="0" smtClean="0">
              <a:solidFill>
                <a:srgbClr val="000000"/>
              </a:solidFill>
              <a:latin typeface="Arial - 24"/>
            </a:endParaRPr>
          </a:p>
          <a:p>
            <a:pPr marL="342900" indent="-342900">
              <a:buAutoNum type="arabicParenR"/>
            </a:pP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Certains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jeunes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n´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aiment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pas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écouter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les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conseils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de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leur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p</a:t>
            </a:r>
            <a:r>
              <a:rPr lang="cs-CZ" b="1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èr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e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(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ou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de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leurs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parents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)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ce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qui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les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am</a:t>
            </a:r>
            <a:r>
              <a:rPr lang="cs-CZ" b="1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è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nent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 </a:t>
            </a:r>
            <a:r>
              <a:rPr lang="cs-CZ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à 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la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mort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. Par ex. les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jeunes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hommes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qui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conduisent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leur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voiture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apr</a:t>
            </a:r>
            <a:r>
              <a:rPr lang="cs-CZ" b="1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è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s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avoir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bu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de l´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alcool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meurent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dans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des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accidents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de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route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.</a:t>
            </a:r>
            <a:endParaRPr lang="cs-CZ" b="1" dirty="0">
              <a:solidFill>
                <a:srgbClr val="000000"/>
              </a:solidFill>
              <a:latin typeface="Arial - 2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3149600" y="4178300"/>
            <a:ext cx="3606800" cy="9233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900" dirty="0" smtClean="0">
                <a:solidFill>
                  <a:srgbClr val="000000"/>
                </a:solidFill>
                <a:latin typeface="Arial - 16 - 11"/>
              </a:rPr>
              <a:t>Autor:</a:t>
            </a:r>
          </a:p>
          <a:p>
            <a:pPr algn="ctr"/>
            <a:r>
              <a:rPr lang="cs-CZ" sz="900" dirty="0" smtClean="0">
                <a:latin typeface="Arial - 16 - 11"/>
              </a:rPr>
              <a:t>Ivan  MACEK</a:t>
            </a:r>
          </a:p>
          <a:p>
            <a:pPr algn="ctr"/>
            <a:r>
              <a:rPr lang="pt-BR" sz="900" dirty="0" smtClean="0">
                <a:latin typeface="Arial - 16 - 11"/>
              </a:rPr>
              <a:t>Gymnázium Pierra de Coubertina, Tábor</a:t>
            </a:r>
          </a:p>
          <a:p>
            <a:pPr algn="ctr"/>
            <a:r>
              <a:rPr lang="cs-CZ" sz="900" dirty="0" smtClean="0">
                <a:latin typeface="Arial - 16 - 11"/>
              </a:rPr>
              <a:t>listopad 2013</a:t>
            </a:r>
          </a:p>
          <a:p>
            <a:pPr algn="ctr"/>
            <a:r>
              <a:rPr lang="cs-CZ" sz="900" dirty="0" smtClean="0">
                <a:latin typeface="Arial - 16 - 11"/>
              </a:rPr>
              <a:t>Mac.</a:t>
            </a:r>
            <a:r>
              <a:rPr lang="cs-CZ" sz="900" dirty="0" err="1" smtClean="0">
                <a:latin typeface="Arial - 16 - 11"/>
              </a:rPr>
              <a:t>ivan</a:t>
            </a:r>
            <a:r>
              <a:rPr lang="cs-CZ" sz="900" dirty="0" smtClean="0">
                <a:latin typeface="Arial - 16 - 11"/>
              </a:rPr>
              <a:t>@seznam.</a:t>
            </a:r>
            <a:r>
              <a:rPr lang="cs-CZ" sz="900" dirty="0" err="1" smtClean="0">
                <a:latin typeface="Arial - 16 - 11"/>
              </a:rPr>
              <a:t>cz</a:t>
            </a:r>
            <a:endParaRPr lang="cs-CZ" sz="900" dirty="0" smtClean="0">
              <a:latin typeface="Arial - 16 - 11"/>
            </a:endParaRPr>
          </a:p>
          <a:p>
            <a:pPr algn="ctr"/>
            <a:endParaRPr lang="cs-CZ" sz="900" dirty="0">
              <a:solidFill>
                <a:srgbClr val="000000"/>
              </a:solidFill>
              <a:latin typeface="Arial - 16 - 11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590800" y="2844800"/>
            <a:ext cx="5207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cs-CZ" sz="1000" dirty="0" smtClean="0">
                <a:solidFill>
                  <a:srgbClr val="000000"/>
                </a:solidFill>
                <a:latin typeface="Arial - 16 - 12"/>
              </a:rPr>
              <a:t>Objekty, použité k vytvoření sešitu, jsou  vlastní originální tvorbou autora.</a:t>
            </a:r>
            <a:endParaRPr lang="cs-CZ" sz="1000" dirty="0">
              <a:solidFill>
                <a:srgbClr val="000000"/>
              </a:solidFill>
              <a:latin typeface="Arial - 16 - 12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254000" y="254000"/>
            <a:ext cx="3759200" cy="2616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pl-PL" sz="1100" b="1" smtClean="0">
                <a:solidFill>
                  <a:srgbClr val="000000"/>
                </a:solidFill>
                <a:latin typeface="Arial - 20 - 15"/>
              </a:rPr>
              <a:t>Seznam použité literatury a pramenů:</a:t>
            </a:r>
            <a:endParaRPr lang="cs-CZ" sz="1100" b="1">
              <a:solidFill>
                <a:srgbClr val="000000"/>
              </a:solidFill>
              <a:latin typeface="Arial - 20 - 15"/>
            </a:endParaRPr>
          </a:p>
        </p:txBody>
      </p:sp>
      <p:sp>
        <p:nvSpPr>
          <p:cNvPr id="5" name="TextovéPole 4">
            <a:hlinkClick r:id="rId3"/>
          </p:cNvPr>
          <p:cNvSpPr txBox="1"/>
          <p:nvPr/>
        </p:nvSpPr>
        <p:spPr>
          <a:xfrm>
            <a:off x="622300" y="939800"/>
            <a:ext cx="4257979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cs-CZ" sz="1200" dirty="0" smtClean="0">
              <a:solidFill>
                <a:srgbClr val="000000"/>
              </a:solidFill>
              <a:latin typeface="Times New Roman - 16"/>
            </a:endParaRPr>
          </a:p>
          <a:p>
            <a:r>
              <a:rPr lang="cs-CZ" sz="1200" dirty="0" smtClean="0">
                <a:solidFill>
                  <a:srgbClr val="000000"/>
                </a:solidFill>
                <a:latin typeface="Times New Roman - 16"/>
              </a:rPr>
              <a:t>Vlastní tvorba</a:t>
            </a:r>
          </a:p>
          <a:p>
            <a:endParaRPr lang="cs-CZ" sz="1200" dirty="0" smtClean="0">
              <a:solidFill>
                <a:srgbClr val="000000"/>
              </a:solidFill>
              <a:latin typeface="Times New Roman - 16"/>
            </a:endParaRPr>
          </a:p>
          <a:p>
            <a:endParaRPr lang="cs-CZ" sz="1200" dirty="0">
              <a:solidFill>
                <a:srgbClr val="000000"/>
              </a:solidFill>
              <a:latin typeface="Times New Roman - 1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314</Words>
  <Application>Microsoft Office PowerPoint</Application>
  <PresentationFormat>Vlastní</PresentationFormat>
  <Paragraphs>51</Paragraphs>
  <Slides>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14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</vt:i4>
      </vt:variant>
    </vt:vector>
  </HeadingPairs>
  <TitlesOfParts>
    <vt:vector size="19" baseType="lpstr">
      <vt:lpstr>Arial</vt:lpstr>
      <vt:lpstr>Arial - 16</vt:lpstr>
      <vt:lpstr>Times New Roman - 16 - 12</vt:lpstr>
      <vt:lpstr>Times New Roman</vt:lpstr>
      <vt:lpstr>Arial - 24</vt:lpstr>
      <vt:lpstr>Arial - 16 - 11</vt:lpstr>
      <vt:lpstr>Calibri</vt:lpstr>
      <vt:lpstr>Times New Roman - 14 - 9</vt:lpstr>
      <vt:lpstr>Arial - 16 - 13</vt:lpstr>
      <vt:lpstr>Times New Roman - 14 - 10</vt:lpstr>
      <vt:lpstr>Times New Roman - 16</vt:lpstr>
      <vt:lpstr>Arial - 14</vt:lpstr>
      <vt:lpstr>Arial - 16 - 12</vt:lpstr>
      <vt:lpstr>Arial - 20 - 15</vt:lpstr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mvelik</dc:creator>
  <cp:lastModifiedBy>hchotovinska</cp:lastModifiedBy>
  <cp:revision>10</cp:revision>
  <cp:lastPrinted>2013-12-02T12:09:33Z</cp:lastPrinted>
  <dcterms:created xsi:type="dcterms:W3CDTF">2013-11-15T10:57:25Z</dcterms:created>
  <dcterms:modified xsi:type="dcterms:W3CDTF">2014-06-10T10:51:09Z</dcterms:modified>
</cp:coreProperties>
</file>