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0" r:id="rId4"/>
    <p:sldId id="264" r:id="rId5"/>
  </p:sldIdLst>
  <p:sldSz cx="10160000" cy="8331200"/>
  <p:notesSz cx="7099300" cy="10234613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350" y="-58"/>
      </p:cViewPr>
      <p:guideLst>
        <p:guide orient="horz" pos="2624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Hbm291qrT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775744" y="277168"/>
            <a:ext cx="4699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Projekt:  Inovace vybavení         Registrační číslo projektu </a:t>
            </a:r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CZ.1.07/1.5.00/34.0325</a:t>
            </a:r>
            <a:endParaRPr lang="cs-CZ" sz="900" dirty="0">
              <a:solidFill>
                <a:srgbClr val="000000"/>
              </a:solidFill>
              <a:latin typeface="Times New Roman - 16 - 12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52600" y="533400"/>
            <a:ext cx="688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dirty="0" smtClean="0">
                <a:solidFill>
                  <a:srgbClr val="000000"/>
                </a:solidFill>
                <a:latin typeface="Times New Roman - 16 - 12"/>
              </a:rPr>
              <a:t>Příjemce: Gymnázium </a:t>
            </a:r>
            <a:r>
              <a:rPr lang="cs-CZ" sz="1000" dirty="0" err="1" smtClean="0">
                <a:solidFill>
                  <a:srgbClr val="000000"/>
                </a:solidFill>
                <a:latin typeface="Times New Roman - 16 - 12"/>
              </a:rPr>
              <a:t>Pierra</a:t>
            </a:r>
            <a:r>
              <a:rPr lang="cs-CZ" sz="1000" dirty="0" smtClean="0">
                <a:solidFill>
                  <a:srgbClr val="000000"/>
                </a:solidFill>
                <a:latin typeface="Times New Roman - 16 - 12"/>
              </a:rPr>
              <a:t> de </a:t>
            </a:r>
            <a:r>
              <a:rPr lang="cs-CZ" sz="1000" dirty="0" err="1" smtClean="0">
                <a:solidFill>
                  <a:srgbClr val="000000"/>
                </a:solidFill>
                <a:latin typeface="Times New Roman - 16 - 12"/>
              </a:rPr>
              <a:t>Coubertina</a:t>
            </a:r>
            <a:r>
              <a:rPr lang="cs-CZ" sz="1000" dirty="0" smtClean="0">
                <a:solidFill>
                  <a:srgbClr val="000000"/>
                </a:solidFill>
                <a:latin typeface="Times New Roman - 16 - 12"/>
              </a:rPr>
              <a:t>, Tábor, Náměstí Františka Křižíka 860, 390 01 Tábor</a:t>
            </a:r>
            <a:endParaRPr lang="cs-CZ" sz="1000" dirty="0">
              <a:solidFill>
                <a:srgbClr val="000000"/>
              </a:solidFill>
              <a:latin typeface="Times New Roman - 16 - 12"/>
            </a:endParaRPr>
          </a:p>
        </p:txBody>
      </p:sp>
      <p:pic>
        <p:nvPicPr>
          <p:cNvPr id="4" name="Obrázek 3" descr="tmpNBK(1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7500" y="5865876"/>
            <a:ext cx="6985000" cy="1371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ovéPole 4"/>
          <p:cNvSpPr txBox="1"/>
          <p:nvPr/>
        </p:nvSpPr>
        <p:spPr>
          <a:xfrm>
            <a:off x="2095500" y="5461000"/>
            <a:ext cx="61976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10"/>
              </a:rPr>
              <a:t>Tento výukový materiál vznikl v rámci Operačního programu Vzdělání pro  konkurenceschopnost.</a:t>
            </a:r>
            <a:endParaRPr lang="cs-CZ" sz="800" b="1">
              <a:solidFill>
                <a:srgbClr val="000000"/>
              </a:solidFill>
              <a:latin typeface="Times New Roman - 14 - 1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587500" y="4889500"/>
            <a:ext cx="7366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Materiál je určen k bezplatnému používání pro potřeby výuky a vzdělávání na všech typech škol a školských  zařízení.</a:t>
            </a:r>
          </a:p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Jakékoliv další používání podléhá autorskému zákonu.</a:t>
            </a:r>
            <a:endParaRPr lang="cs-CZ" sz="800" b="1">
              <a:solidFill>
                <a:srgbClr val="000000"/>
              </a:solidFill>
              <a:latin typeface="Times New Roman - 14 - 9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81000" y="1346200"/>
            <a:ext cx="152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1"/>
              </a:rPr>
              <a:t>Autor materiálu:</a:t>
            </a:r>
            <a:endParaRPr lang="cs-CZ" sz="1000" b="1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93700" y="1054100"/>
            <a:ext cx="180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2"/>
              </a:rPr>
              <a:t>Název materiálu: </a:t>
            </a:r>
            <a:endParaRPr lang="cs-CZ" sz="1000" b="1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1000" y="25781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Sada: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629400" y="2171700"/>
            <a:ext cx="3059112" cy="3847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4"/>
              </a:rPr>
              <a:t>Předmět: francouzština, ročník: </a:t>
            </a:r>
            <a:r>
              <a:rPr lang="cs-CZ" sz="1000" dirty="0" smtClean="0">
                <a:latin typeface="Arial - 14"/>
              </a:rPr>
              <a:t>druhý</a:t>
            </a:r>
          </a:p>
          <a:p>
            <a:endParaRPr lang="cs-CZ" sz="900" dirty="0">
              <a:solidFill>
                <a:srgbClr val="000000"/>
              </a:solidFill>
              <a:latin typeface="Arial - 14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81000" y="1879600"/>
            <a:ext cx="17526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2"/>
              </a:rPr>
              <a:t>Zařazení materiálu:</a:t>
            </a:r>
            <a:endParaRPr lang="cs-CZ" sz="1000" b="1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81000" y="2171700"/>
            <a:ext cx="9398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Šablona:</a:t>
            </a:r>
            <a:endParaRPr lang="cs-CZ" sz="10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690320" y="2623235"/>
            <a:ext cx="1270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Číslo DUM: </a:t>
            </a:r>
            <a:r>
              <a:rPr lang="cs-CZ" sz="1000" dirty="0" smtClean="0">
                <a:latin typeface="Arial - 16 - 12"/>
              </a:rPr>
              <a:t>06</a:t>
            </a:r>
            <a:endParaRPr lang="cs-CZ" sz="1000" dirty="0">
              <a:latin typeface="Arial - 16 - 1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81000" y="2997200"/>
            <a:ext cx="2362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1"/>
              </a:rPr>
              <a:t>Ověření materiálu ve výuce:</a:t>
            </a:r>
            <a:endParaRPr lang="cs-CZ" sz="1000" b="1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81000" y="3289300"/>
            <a:ext cx="139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Datum ověření: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81000" y="38608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Třída: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81000" y="3581400"/>
            <a:ext cx="139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Ověřující učitel:</a:t>
            </a:r>
            <a:endParaRPr lang="cs-CZ" sz="10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425700" y="1054100"/>
            <a:ext cx="24765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3"/>
              </a:rPr>
              <a:t>Don Juan </a:t>
            </a:r>
            <a:r>
              <a:rPr lang="cs-CZ" sz="1000" dirty="0" err="1" smtClean="0">
                <a:latin typeface="Arial - 16 - 13"/>
              </a:rPr>
              <a:t>et</a:t>
            </a:r>
            <a:r>
              <a:rPr lang="cs-CZ" sz="1000" dirty="0" smtClean="0">
                <a:latin typeface="Arial - 16 - 13"/>
              </a:rPr>
              <a:t>  </a:t>
            </a:r>
            <a:r>
              <a:rPr lang="cs-CZ" sz="1000" dirty="0" err="1" smtClean="0">
                <a:latin typeface="Arial - 16 - 13"/>
              </a:rPr>
              <a:t>une</a:t>
            </a:r>
            <a:r>
              <a:rPr lang="cs-CZ" sz="1000" dirty="0" smtClean="0">
                <a:latin typeface="Arial - 16 - 13"/>
              </a:rPr>
              <a:t> belle </a:t>
            </a:r>
            <a:r>
              <a:rPr lang="cs-CZ" sz="1000" dirty="0" err="1" smtClean="0">
                <a:latin typeface="Arial - 16 - 13"/>
              </a:rPr>
              <a:t>dame</a:t>
            </a:r>
            <a:endParaRPr lang="cs-CZ" sz="1000" dirty="0">
              <a:latin typeface="Arial - 16 - 13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425700" y="1346200"/>
            <a:ext cx="1981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Ivan  Macek</a:t>
            </a:r>
            <a:endParaRPr lang="cs-CZ" sz="1000" dirty="0">
              <a:latin typeface="Arial - 16 - 1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70000" y="2171700"/>
            <a:ext cx="41402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Inovace a zkvalitnění výuky prostřednictvím ICT (III/2)</a:t>
            </a:r>
          </a:p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Příprava na dvojjazyčné studium (III/2)</a:t>
            </a:r>
            <a:endParaRPr lang="cs-CZ" sz="10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270000" y="2565400"/>
            <a:ext cx="2235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32_Fr_1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425700" y="3568700"/>
            <a:ext cx="2616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err="1" smtClean="0">
                <a:latin typeface="Arial - 16 - 11"/>
              </a:rPr>
              <a:t>Stéphane</a:t>
            </a:r>
            <a:r>
              <a:rPr lang="cs-CZ" sz="1000" dirty="0" smtClean="0">
                <a:latin typeface="Arial - 16 - 11"/>
              </a:rPr>
              <a:t> </a:t>
            </a:r>
            <a:r>
              <a:rPr lang="cs-CZ" sz="1000" dirty="0" err="1" smtClean="0">
                <a:latin typeface="Arial - 16 - 11"/>
              </a:rPr>
              <a:t>Castagnier</a:t>
            </a:r>
            <a:endParaRPr lang="cs-CZ" sz="1000" dirty="0">
              <a:latin typeface="Arial - 16 - 11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25700" y="3860800"/>
            <a:ext cx="584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2.A</a:t>
            </a:r>
            <a:endParaRPr lang="cs-CZ" sz="1000" dirty="0">
              <a:latin typeface="Arial - 16 - 1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76500" y="3314700"/>
            <a:ext cx="11049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>
                <a:latin typeface="Arial - 16 - 12"/>
              </a:rPr>
              <a:t>8</a:t>
            </a:r>
            <a:r>
              <a:rPr lang="cs-CZ" sz="1000" dirty="0" smtClean="0">
                <a:latin typeface="Arial - 16 - 12"/>
              </a:rPr>
              <a:t>.11.2013</a:t>
            </a:r>
            <a:endParaRPr lang="cs-CZ" sz="1000" dirty="0">
              <a:latin typeface="Arial - 16 - 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96900" y="279400"/>
            <a:ext cx="8659564" cy="21236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1)  Don Juan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comme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personnage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littéraire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apparaît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dans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différentes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oeuvres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art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-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littérature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,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musique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(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opéra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),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théatre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Mentionnez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quelques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exemples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2)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Réfléchissez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: 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ton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l´image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comique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Est-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Don Juan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sur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l´image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séduit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femme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ou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séduit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 startAt="3"/>
            </a:pP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Est-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Don Juan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homme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heureux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</a:t>
            </a:r>
          </a:p>
          <a:p>
            <a:pPr marL="228600" indent="-228600">
              <a:buAutoNum type="arabicParenR" startAt="3"/>
            </a:pP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 startAt="3"/>
            </a:pP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nom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Don Juan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devenu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symbolique.Quel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caract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èr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l´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homme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appelle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Don Juan?</a:t>
            </a:r>
            <a:endParaRPr lang="cs-CZ" sz="1200" b="1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1" name="Obrázek 200" descr="koláž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519" y="2941465"/>
            <a:ext cx="6681233" cy="5010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7472" y="205160"/>
            <a:ext cx="8280920" cy="48013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CORRECTION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:</a:t>
            </a:r>
          </a:p>
          <a:p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/>
            </a:pP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Moli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re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:  Don Juan  (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thé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â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tre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)</a:t>
            </a:r>
          </a:p>
          <a:p>
            <a:pPr marL="342900" indent="-342900"/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     Mozart: Don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Giovanni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(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opéra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)</a:t>
            </a:r>
          </a:p>
          <a:p>
            <a:pPr marL="342900" indent="-342900"/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    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Menzel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: 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Donšajni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(Les Don Juan) film</a:t>
            </a:r>
          </a:p>
          <a:p>
            <a:pPr marL="342900" indent="-342900"/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/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2) 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Sur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l´image on ne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voit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pas les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visages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deux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personnages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Mais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d´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apres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gestes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 on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peut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voir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que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deux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sont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bien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rusés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pPr marL="342900" indent="-342900"/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>
              <a:buAutoNum type="arabicParenR" startAt="3"/>
            </a:pP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Don Juan n´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pas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heureux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n´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pas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sérieux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(solide) ,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s´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amuse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sans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cesse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pPr marL="342900" indent="-342900">
              <a:buAutoNum type="arabicParenR" startAt="3"/>
            </a:pPr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>
              <a:buAutoNum type="arabicParenR" startAt="3"/>
            </a:pP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Les Don Juan 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sont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hommes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qui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brisent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coeur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femmes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pPr marL="342900" indent="-342900">
              <a:buAutoNum type="arabicParenR" startAt="3"/>
            </a:pPr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>
              <a:buAutoNum type="arabicParenR" startAt="3"/>
            </a:pPr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/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     </a:t>
            </a:r>
          </a:p>
          <a:p>
            <a:pPr marL="342900" indent="-342900">
              <a:buAutoNum type="arabicParenR"/>
            </a:pPr>
            <a:endParaRPr lang="cs-CZ" b="1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149600" y="4178300"/>
            <a:ext cx="3606800" cy="1015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Autor:</a:t>
            </a:r>
            <a:endParaRPr lang="cs-CZ" sz="1000" dirty="0" smtClean="0">
              <a:latin typeface="Arial - 16 - 11"/>
            </a:endParaRPr>
          </a:p>
          <a:p>
            <a:pPr algn="ctr"/>
            <a:r>
              <a:rPr lang="cs-CZ" sz="1000" dirty="0" smtClean="0">
                <a:latin typeface="Arial - 16 - 11"/>
              </a:rPr>
              <a:t>Ivan  MACEK</a:t>
            </a:r>
          </a:p>
          <a:p>
            <a:pPr algn="ctr"/>
            <a:r>
              <a:rPr lang="pt-BR" sz="1000" dirty="0" smtClean="0">
                <a:latin typeface="Arial - 16 - 11"/>
              </a:rPr>
              <a:t>Gymnázium Pierra de Coubertina, Tábor</a:t>
            </a:r>
          </a:p>
          <a:p>
            <a:pPr algn="ctr"/>
            <a:r>
              <a:rPr lang="cs-CZ" sz="1000" dirty="0" smtClean="0">
                <a:latin typeface="Arial - 16 - 11"/>
              </a:rPr>
              <a:t>listopad 2013</a:t>
            </a:r>
          </a:p>
          <a:p>
            <a:pPr algn="ctr"/>
            <a:r>
              <a:rPr lang="cs-CZ" sz="1000" dirty="0" smtClean="0">
                <a:latin typeface="Arial - 16 - 11"/>
              </a:rPr>
              <a:t>Mac.</a:t>
            </a:r>
            <a:r>
              <a:rPr lang="cs-CZ" sz="1000" dirty="0" err="1" smtClean="0">
                <a:latin typeface="Arial - 16 - 11"/>
              </a:rPr>
              <a:t>ivan</a:t>
            </a:r>
            <a:r>
              <a:rPr lang="cs-CZ" sz="1000" dirty="0" smtClean="0">
                <a:latin typeface="Arial - 16 - 11"/>
              </a:rPr>
              <a:t>@seznam.</a:t>
            </a:r>
            <a:r>
              <a:rPr lang="cs-CZ" sz="1000" dirty="0" err="1" smtClean="0">
                <a:latin typeface="Arial - 16 - 11"/>
              </a:rPr>
              <a:t>cz</a:t>
            </a:r>
            <a:endParaRPr lang="cs-CZ" sz="1000" dirty="0" smtClean="0">
              <a:latin typeface="Arial - 16 - 11"/>
            </a:endParaRPr>
          </a:p>
          <a:p>
            <a:pPr algn="ctr"/>
            <a:endParaRPr lang="cs-CZ" sz="1000" dirty="0">
              <a:latin typeface="Arial - 16 - 11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4000" y="254000"/>
            <a:ext cx="3759200" cy="2616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1100" b="1" smtClean="0">
                <a:solidFill>
                  <a:srgbClr val="000000"/>
                </a:solidFill>
                <a:latin typeface="Arial - 20 - 15"/>
              </a:rPr>
              <a:t>Seznam použité literatury a pramenů:</a:t>
            </a:r>
            <a:endParaRPr lang="cs-CZ" sz="1100" b="1">
              <a:solidFill>
                <a:srgbClr val="000000"/>
              </a:solidFill>
              <a:latin typeface="Arial - 20 - 15"/>
            </a:endParaRPr>
          </a:p>
        </p:txBody>
      </p:sp>
      <p:sp>
        <p:nvSpPr>
          <p:cNvPr id="5" name="TextovéPole 4">
            <a:hlinkClick r:id="rId3"/>
          </p:cNvPr>
          <p:cNvSpPr txBox="1"/>
          <p:nvPr/>
        </p:nvSpPr>
        <p:spPr>
          <a:xfrm>
            <a:off x="622300" y="939800"/>
            <a:ext cx="425797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Vlastní tvorba</a:t>
            </a:r>
          </a:p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2775744" y="2725440"/>
            <a:ext cx="47085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328</Words>
  <Application>Microsoft Office PowerPoint</Application>
  <PresentationFormat>Vlastní</PresentationFormat>
  <Paragraphs>57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9" baseType="lpstr">
      <vt:lpstr>Arial</vt:lpstr>
      <vt:lpstr>Arial - 16 - 12</vt:lpstr>
      <vt:lpstr>Times New Roman - 16</vt:lpstr>
      <vt:lpstr>Times New Roman</vt:lpstr>
      <vt:lpstr>Arial - 14</vt:lpstr>
      <vt:lpstr>Arial - 20 - 15</vt:lpstr>
      <vt:lpstr>Arial - 16 - 11</vt:lpstr>
      <vt:lpstr>Arial - 16</vt:lpstr>
      <vt:lpstr>Times New Roman - 14 - 10</vt:lpstr>
      <vt:lpstr>Times New Roman - 16 - 12</vt:lpstr>
      <vt:lpstr>Arial - 24</vt:lpstr>
      <vt:lpstr>Arial - 16 - 13</vt:lpstr>
      <vt:lpstr>Calibri</vt:lpstr>
      <vt:lpstr>Times New Roman - 14 - 9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mvelik</dc:creator>
  <cp:lastModifiedBy>hchotovinska</cp:lastModifiedBy>
  <cp:revision>13</cp:revision>
  <cp:lastPrinted>2013-12-02T12:13:42Z</cp:lastPrinted>
  <dcterms:created xsi:type="dcterms:W3CDTF">2013-11-15T10:57:25Z</dcterms:created>
  <dcterms:modified xsi:type="dcterms:W3CDTF">2014-06-10T10:52:16Z</dcterms:modified>
</cp:coreProperties>
</file>