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9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77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ctangle à coins arrondis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ctangle à coins arrondi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ctangle à coins arrondis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ctangle à coins arrondis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4.bp.blogspot.com/_gGox5p_9bxY/R0f0TAsKTOI/AAAAAAAABoM/SAphrk7iMrQ/s1600/guerre-et-poste-cp.jpg" TargetMode="External"/><Relationship Id="rId2" Type="http://schemas.openxmlformats.org/officeDocument/2006/relationships/hyperlink" Target="http://2.bp.blogspot.com/-kYkImse0Xh4/T9xziUs0f2I/AAAAAAAAJXI/ESH0F0YqY7g/s1600/carte-postale-salon-timbre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lv.zcache.be/jaime_paris_carte_postale-rfb0c478e01aa43bf809d90256e5dcdad_vgbaq_8byvr_324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Projekt:  Inovace vybavení      Registrační číslo projektu </a:t>
            </a:r>
            <a:r>
              <a:rPr lang="cs-CZ" alt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alt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Příjemce: Gymnázium </a:t>
            </a:r>
            <a:r>
              <a:rPr lang="cs-CZ" alt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alt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alt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alt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8196" name="Obrázek 3" descr="Logolink OPVK - oříznutý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8198" name="TextovéPole 5"/>
          <p:cNvSpPr txBox="1">
            <a:spLocks noChangeArrowheads="1"/>
          </p:cNvSpPr>
          <p:nvPr/>
        </p:nvSpPr>
        <p:spPr bwMode="auto">
          <a:xfrm>
            <a:off x="0" y="4354513"/>
            <a:ext cx="930433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900" b="1">
                <a:solidFill>
                  <a:schemeClr val="bg1"/>
                </a:solidFill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900" b="1">
                <a:solidFill>
                  <a:schemeClr val="bg1"/>
                </a:solidFill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8199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6196013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b="1" dirty="0">
                <a:solidFill>
                  <a:srgbClr val="000000"/>
                </a:solidFill>
                <a:latin typeface="Arial - 16"/>
              </a:rPr>
              <a:t>Autor materiálu:       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Mgr.  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Stéphane Castagnier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0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6472237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b="1" dirty="0">
                <a:solidFill>
                  <a:srgbClr val="000000"/>
                </a:solidFill>
                <a:latin typeface="Arial - 16"/>
              </a:rPr>
              <a:t>Název materiálu 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:     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Correspondance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– 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carte postale</a:t>
            </a:r>
            <a:r>
              <a:rPr lang="cs-CZ" altLang="cs-CZ" sz="1100" b="1" dirty="0">
                <a:solidFill>
                  <a:srgbClr val="000000"/>
                </a:solidFill>
                <a:latin typeface="Arial - 16"/>
              </a:rPr>
              <a:t>	</a:t>
            </a:r>
          </a:p>
        </p:txBody>
      </p:sp>
      <p:sp>
        <p:nvSpPr>
          <p:cNvPr id="8201" name="TextovéPole 8"/>
          <p:cNvSpPr txBox="1">
            <a:spLocks noChangeArrowheads="1"/>
          </p:cNvSpPr>
          <p:nvPr/>
        </p:nvSpPr>
        <p:spPr bwMode="auto">
          <a:xfrm>
            <a:off x="323528" y="2276872"/>
            <a:ext cx="7762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8202" name="TextovéPole 9"/>
          <p:cNvSpPr txBox="1">
            <a:spLocks noChangeArrowheads="1"/>
          </p:cNvSpPr>
          <p:nvPr/>
        </p:nvSpPr>
        <p:spPr bwMode="auto">
          <a:xfrm>
            <a:off x="5335588" y="1908175"/>
            <a:ext cx="2062162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 Předmět: </a:t>
            </a:r>
            <a:r>
              <a:rPr lang="cs-CZ" sz="1100" dirty="0" smtClean="0">
                <a:solidFill>
                  <a:schemeClr val="tx1"/>
                </a:solidFill>
              </a:rPr>
              <a:t>francouzský</a:t>
            </a:r>
            <a:r>
              <a:rPr lang="fr-FR" sz="1100" dirty="0" smtClean="0">
                <a:solidFill>
                  <a:schemeClr val="tx1"/>
                </a:solidFill>
              </a:rPr>
              <a:t>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jazyk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3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8204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8205" name="TextovéPole 12"/>
          <p:cNvSpPr txBox="1">
            <a:spLocks noChangeArrowheads="1"/>
          </p:cNvSpPr>
          <p:nvPr/>
        </p:nvSpPr>
        <p:spPr bwMode="auto">
          <a:xfrm>
            <a:off x="5385975" y="2205038"/>
            <a:ext cx="223202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Číslo DUM: 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11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6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8207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63388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Datum ověření:      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 11.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listopad 2013</a:t>
            </a:r>
          </a:p>
        </p:txBody>
      </p:sp>
      <p:sp>
        <p:nvSpPr>
          <p:cNvPr id="8208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46116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Třída:                        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2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.</a:t>
            </a:r>
            <a:r>
              <a:rPr lang="fr-FR" altLang="cs-CZ" sz="1100" dirty="0">
                <a:solidFill>
                  <a:srgbClr val="000000"/>
                </a:solidFill>
                <a:latin typeface="Arial - 16"/>
              </a:rPr>
              <a:t>A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9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66992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Ověřující učitel:        Mgr.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St</a:t>
            </a:r>
            <a:r>
              <a:rPr lang="fr-FR" altLang="cs-CZ" sz="1100" dirty="0" err="1" smtClean="0">
                <a:solidFill>
                  <a:srgbClr val="000000"/>
                </a:solidFill>
                <a:latin typeface="Arial - 16"/>
              </a:rPr>
              <a:t>éphane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 Castagnier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10" name="TextovéPole 17"/>
          <p:cNvSpPr txBox="1">
            <a:spLocks noChangeArrowheads="1"/>
          </p:cNvSpPr>
          <p:nvPr/>
        </p:nvSpPr>
        <p:spPr bwMode="auto">
          <a:xfrm>
            <a:off x="4572000" y="1484313"/>
            <a:ext cx="82232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>
                <a:solidFill>
                  <a:srgbClr val="000000"/>
                </a:solidFill>
                <a:latin typeface="Arial - 16"/>
              </a:rPr>
              <a:t> </a:t>
            </a:r>
          </a:p>
        </p:txBody>
      </p:sp>
      <p:sp>
        <p:nvSpPr>
          <p:cNvPr id="8211" name="TextovéPole 19"/>
          <p:cNvSpPr txBox="1">
            <a:spLocks noChangeArrowheads="1"/>
          </p:cNvSpPr>
          <p:nvPr/>
        </p:nvSpPr>
        <p:spPr bwMode="auto">
          <a:xfrm>
            <a:off x="1096963" y="1919288"/>
            <a:ext cx="466248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Připrava na dvojjazyčné studium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12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 ročník: </a:t>
            </a:r>
            <a:r>
              <a:rPr lang="cs-CZ" sz="1100" dirty="0">
                <a:solidFill>
                  <a:schemeClr val="tx1"/>
                </a:solidFill>
                <a:latin typeface="Arial - 16"/>
                <a:cs typeface="Times New Roman" panose="02020603050405020304" pitchFamily="18" charset="0"/>
              </a:rPr>
              <a:t>druhý</a:t>
            </a:r>
            <a:endParaRPr lang="cs-CZ" altLang="cs-CZ" sz="1100" dirty="0">
              <a:solidFill>
                <a:schemeClr val="tx1"/>
              </a:solidFill>
              <a:latin typeface="Arial - 16"/>
              <a:cs typeface="Times New Roman" panose="02020603050405020304" pitchFamily="18" charset="0"/>
            </a:endParaRPr>
          </a:p>
        </p:txBody>
      </p:sp>
      <p:sp>
        <p:nvSpPr>
          <p:cNvPr id="8213" name="TextovéPole 21"/>
          <p:cNvSpPr txBox="1">
            <a:spLocks noChangeArrowheads="1"/>
          </p:cNvSpPr>
          <p:nvPr/>
        </p:nvSpPr>
        <p:spPr bwMode="auto">
          <a:xfrm>
            <a:off x="1115616" y="2276872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32_Fr _1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r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14" name="TextovéPole 22"/>
          <p:cNvSpPr txBox="1">
            <a:spLocks noChangeArrowheads="1"/>
          </p:cNvSpPr>
          <p:nvPr/>
        </p:nvSpPr>
        <p:spPr bwMode="auto">
          <a:xfrm>
            <a:off x="7397750" y="2149475"/>
            <a:ext cx="1189038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altLang="cs-CZ" sz="1100">
              <a:solidFill>
                <a:srgbClr val="000000"/>
              </a:solidFill>
              <a:latin typeface="Arial - 16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altLang="cs-CZ" sz="110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5" name="TextovéPole 5"/>
          <p:cNvSpPr txBox="1">
            <a:spLocks noChangeArrowheads="1"/>
          </p:cNvSpPr>
          <p:nvPr/>
        </p:nvSpPr>
        <p:spPr bwMode="auto">
          <a:xfrm>
            <a:off x="251520" y="4293096"/>
            <a:ext cx="930433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Arial - 16"/>
              </a:rPr>
              <a:t>Jakékoliv další používání podléhá autorskému zákonu.</a:t>
            </a:r>
          </a:p>
        </p:txBody>
      </p:sp>
    </p:spTree>
    <p:extLst>
      <p:ext uri="{BB962C8B-B14F-4D97-AF65-F5344CB8AC3E}">
        <p14:creationId xmlns:p14="http://schemas.microsoft.com/office/powerpoint/2010/main" val="371194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89040"/>
            <a:ext cx="2389517" cy="234638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335" y="3645024"/>
            <a:ext cx="2736304" cy="273630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772400" cy="850106"/>
          </a:xfrm>
        </p:spPr>
        <p:txBody>
          <a:bodyPr/>
          <a:lstStyle/>
          <a:p>
            <a:pPr algn="ctr"/>
            <a:r>
              <a:rPr lang="fr-FR" b="1" dirty="0" smtClean="0"/>
              <a:t>Vocabulaire</a:t>
            </a:r>
            <a:endParaRPr lang="cs-C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51520" y="1196752"/>
            <a:ext cx="8640960" cy="5400600"/>
          </a:xfrm>
        </p:spPr>
        <p:txBody>
          <a:bodyPr/>
          <a:lstStyle/>
          <a:p>
            <a:pPr algn="just"/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Pauline écrit la carte postale. Elle est l’expéditrice. 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L’expéditeur / l’expéditrice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est celui / celle qui envoie la lettre, la carte postale ou le colis.</a:t>
            </a:r>
          </a:p>
          <a:p>
            <a:pPr algn="just"/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Justine reçoit la carte postale.  Elle est la destinataire. 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Le / la destinataire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est celui / celle qui reçoit la lettre, la carte postale ou le colis.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933056"/>
            <a:ext cx="2088232" cy="208823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67544" y="6002124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Une lettre</a:t>
            </a:r>
            <a:endParaRPr lang="cs-CZ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717940" y="6002124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 colis</a:t>
            </a:r>
            <a:endParaRPr lang="cs-CZ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951820" y="6002124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Une carte postale</a:t>
            </a:r>
            <a:endParaRPr lang="cs-CZ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492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St</a:t>
            </a:r>
            <a:r>
              <a:rPr lang="fr-FR" altLang="cs-CZ" sz="1100" dirty="0" err="1" smtClean="0">
                <a:solidFill>
                  <a:srgbClr val="000000"/>
                </a:solidFill>
                <a:latin typeface="Arial - 16"/>
              </a:rPr>
              <a:t>éphane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 Castagnier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  <a:p>
            <a:pPr algn="ctr"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Gymnázium Pierra de Coubertina, Tábor</a:t>
            </a:r>
          </a:p>
          <a:p>
            <a:pPr algn="ctr" eaLnBrk="1" hangingPunct="1"/>
            <a:r>
              <a:rPr lang="fr-FR" altLang="cs-CZ" sz="1100" dirty="0" err="1" smtClean="0">
                <a:solidFill>
                  <a:srgbClr val="000000"/>
                </a:solidFill>
                <a:latin typeface="Arial - 16"/>
              </a:rPr>
              <a:t>scastagnier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@gymta.cz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  <a:p>
            <a:pPr algn="ctr" eaLnBrk="1" hangingPunct="1"/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Listopa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d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2013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9219" name="TextovéPole 3"/>
          <p:cNvSpPr txBox="1">
            <a:spLocks noChangeArrowheads="1"/>
          </p:cNvSpPr>
          <p:nvPr/>
        </p:nvSpPr>
        <p:spPr bwMode="auto">
          <a:xfrm>
            <a:off x="2217738" y="2514600"/>
            <a:ext cx="470852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l-PL" altLang="cs-CZ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alt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8047038" cy="109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cs-CZ" sz="1100" dirty="0">
                <a:solidFill>
                  <a:srgbClr val="000000"/>
                </a:solidFill>
                <a:latin typeface="Arial - 16"/>
                <a:hlinkClick r:id="rId2"/>
              </a:rPr>
              <a:t>http://2.bp.blogspot.com/-kYkImse0Xh4/T9xziUs0f2I/AAAAAAAAJXI/ESH0F0YqY7g/s1600/carte-postale-salon-timbre.jpg</a:t>
            </a:r>
            <a:endParaRPr lang="fr-FR" sz="1100" dirty="0">
              <a:solidFill>
                <a:srgbClr val="000000"/>
              </a:solidFill>
              <a:latin typeface="Arial - 16"/>
            </a:endParaRPr>
          </a:p>
          <a:p>
            <a:pPr eaLnBrk="1" hangingPunct="1">
              <a:defRPr/>
            </a:pPr>
            <a:r>
              <a:rPr lang="fr-FR" sz="1100" dirty="0">
                <a:solidFill>
                  <a:srgbClr val="000000"/>
                </a:solidFill>
                <a:latin typeface="Arial - 16"/>
                <a:hlinkClick r:id="rId3"/>
              </a:rPr>
              <a:t>http://4.bp.blogspot.com/_gGox5p_9bxY/R0f0TAsKTOI/AAAAAAAABoM/SAphrk7iMrQ/s1600/guerre-et-poste-cp.jpg</a:t>
            </a:r>
            <a:endParaRPr lang="fr-FR" sz="1100" dirty="0">
              <a:solidFill>
                <a:srgbClr val="000000"/>
              </a:solidFill>
              <a:latin typeface="Arial - 16"/>
            </a:endParaRPr>
          </a:p>
          <a:p>
            <a:pPr eaLnBrk="1" hangingPunct="1">
              <a:defRPr/>
            </a:pPr>
            <a:r>
              <a:rPr lang="fr-FR" sz="1100" dirty="0">
                <a:solidFill>
                  <a:srgbClr val="000000"/>
                </a:solidFill>
                <a:latin typeface="Arial - 16"/>
                <a:hlinkClick r:id="rId4"/>
              </a:rPr>
              <a:t>http://www.occe.coop/~ad44/local/cache-vignettes/L277xH272/comment-ecrire-une-lettre-a-son-correspondant-9efae.jpg</a:t>
            </a:r>
          </a:p>
          <a:p>
            <a:pPr eaLnBrk="1" hangingPunct="1">
              <a:defRPr/>
            </a:pPr>
            <a:r>
              <a:rPr lang="fr-FR" sz="1100" dirty="0">
                <a:solidFill>
                  <a:srgbClr val="000000"/>
                </a:solidFill>
                <a:latin typeface="Arial - 16"/>
                <a:hlinkClick r:id="rId4"/>
              </a:rPr>
              <a:t>http://www.directpapeterie.com/images/produits/10AL20792.jpg</a:t>
            </a:r>
          </a:p>
          <a:p>
            <a:pPr eaLnBrk="1" hangingPunct="1">
              <a:defRPr/>
            </a:pPr>
            <a:r>
              <a:rPr lang="fr-FR" sz="1100">
                <a:solidFill>
                  <a:srgbClr val="000000"/>
                </a:solidFill>
                <a:latin typeface="Arial - 16"/>
                <a:hlinkClick r:id="rId4"/>
              </a:rPr>
              <a:t>http://rlv.zcache.be/jaime_paris_carte_postale-rfb0c478e01aa43bf809d90256e5dcdad_vgbaq_8byvr_324.jpg</a:t>
            </a:r>
            <a:endParaRPr lang="fr-FR" sz="1100">
              <a:solidFill>
                <a:srgbClr val="000000"/>
              </a:solidFill>
              <a:latin typeface="Arial - 16"/>
            </a:endParaRPr>
          </a:p>
          <a:p>
            <a:pPr eaLnBrk="1" hangingPunct="1"/>
            <a:endParaRPr lang="fr-FR" altLang="cs-CZ" sz="1100" dirty="0"/>
          </a:p>
        </p:txBody>
      </p:sp>
    </p:spTree>
    <p:extLst>
      <p:ext uri="{BB962C8B-B14F-4D97-AF65-F5344CB8AC3E}">
        <p14:creationId xmlns:p14="http://schemas.microsoft.com/office/powerpoint/2010/main" val="315953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308304" y="188640"/>
            <a:ext cx="1656184" cy="2808312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107504" y="764704"/>
            <a:ext cx="4320480" cy="5904656"/>
          </a:xfrm>
          <a:prstGeom prst="rect">
            <a:avLst/>
          </a:prstGeom>
          <a:noFill/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76056" y="188787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FF0000"/>
                </a:solidFill>
                <a:latin typeface="AR BLANCA" panose="02000000000000000000" pitchFamily="2" charset="0"/>
              </a:rPr>
              <a:t>Le timbre</a:t>
            </a:r>
            <a:endParaRPr lang="cs-CZ" sz="4000" b="1" dirty="0">
              <a:solidFill>
                <a:srgbClr val="FF0000"/>
              </a:solidFill>
              <a:latin typeface="AR BLANCA" panose="02000000000000000000" pitchFamily="2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076056" y="2505090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00B050"/>
                </a:solidFill>
                <a:latin typeface="AR BLANCA" panose="02000000000000000000" pitchFamily="2" charset="0"/>
              </a:rPr>
              <a:t>L’adresse</a:t>
            </a:r>
            <a:endParaRPr lang="cs-CZ" sz="4000" b="1" dirty="0">
              <a:solidFill>
                <a:srgbClr val="00B050"/>
              </a:solidFill>
              <a:latin typeface="AR BLANCA" panose="02000000000000000000" pitchFamily="2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259632" y="128826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  <a:latin typeface="AR BLANCA" panose="02000000000000000000" pitchFamily="2" charset="0"/>
              </a:rPr>
              <a:t>Le texte</a:t>
            </a:r>
            <a:endParaRPr lang="cs-CZ" sz="4000" b="1" dirty="0">
              <a:solidFill>
                <a:srgbClr val="0070C0"/>
              </a:solidFill>
              <a:latin typeface="AR BLANCA" panose="02000000000000000000" pitchFamily="2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644008" y="3212976"/>
            <a:ext cx="432048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200" dirty="0" smtClean="0">
                <a:solidFill>
                  <a:srgbClr val="00B050"/>
                </a:solidFill>
                <a:latin typeface="AR BLANCA" panose="02000000000000000000" pitchFamily="2" charset="0"/>
              </a:rPr>
              <a:t>Monsieur/Madame + NOM et Prénom</a:t>
            </a:r>
            <a:endParaRPr lang="cs-CZ" sz="2200" dirty="0">
              <a:solidFill>
                <a:srgbClr val="00B050"/>
              </a:solidFill>
              <a:latin typeface="AR BLANCA" panose="02000000000000000000" pitchFamily="2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644008" y="3789040"/>
            <a:ext cx="432048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200" dirty="0" smtClean="0">
                <a:solidFill>
                  <a:srgbClr val="00B050"/>
                </a:solidFill>
                <a:latin typeface="AR BLANCA" panose="02000000000000000000" pitchFamily="2" charset="0"/>
              </a:rPr>
              <a:t>Numéro, rue/place/boulevard + nom</a:t>
            </a:r>
            <a:endParaRPr lang="cs-CZ" sz="2200" dirty="0">
              <a:solidFill>
                <a:srgbClr val="00B050"/>
              </a:solidFill>
              <a:latin typeface="AR BLANCA" panose="02000000000000000000" pitchFamily="2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940153" y="4716433"/>
            <a:ext cx="208823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00B050"/>
                </a:solidFill>
                <a:latin typeface="AR BLANCA" panose="02000000000000000000" pitchFamily="2" charset="0"/>
              </a:rPr>
              <a:t>Code postal</a:t>
            </a:r>
            <a:endParaRPr lang="cs-CZ" sz="3200" dirty="0">
              <a:solidFill>
                <a:srgbClr val="00B050"/>
              </a:solidFill>
              <a:latin typeface="AR BLANCA" panose="02000000000000000000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44008" y="3149352"/>
            <a:ext cx="4320480" cy="3520008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ZoneTexte 16"/>
          <p:cNvSpPr txBox="1"/>
          <p:nvPr/>
        </p:nvSpPr>
        <p:spPr>
          <a:xfrm>
            <a:off x="4823520" y="5445224"/>
            <a:ext cx="392494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200" dirty="0" smtClean="0">
                <a:solidFill>
                  <a:srgbClr val="00B050"/>
                </a:solidFill>
                <a:latin typeface="AR BLANCA" panose="02000000000000000000" pitchFamily="2" charset="0"/>
              </a:rPr>
              <a:t>Ville</a:t>
            </a:r>
            <a:endParaRPr lang="cs-CZ" sz="3200" dirty="0">
              <a:solidFill>
                <a:srgbClr val="00B050"/>
              </a:solidFill>
              <a:latin typeface="AR BLANCA" panose="02000000000000000000" pitchFamily="2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823520" y="6012577"/>
            <a:ext cx="392494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200" dirty="0" smtClean="0">
                <a:solidFill>
                  <a:srgbClr val="00B050"/>
                </a:solidFill>
                <a:latin typeface="AR BLANCA" panose="02000000000000000000" pitchFamily="2" charset="0"/>
              </a:rPr>
              <a:t>Pays</a:t>
            </a:r>
            <a:endParaRPr lang="cs-CZ" sz="3200" dirty="0">
              <a:solidFill>
                <a:srgbClr val="00B050"/>
              </a:solidFill>
              <a:latin typeface="AR BLANC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886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/>
      <p:bldP spid="11" grpId="0"/>
      <p:bldP spid="12" grpId="0"/>
      <p:bldP spid="14" grpId="0" animBg="1"/>
      <p:bldP spid="15" grpId="0" animBg="1"/>
      <p:bldP spid="16" grpId="0" animBg="1"/>
      <p:bldP spid="7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07288" cy="864096"/>
          </a:xfrm>
        </p:spPr>
        <p:txBody>
          <a:bodyPr>
            <a:normAutofit/>
          </a:bodyPr>
          <a:lstStyle/>
          <a:p>
            <a:r>
              <a:rPr lang="fr-FR" dirty="0" smtClean="0"/>
              <a:t>Lis attentivement le texte ci-dessous</a:t>
            </a:r>
            <a:endParaRPr lang="cs-CZ" dirty="0"/>
          </a:p>
        </p:txBody>
      </p:sp>
      <p:pic>
        <p:nvPicPr>
          <p:cNvPr id="19" name="Espace réservé du contenu 18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96555"/>
            <a:ext cx="8640960" cy="5680369"/>
          </a:xfrm>
        </p:spPr>
      </p:pic>
    </p:spTree>
    <p:extLst>
      <p:ext uri="{BB962C8B-B14F-4D97-AF65-F5344CB8AC3E}">
        <p14:creationId xmlns:p14="http://schemas.microsoft.com/office/powerpoint/2010/main" val="41103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Réponds aux questions suivantes :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79512" y="1231776"/>
            <a:ext cx="8784976" cy="5221560"/>
          </a:xfrm>
        </p:spPr>
        <p:txBody>
          <a:bodyPr>
            <a:normAutofit fontScale="92500" lnSpcReduction="20000"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Pauline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est en vacances à 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594360" lvl="2" indent="0">
              <a:buNone/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□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Paris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Strasbourg</a:t>
            </a:r>
          </a:p>
          <a:p>
            <a:pPr marL="594360" lvl="2" indent="0">
              <a:buNone/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□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Saint-Tropez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Montpellier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Dans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quelle ville Justine habite-t-elle 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20040" lvl="1" indent="0">
              <a:lnSpc>
                <a:spcPct val="110000"/>
              </a:lnSpc>
              <a:buNone/>
            </a:pP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□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à Paris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à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Strasbourg 	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0040" lvl="1" indent="0">
              <a:lnSpc>
                <a:spcPct val="110000"/>
              </a:lnSpc>
              <a:buNone/>
            </a:pP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□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à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Saint-Tropez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à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Montpellier 	</a:t>
            </a:r>
            <a:endParaRPr lang="fr-F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Quel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temps fait-il à Paris 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20040" lvl="1" indent="0">
              <a:buNone/>
            </a:pP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□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pleut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neige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0040" lvl="1" indent="0">
              <a:buNone/>
            </a:pP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□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fait beau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fait froid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Pauline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n’aime pas :</a:t>
            </a:r>
            <a:endParaRPr lang="fr-F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17320" lvl="5" indent="0">
              <a:buNone/>
            </a:pP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□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Les Parisiens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Paris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17320" lvl="5" indent="0">
              <a:buNone/>
            </a:pP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□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 temps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Les petits déjeuners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8115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79512" y="5552256"/>
            <a:ext cx="8784976" cy="1261120"/>
          </a:xfrm>
        </p:spPr>
        <p:txBody>
          <a:bodyPr>
            <a:normAutofit fontScale="92500" lnSpcReduction="20000"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Pauline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est en vacances à 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594360" lvl="2" indent="0">
              <a:buNone/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□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Paris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Strasbourg</a:t>
            </a:r>
          </a:p>
          <a:p>
            <a:pPr marL="594360" lvl="2" indent="0">
              <a:buNone/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□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Saint-Tropez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Montpellier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lvl="1"/>
            <a:endParaRPr lang="cs-CZ" dirty="0"/>
          </a:p>
        </p:txBody>
      </p:sp>
      <p:pic>
        <p:nvPicPr>
          <p:cNvPr id="4" name="Espace réservé du contenu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6909"/>
            <a:ext cx="7560840" cy="497032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92080" y="116632"/>
            <a:ext cx="3600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Correction :</a:t>
            </a:r>
            <a:endParaRPr lang="cs-CZ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179512" y="5552256"/>
            <a:ext cx="8784976" cy="126112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Pauline est en vacances à :</a:t>
            </a:r>
          </a:p>
          <a:p>
            <a:pPr marL="594360" lvl="2" indent="0">
              <a:buFont typeface="Wingdings 2"/>
              <a:buNone/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Paris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sz="2400" strike="dblStrike" dirty="0" smtClean="0">
                <a:latin typeface="Arial" panose="020B0604020202020204" pitchFamily="34" charset="0"/>
                <a:cs typeface="Arial" panose="020B0604020202020204" pitchFamily="34" charset="0"/>
              </a:rPr>
              <a:t>Strasbourg</a:t>
            </a:r>
          </a:p>
          <a:p>
            <a:pPr marL="594360" lvl="2" indent="0">
              <a:buFont typeface="Wingdings 2"/>
              <a:buNone/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□ </a:t>
            </a:r>
            <a:r>
              <a:rPr lang="fr-FR" sz="2400" strike="dblStrike" dirty="0" smtClean="0">
                <a:latin typeface="Arial" panose="020B0604020202020204" pitchFamily="34" charset="0"/>
                <a:cs typeface="Arial" panose="020B0604020202020204" pitchFamily="34" charset="0"/>
              </a:rPr>
              <a:t>Saint-Tropez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sz="2400" strike="dblStrike" dirty="0" smtClean="0">
                <a:latin typeface="Arial" panose="020B0604020202020204" pitchFamily="34" charset="0"/>
                <a:cs typeface="Arial" panose="020B0604020202020204" pitchFamily="34" charset="0"/>
              </a:rPr>
              <a:t>Montpellier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lvl="1"/>
            <a:endParaRPr lang="cs-CZ" dirty="0"/>
          </a:p>
        </p:txBody>
      </p:sp>
      <p:sp>
        <p:nvSpPr>
          <p:cNvPr id="6" name="Rectangle 5"/>
          <p:cNvSpPr/>
          <p:nvPr/>
        </p:nvSpPr>
        <p:spPr>
          <a:xfrm>
            <a:off x="1403648" y="1628800"/>
            <a:ext cx="1944216" cy="36004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6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79512" y="5445224"/>
            <a:ext cx="8784976" cy="1440160"/>
          </a:xfrm>
        </p:spPr>
        <p:txBody>
          <a:bodyPr>
            <a:normAutofit fontScale="92500" lnSpcReduction="20000"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2. Dans quelle ville Justine habite-t-elle ?</a:t>
            </a:r>
          </a:p>
          <a:p>
            <a:pPr marL="320040" lvl="1" indent="0">
              <a:lnSpc>
                <a:spcPct val="110000"/>
              </a:lnSpc>
              <a:buNone/>
            </a:pP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500" b="1" dirty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à Paris			</a:t>
            </a:r>
            <a:r>
              <a:rPr lang="fr-FR" sz="3500" b="1" dirty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à Strasbourg 	</a:t>
            </a:r>
          </a:p>
          <a:p>
            <a:pPr marL="320040" lvl="1" indent="0">
              <a:lnSpc>
                <a:spcPct val="110000"/>
              </a:lnSpc>
              <a:buNone/>
            </a:pP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500" b="1" dirty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à Saint-Tropez 		</a:t>
            </a:r>
            <a:r>
              <a:rPr lang="fr-FR" sz="3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à Montpellier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cs-CZ" dirty="0"/>
          </a:p>
        </p:txBody>
      </p:sp>
      <p:pic>
        <p:nvPicPr>
          <p:cNvPr id="4" name="Espace réservé du contenu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7560840" cy="497032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92080" y="116632"/>
            <a:ext cx="3600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Correction :</a:t>
            </a:r>
            <a:endParaRPr lang="cs-CZ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179512" y="5445224"/>
            <a:ext cx="8784976" cy="144016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Dans quelle ville Justine habite-t-elle ?</a:t>
            </a:r>
          </a:p>
          <a:p>
            <a:pPr marL="320040" lvl="1" indent="0">
              <a:lnSpc>
                <a:spcPct val="110000"/>
              </a:lnSpc>
              <a:buFont typeface="Wingdings 2"/>
              <a:buNone/>
            </a:pP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trike="dblStrike" dirty="0" smtClean="0">
                <a:latin typeface="Arial" panose="020B0604020202020204" pitchFamily="34" charset="0"/>
                <a:cs typeface="Arial" panose="020B0604020202020204" pitchFamily="34" charset="0"/>
              </a:rPr>
              <a:t>à Paris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fr-FR" sz="3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trike="dblStrike" dirty="0" smtClean="0">
                <a:latin typeface="Arial" panose="020B0604020202020204" pitchFamily="34" charset="0"/>
                <a:cs typeface="Arial" panose="020B0604020202020204" pitchFamily="34" charset="0"/>
              </a:rPr>
              <a:t>à Strasbourg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320040" lvl="1" indent="0">
              <a:lnSpc>
                <a:spcPct val="110000"/>
              </a:lnSpc>
              <a:buFont typeface="Wingdings 2"/>
              <a:buNone/>
            </a:pP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trike="dblStrike" dirty="0" smtClean="0">
                <a:latin typeface="Arial" panose="020B0604020202020204" pitchFamily="34" charset="0"/>
                <a:cs typeface="Arial" panose="020B0604020202020204" pitchFamily="34" charset="0"/>
              </a:rPr>
              <a:t>à Saint-Tropez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Montpellier</a:t>
            </a:r>
          </a:p>
          <a:p>
            <a:pPr lvl="1"/>
            <a:endParaRPr lang="cs-CZ" dirty="0"/>
          </a:p>
        </p:txBody>
      </p:sp>
      <p:sp>
        <p:nvSpPr>
          <p:cNvPr id="6" name="Rectangle 5"/>
          <p:cNvSpPr/>
          <p:nvPr/>
        </p:nvSpPr>
        <p:spPr>
          <a:xfrm>
            <a:off x="5220072" y="4797152"/>
            <a:ext cx="2304256" cy="505827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68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79512" y="5552256"/>
            <a:ext cx="8784976" cy="1261120"/>
          </a:xfrm>
        </p:spPr>
        <p:txBody>
          <a:bodyPr>
            <a:normAutofit fontScale="85000" lnSpcReduction="20000"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Quel temps fait-il à Paris ?</a:t>
            </a:r>
          </a:p>
          <a:p>
            <a:pPr marL="320040" lvl="1" indent="0">
              <a:buNone/>
            </a:pP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600" dirty="0">
                <a:latin typeface="Arial" panose="020B0604020202020204" pitchFamily="34" charset="0"/>
                <a:cs typeface="Arial" panose="020B0604020202020204" pitchFamily="34" charset="0"/>
              </a:rPr>
              <a:t>il pleut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600" dirty="0">
                <a:latin typeface="Arial" panose="020B0604020202020204" pitchFamily="34" charset="0"/>
                <a:cs typeface="Arial" panose="020B0604020202020204" pitchFamily="34" charset="0"/>
              </a:rPr>
              <a:t>il neige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320040" lvl="1" indent="0">
              <a:buNone/>
            </a:pP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600" dirty="0">
                <a:latin typeface="Arial" panose="020B0604020202020204" pitchFamily="34" charset="0"/>
                <a:cs typeface="Arial" panose="020B0604020202020204" pitchFamily="34" charset="0"/>
              </a:rPr>
              <a:t>il fait beau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600" dirty="0">
                <a:latin typeface="Arial" panose="020B0604020202020204" pitchFamily="34" charset="0"/>
                <a:cs typeface="Arial" panose="020B0604020202020204" pitchFamily="34" charset="0"/>
              </a:rPr>
              <a:t>il fait froid</a:t>
            </a:r>
            <a:endParaRPr lang="cs-CZ" sz="2600" dirty="0"/>
          </a:p>
        </p:txBody>
      </p:sp>
      <p:pic>
        <p:nvPicPr>
          <p:cNvPr id="4" name="Espace réservé du contenu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6909"/>
            <a:ext cx="7560840" cy="497032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92080" y="116632"/>
            <a:ext cx="3600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Correction :</a:t>
            </a:r>
            <a:endParaRPr lang="cs-CZ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179512" y="5552256"/>
            <a:ext cx="8784976" cy="126112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. Quel temps fait-il à Paris ?</a:t>
            </a:r>
          </a:p>
          <a:p>
            <a:pPr marL="320040" lvl="1" indent="0">
              <a:buFont typeface="Wingdings 2"/>
              <a:buNone/>
            </a:pP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600" strike="dblStrike" dirty="0" smtClean="0">
                <a:latin typeface="Arial" panose="020B0604020202020204" pitchFamily="34" charset="0"/>
                <a:cs typeface="Arial" panose="020B0604020202020204" pitchFamily="34" charset="0"/>
              </a:rPr>
              <a:t>il pleut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fr-F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600" strike="dblStrike" dirty="0" smtClean="0">
                <a:latin typeface="Arial" panose="020B0604020202020204" pitchFamily="34" charset="0"/>
                <a:cs typeface="Arial" panose="020B0604020202020204" pitchFamily="34" charset="0"/>
              </a:rPr>
              <a:t>il neige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320040" lvl="1" indent="0">
              <a:buFont typeface="Wingdings 2"/>
              <a:buNone/>
            </a:pP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fait beau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fr-F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600" strike="dblStrike" dirty="0" smtClean="0">
                <a:latin typeface="Arial" panose="020B0604020202020204" pitchFamily="34" charset="0"/>
                <a:cs typeface="Arial" panose="020B0604020202020204" pitchFamily="34" charset="0"/>
              </a:rPr>
              <a:t>il fait froid</a:t>
            </a:r>
            <a:endParaRPr lang="cs-CZ" sz="2600" strike="dblStrike" dirty="0"/>
          </a:p>
        </p:txBody>
      </p:sp>
      <p:sp>
        <p:nvSpPr>
          <p:cNvPr id="7" name="Rectangle 6"/>
          <p:cNvSpPr/>
          <p:nvPr/>
        </p:nvSpPr>
        <p:spPr>
          <a:xfrm>
            <a:off x="355220" y="2204864"/>
            <a:ext cx="2488588" cy="36004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80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79512" y="5552256"/>
            <a:ext cx="8784976" cy="1261120"/>
          </a:xfrm>
        </p:spPr>
        <p:txBody>
          <a:bodyPr>
            <a:normAutofit fontScale="92500" lnSpcReduction="20000"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Pauline n’aime pas :</a:t>
            </a:r>
          </a:p>
          <a:p>
            <a:pPr marL="1417320" lvl="5" indent="0">
              <a:buNone/>
            </a:pP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Parisiens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Paris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1417320" lvl="5" indent="0">
              <a:buNone/>
            </a:pP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Le temps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Les petits déjeuners</a:t>
            </a:r>
            <a:endParaRPr lang="cs-CZ" dirty="0"/>
          </a:p>
        </p:txBody>
      </p:sp>
      <p:pic>
        <p:nvPicPr>
          <p:cNvPr id="4" name="Espace réservé du contenu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6909"/>
            <a:ext cx="7560840" cy="497032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92080" y="116632"/>
            <a:ext cx="3600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Correction :</a:t>
            </a:r>
            <a:endParaRPr lang="cs-CZ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179512" y="5552256"/>
            <a:ext cx="8784976" cy="126112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Pauline n’aime pas :</a:t>
            </a:r>
          </a:p>
          <a:p>
            <a:pPr marL="1417320" lvl="5" indent="0">
              <a:buFontTx/>
              <a:buNone/>
            </a:pP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3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Parisiens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strike="dblStrike" dirty="0" smtClean="0">
                <a:latin typeface="Arial" panose="020B0604020202020204" pitchFamily="34" charset="0"/>
                <a:cs typeface="Arial" panose="020B0604020202020204" pitchFamily="34" charset="0"/>
              </a:rPr>
              <a:t>Paris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1417320" lvl="5" indent="0">
              <a:buFontTx/>
              <a:buNone/>
            </a:pP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strike="dblStrike" dirty="0" smtClean="0">
                <a:latin typeface="Arial" panose="020B0604020202020204" pitchFamily="34" charset="0"/>
                <a:cs typeface="Arial" panose="020B0604020202020204" pitchFamily="34" charset="0"/>
              </a:rPr>
              <a:t>Le temps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strike="dblStrike" dirty="0" smtClean="0">
                <a:latin typeface="Arial" panose="020B0604020202020204" pitchFamily="34" charset="0"/>
                <a:cs typeface="Arial" panose="020B0604020202020204" pitchFamily="34" charset="0"/>
              </a:rPr>
              <a:t>Les petits déjeuners</a:t>
            </a:r>
            <a:endParaRPr lang="cs-CZ" strike="dblStrike" dirty="0"/>
          </a:p>
        </p:txBody>
      </p:sp>
      <p:sp>
        <p:nvSpPr>
          <p:cNvPr id="8" name="Forme libre 7"/>
          <p:cNvSpPr/>
          <p:nvPr/>
        </p:nvSpPr>
        <p:spPr>
          <a:xfrm>
            <a:off x="395536" y="2132856"/>
            <a:ext cx="3544028" cy="1011382"/>
          </a:xfrm>
          <a:custGeom>
            <a:avLst/>
            <a:gdLst>
              <a:gd name="connsiteX0" fmla="*/ 3144982 w 3616036"/>
              <a:gd name="connsiteY0" fmla="*/ 374073 h 1011382"/>
              <a:gd name="connsiteX1" fmla="*/ 3144982 w 3616036"/>
              <a:gd name="connsiteY1" fmla="*/ 0 h 1011382"/>
              <a:gd name="connsiteX2" fmla="*/ 3602182 w 3616036"/>
              <a:gd name="connsiteY2" fmla="*/ 13855 h 1011382"/>
              <a:gd name="connsiteX3" fmla="*/ 3616036 w 3616036"/>
              <a:gd name="connsiteY3" fmla="*/ 997527 h 1011382"/>
              <a:gd name="connsiteX4" fmla="*/ 0 w 3616036"/>
              <a:gd name="connsiteY4" fmla="*/ 1011382 h 1011382"/>
              <a:gd name="connsiteX5" fmla="*/ 0 w 3616036"/>
              <a:gd name="connsiteY5" fmla="*/ 360218 h 1011382"/>
              <a:gd name="connsiteX6" fmla="*/ 3144982 w 3616036"/>
              <a:gd name="connsiteY6" fmla="*/ 374073 h 1011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16036" h="1011382">
                <a:moveTo>
                  <a:pt x="3144982" y="374073"/>
                </a:moveTo>
                <a:lnTo>
                  <a:pt x="3144982" y="0"/>
                </a:lnTo>
                <a:lnTo>
                  <a:pt x="3602182" y="13855"/>
                </a:lnTo>
                <a:lnTo>
                  <a:pt x="3616036" y="997527"/>
                </a:lnTo>
                <a:lnTo>
                  <a:pt x="0" y="1011382"/>
                </a:lnTo>
                <a:lnTo>
                  <a:pt x="0" y="360218"/>
                </a:lnTo>
                <a:lnTo>
                  <a:pt x="3144982" y="374073"/>
                </a:lnTo>
                <a:close/>
              </a:path>
            </a:pathLst>
          </a:cu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680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72008" y="44624"/>
            <a:ext cx="8964488" cy="850106"/>
          </a:xfrm>
        </p:spPr>
        <p:txBody>
          <a:bodyPr>
            <a:normAutofit/>
          </a:bodyPr>
          <a:lstStyle/>
          <a:p>
            <a:r>
              <a:rPr lang="fr-FR" dirty="0" smtClean="0"/>
              <a:t>Lis </a:t>
            </a:r>
            <a:r>
              <a:rPr lang="fr-FR" dirty="0"/>
              <a:t>le texte </a:t>
            </a:r>
            <a:r>
              <a:rPr lang="fr-FR" dirty="0" smtClean="0"/>
              <a:t>une deuxième fois</a:t>
            </a:r>
            <a:endParaRPr lang="cs-C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6307477" y="1263854"/>
            <a:ext cx="2729019" cy="180510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Réponds à la question suivante :</a:t>
            </a:r>
          </a:p>
          <a:p>
            <a:pPr marL="0" indent="0">
              <a:buNone/>
            </a:pPr>
            <a:endParaRPr lang="fr-FR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Pauline et Justine sont-elles amies ? Justifie ta réponse.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Espace réservé du contenu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36712"/>
            <a:ext cx="6134148" cy="4032448"/>
          </a:xfrm>
          <a:prstGeom prst="rect">
            <a:avLst/>
          </a:prstGeom>
        </p:spPr>
      </p:pic>
      <p:sp>
        <p:nvSpPr>
          <p:cNvPr id="6" name="Espace réservé du contenu 2"/>
          <p:cNvSpPr txBox="1">
            <a:spLocks/>
          </p:cNvSpPr>
          <p:nvPr/>
        </p:nvSpPr>
        <p:spPr>
          <a:xfrm>
            <a:off x="179512" y="5085184"/>
            <a:ext cx="8712968" cy="15921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fr-FR" sz="2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CORRECTION</a:t>
            </a:r>
            <a:r>
              <a:rPr lang="fr-FR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Pauline et Justine sont amies. Au début de la carte postale, Pauline dit : « salut </a:t>
            </a:r>
            <a:r>
              <a:rPr lang="fr-FR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fr-FR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ustine » et à la fin elle lui dit : « gros bisous ». </a:t>
            </a:r>
            <a:endParaRPr lang="cs-CZ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71600" y="1412776"/>
            <a:ext cx="1368152" cy="36004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0992" y="4221088"/>
            <a:ext cx="1368152" cy="36004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08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ux">
  <a:themeElements>
    <a:clrScheme name="Capitaux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pitaux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277</TotalTime>
  <Words>416</Words>
  <Application>Microsoft Office PowerPoint</Application>
  <PresentationFormat>Předvádění na obrazovce (4:3)</PresentationFormat>
  <Paragraphs>95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Capitaux</vt:lpstr>
      <vt:lpstr>Prezentace aplikace PowerPoint</vt:lpstr>
      <vt:lpstr>Prezentace aplikace PowerPoint</vt:lpstr>
      <vt:lpstr>Lis attentivement le texte ci-dessous</vt:lpstr>
      <vt:lpstr>Réponds aux questions suivantes :</vt:lpstr>
      <vt:lpstr>Correction :</vt:lpstr>
      <vt:lpstr>Correction :</vt:lpstr>
      <vt:lpstr>Correction :</vt:lpstr>
      <vt:lpstr>Correction :</vt:lpstr>
      <vt:lpstr>Lis le texte une deuxième fois</vt:lpstr>
      <vt:lpstr>Vocabulaire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Ecrire une carte postale</dc:title>
  <dc:creator>Stephane</dc:creator>
  <cp:lastModifiedBy>hchotovinska</cp:lastModifiedBy>
  <cp:revision>27</cp:revision>
  <dcterms:created xsi:type="dcterms:W3CDTF">2013-11-04T07:34:28Z</dcterms:created>
  <dcterms:modified xsi:type="dcterms:W3CDTF">2014-06-10T11:01:26Z</dcterms:modified>
</cp:coreProperties>
</file>