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70" r:id="rId2"/>
    <p:sldId id="272" r:id="rId3"/>
    <p:sldId id="257" r:id="rId4"/>
    <p:sldId id="266" r:id="rId5"/>
    <p:sldId id="261" r:id="rId6"/>
    <p:sldId id="259" r:id="rId7"/>
    <p:sldId id="260" r:id="rId8"/>
    <p:sldId id="262" r:id="rId9"/>
    <p:sldId id="274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9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54A7A2-0015-4A99-BA67-9DB295F79DB0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862C2B-5A0B-4E85-AD4B-4C8FF28E618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5808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2291" name="Zástupný symbol pro poznámky 2"/>
          <p:cNvSpPr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88913" indent="-188913" eaLnBrk="1" hangingPunct="1">
              <a:spcBef>
                <a:spcPct val="0"/>
              </a:spcBef>
            </a:pPr>
            <a:endParaRPr lang="cs-CZ" altLang="cs-CZ" sz="1800" smtClean="0">
              <a:latin typeface="Arial" pitchFamily="34" charset="0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355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7A2FFB-B6BB-4468-81B0-05D4541A6804}" type="slidenum">
              <a:rPr lang="cs-CZ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cs-CZ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0ED79-6C47-4114-8BDA-0A3A07B0FF0E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645B-4D79-461C-AF85-30FBB57A95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6159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C037B-5D76-4747-8CAC-D1D7CB8AE9CF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265B7-FD9F-4444-89A9-3EBFF08CAD2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295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E65A5-207A-45F3-BDD3-11540BA7796A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FDA45-2825-4DAE-BE24-919AEA8256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10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260E-B104-4F54-9C99-238D05AE2490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C4E4C-93D7-47D0-B6FA-CE83A793C17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4620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D7066-5638-4817-BADB-9211B65C4118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A016B-80F4-4FEA-9970-9D4D5111376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6074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C6B21-0876-408F-968D-E4C5976BEFA6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735A4-E8B0-4EAD-AB81-8F13570AF0B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3715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69590-A9B6-49CE-B3D9-8D38DE99508F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27845-61D7-4D49-8402-CAA6F4DD3EF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435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CEC74-E152-4051-A2F0-E2765BF4F5BB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B0906-2A0F-4C32-96F4-D3D620865B1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677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83A21-F45C-470F-AE4C-14D2C2B3CBAB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C51C8-105C-4A31-BF52-0D604E7C132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015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666B0-8F72-4232-A8C9-75665866AC57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6D33F-1DCB-4076-B4B2-259DAF921CB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178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1B0B8-A52C-4159-A500-7571DDA829D3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2968D-E9B3-476C-B91B-8C7E81107F6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7788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D35404-7565-4162-AF65-20DE8A363ACA}" type="datetimeFigureOut">
              <a:rPr lang="cs-CZ"/>
              <a:pPr>
                <a:defRPr/>
              </a:pPr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FBAC15-448A-43A9-B55B-0F1170706E9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566863" y="173038"/>
            <a:ext cx="5989637" cy="290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dirty="0"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Projekt: Inovace vybavení   Registrační číslo projektu: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 - 16"/>
              <a:ea typeface="HG Mincho Light J" pitchFamily="2"/>
              <a:cs typeface="Arial Unicode MS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14375" y="438150"/>
            <a:ext cx="7786688" cy="290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dirty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Příjemce: </a:t>
            </a:r>
            <a:r>
              <a:rPr lang="cs-CZ" sz="1100" dirty="0"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Gymnázium</a:t>
            </a:r>
            <a:r>
              <a:rPr lang="cs-CZ" sz="1100" dirty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 Pierra de </a:t>
            </a:r>
            <a:r>
              <a:rPr lang="cs-CZ" sz="1100" dirty="0" err="1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, Tábor, Náměstí Františka Křižíka 860, 390 01 Tábor</a:t>
            </a:r>
          </a:p>
        </p:txBody>
      </p:sp>
      <p:pic>
        <p:nvPicPr>
          <p:cNvPr id="2052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334000"/>
            <a:ext cx="6321425" cy="12192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4"/>
          <p:cNvSpPr/>
          <p:nvPr/>
        </p:nvSpPr>
        <p:spPr>
          <a:xfrm>
            <a:off x="795338" y="4908550"/>
            <a:ext cx="7624762" cy="26193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900" b="1">
                <a:solidFill>
                  <a:srgbClr val="000000"/>
                </a:solidFill>
                <a:latin typeface="Times New Roman - 14" pitchFamily="34"/>
                <a:ea typeface="HG Mincho Light J" pitchFamily="2"/>
                <a:cs typeface="Arial Unicode MS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389438"/>
            <a:ext cx="9377363" cy="40163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900" b="1" dirty="0">
                <a:latin typeface="Times New Roman - 14" pitchFamily="34"/>
                <a:ea typeface="HG Mincho Light J" pitchFamily="2"/>
                <a:cs typeface="Arial Unicode MS" pitchFamily="2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900" b="1" dirty="0">
                <a:latin typeface="Times New Roman - 14" pitchFamily="34"/>
                <a:ea typeface="HG Mincho Light J" pitchFamily="2"/>
                <a:cs typeface="Arial Unicode MS" pitchFamily="2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322263" y="1174750"/>
            <a:ext cx="1728787" cy="290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b="1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Autor 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33375" y="909638"/>
            <a:ext cx="1958975" cy="450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b="1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Název 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323850" y="2276475"/>
            <a:ext cx="784225" cy="290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Sada:</a:t>
            </a:r>
          </a:p>
        </p:txBody>
      </p:sp>
      <p:sp>
        <p:nvSpPr>
          <p:cNvPr id="10" name="TextovéPole 9"/>
          <p:cNvSpPr/>
          <p:nvPr/>
        </p:nvSpPr>
        <p:spPr>
          <a:xfrm>
            <a:off x="5989638" y="1924050"/>
            <a:ext cx="1060450" cy="290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Předmět:</a:t>
            </a:r>
          </a:p>
        </p:txBody>
      </p:sp>
      <p:sp>
        <p:nvSpPr>
          <p:cNvPr id="11" name="TextovéPole 10"/>
          <p:cNvSpPr/>
          <p:nvPr/>
        </p:nvSpPr>
        <p:spPr>
          <a:xfrm>
            <a:off x="322263" y="1658938"/>
            <a:ext cx="2005012" cy="290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b="1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Zařazení 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322263" y="1924050"/>
            <a:ext cx="1036637" cy="290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Šablona: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5989638" y="2200275"/>
            <a:ext cx="1244600" cy="290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Číslo DUM:</a:t>
            </a:r>
          </a:p>
        </p:txBody>
      </p:sp>
      <p:sp>
        <p:nvSpPr>
          <p:cNvPr id="14" name="TextovéPole 13"/>
          <p:cNvSpPr/>
          <p:nvPr/>
        </p:nvSpPr>
        <p:spPr>
          <a:xfrm>
            <a:off x="322263" y="2673350"/>
            <a:ext cx="2787650" cy="290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b="1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Ověření 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322263" y="2938463"/>
            <a:ext cx="1566862" cy="290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322263" y="3455988"/>
            <a:ext cx="784225" cy="290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Třída: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322263" y="3203575"/>
            <a:ext cx="1589087" cy="28892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Ověřující 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2178050" y="909638"/>
            <a:ext cx="3209925" cy="290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Mnohočleny – úvod - sčítání</a:t>
            </a:r>
          </a:p>
        </p:txBody>
      </p:sp>
      <p:sp>
        <p:nvSpPr>
          <p:cNvPr id="19" name="TextovéPole 18"/>
          <p:cNvSpPr/>
          <p:nvPr/>
        </p:nvSpPr>
        <p:spPr>
          <a:xfrm>
            <a:off x="2178050" y="1174750"/>
            <a:ext cx="1611313" cy="28892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Mgr. Anita Vaňková</a:t>
            </a:r>
          </a:p>
        </p:txBody>
      </p:sp>
      <p:sp>
        <p:nvSpPr>
          <p:cNvPr id="2068" name="TextovéPole 19"/>
          <p:cNvSpPr>
            <a:spLocks noChangeArrowheads="1"/>
          </p:cNvSpPr>
          <p:nvPr/>
        </p:nvSpPr>
        <p:spPr bwMode="auto">
          <a:xfrm>
            <a:off x="1128713" y="1924050"/>
            <a:ext cx="3514725" cy="460375"/>
          </a:xfrm>
          <a:custGeom>
            <a:avLst/>
            <a:gdLst>
              <a:gd name="T0" fmla="*/ 1757363 w 21600"/>
              <a:gd name="T1" fmla="*/ 0 h 21600"/>
              <a:gd name="T2" fmla="*/ 3514725 w 21600"/>
              <a:gd name="T3" fmla="*/ 230188 h 21600"/>
              <a:gd name="T4" fmla="*/ 1757363 w 21600"/>
              <a:gd name="T5" fmla="*/ 460375 h 21600"/>
              <a:gd name="T6" fmla="*/ 0 w 21600"/>
              <a:gd name="T7" fmla="*/ 230188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82945" rIns="82945" bIns="4147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45000"/>
              <a:buFont typeface="StarSymbol"/>
              <a:buNone/>
            </a:pPr>
            <a:r>
              <a:rPr lang="cs-CZ" altLang="cs-CZ" sz="1100">
                <a:solidFill>
                  <a:srgbClr val="000000"/>
                </a:solidFill>
                <a:latin typeface="Arial - 16"/>
                <a:ea typeface="HG Mincho Light J"/>
                <a:cs typeface="Arial Unicode MS" pitchFamily="34" charset="-128"/>
              </a:rPr>
              <a:t>Inovace a zkvalitnění výuky prostřednictvím ICT (III/2) Příprava na dvojjazyčné studium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6604000" y="1897063"/>
            <a:ext cx="1905000" cy="28733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matematika    ročník: první</a:t>
            </a:r>
          </a:p>
        </p:txBody>
      </p:sp>
      <p:sp>
        <p:nvSpPr>
          <p:cNvPr id="22" name="TextovéPole 21"/>
          <p:cNvSpPr/>
          <p:nvPr/>
        </p:nvSpPr>
        <p:spPr>
          <a:xfrm>
            <a:off x="1116013" y="2276475"/>
            <a:ext cx="2433637" cy="46037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32_M_2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endParaRPr lang="cs-CZ" sz="1100" dirty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6792913" y="2214563"/>
            <a:ext cx="1708150" cy="2857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06</a:t>
            </a:r>
          </a:p>
        </p:txBody>
      </p:sp>
      <p:sp>
        <p:nvSpPr>
          <p:cNvPr id="24" name="TextovéPole 23"/>
          <p:cNvSpPr/>
          <p:nvPr/>
        </p:nvSpPr>
        <p:spPr>
          <a:xfrm>
            <a:off x="2178050" y="3190875"/>
            <a:ext cx="1611313" cy="28892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Mgr. Anita Vaňková</a:t>
            </a:r>
          </a:p>
        </p:txBody>
      </p:sp>
      <p:sp>
        <p:nvSpPr>
          <p:cNvPr id="25" name="TextovéPole 24"/>
          <p:cNvSpPr/>
          <p:nvPr/>
        </p:nvSpPr>
        <p:spPr>
          <a:xfrm>
            <a:off x="2178050" y="3455988"/>
            <a:ext cx="666750" cy="290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1.A</a:t>
            </a:r>
          </a:p>
        </p:txBody>
      </p:sp>
      <p:sp>
        <p:nvSpPr>
          <p:cNvPr id="26" name="TextovéPole 25"/>
          <p:cNvSpPr/>
          <p:nvPr/>
        </p:nvSpPr>
        <p:spPr>
          <a:xfrm>
            <a:off x="2178050" y="2938463"/>
            <a:ext cx="931863" cy="28733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82945" tIns="82945" rIns="82945" bIns="41473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lang="cs-CZ" sz="11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11.02.2013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Mnohočleny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Úvod - sčítání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Co je mnohočlen?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95536" y="1052736"/>
            <a:ext cx="8229600" cy="5616624"/>
          </a:xfrm>
          <a:blipFill rotWithShape="1">
            <a:blip r:embed="rId2" cstate="print"/>
            <a:stretch>
              <a:fillRect l="-1926" t="-2280"/>
            </a:stretch>
          </a:blipFill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>
                <a:noFill/>
              </a:rPr>
              <a:t> </a:t>
            </a:r>
          </a:p>
        </p:txBody>
      </p:sp>
      <p:sp>
        <p:nvSpPr>
          <p:cNvPr id="6" name="Šipka dolů 5"/>
          <p:cNvSpPr/>
          <p:nvPr/>
        </p:nvSpPr>
        <p:spPr>
          <a:xfrm>
            <a:off x="2195513" y="1196975"/>
            <a:ext cx="647700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9" name="Šipka nahoru 8"/>
          <p:cNvSpPr/>
          <p:nvPr/>
        </p:nvSpPr>
        <p:spPr>
          <a:xfrm>
            <a:off x="2065338" y="2940050"/>
            <a:ext cx="484187" cy="71755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10" name="Šipka nahoru 9"/>
          <p:cNvSpPr/>
          <p:nvPr/>
        </p:nvSpPr>
        <p:spPr>
          <a:xfrm>
            <a:off x="3159125" y="2940050"/>
            <a:ext cx="485775" cy="4524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Kolik členů má daný mnohočlen?</a:t>
            </a: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684213" y="1600200"/>
            <a:ext cx="8002587" cy="4525963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-3ab</a:t>
            </a:r>
            <a:r>
              <a:rPr lang="cs-CZ" altLang="cs-CZ" baseline="30000" smtClean="0"/>
              <a:t>2                                                   </a:t>
            </a:r>
            <a:r>
              <a:rPr lang="cs-CZ" altLang="cs-CZ" smtClean="0"/>
              <a:t>jednočlen</a:t>
            </a:r>
            <a:endParaRPr lang="cs-CZ" altLang="cs-CZ" baseline="30000" smtClean="0"/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a</a:t>
            </a:r>
            <a:r>
              <a:rPr lang="cs-CZ" altLang="cs-CZ" baseline="30000" smtClean="0"/>
              <a:t>3</a:t>
            </a:r>
            <a:r>
              <a:rPr lang="cs-CZ" altLang="cs-CZ" smtClean="0"/>
              <a:t> +  2a – b</a:t>
            </a:r>
            <a:r>
              <a:rPr lang="cs-CZ" altLang="cs-CZ" baseline="30000" smtClean="0"/>
              <a:t>2                                 </a:t>
            </a:r>
            <a:r>
              <a:rPr lang="cs-CZ" altLang="cs-CZ" smtClean="0"/>
              <a:t>dvojčlen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X</a:t>
            </a:r>
            <a:r>
              <a:rPr lang="cs-CZ" altLang="cs-CZ" baseline="30000" smtClean="0"/>
              <a:t>2</a:t>
            </a:r>
            <a:r>
              <a:rPr lang="cs-CZ" altLang="cs-CZ" smtClean="0"/>
              <a:t>y</a:t>
            </a:r>
            <a:r>
              <a:rPr lang="cs-CZ" altLang="cs-CZ" baseline="30000" smtClean="0"/>
              <a:t>3</a:t>
            </a:r>
            <a:r>
              <a:rPr lang="cs-CZ" altLang="cs-CZ" smtClean="0"/>
              <a:t>z</a:t>
            </a:r>
            <a:r>
              <a:rPr lang="cs-CZ" altLang="cs-CZ" baseline="30000" smtClean="0"/>
              <a:t>6                                                  </a:t>
            </a:r>
            <a:r>
              <a:rPr lang="cs-CZ" altLang="cs-CZ" smtClean="0"/>
              <a:t>trojčlen</a:t>
            </a:r>
            <a:endParaRPr lang="cs-CZ" altLang="cs-CZ" baseline="30000" smtClean="0"/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X</a:t>
            </a:r>
            <a:r>
              <a:rPr lang="cs-CZ" altLang="cs-CZ" baseline="30000" smtClean="0"/>
              <a:t>2</a:t>
            </a:r>
            <a:r>
              <a:rPr lang="cs-CZ" altLang="cs-CZ" smtClean="0"/>
              <a:t> – 1                                  jednočlen       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-8x</a:t>
            </a:r>
            <a:r>
              <a:rPr lang="cs-CZ" altLang="cs-CZ" baseline="30000" smtClean="0"/>
              <a:t>2</a:t>
            </a:r>
            <a:r>
              <a:rPr lang="cs-CZ" altLang="cs-CZ" smtClean="0"/>
              <a:t>y + 2xy</a:t>
            </a:r>
            <a:r>
              <a:rPr lang="cs-CZ" altLang="cs-CZ" baseline="30000" smtClean="0"/>
              <a:t> </a:t>
            </a:r>
            <a:r>
              <a:rPr lang="cs-CZ" altLang="cs-CZ" smtClean="0"/>
              <a:t> -y</a:t>
            </a:r>
            <a:r>
              <a:rPr lang="cs-CZ" altLang="cs-CZ" baseline="30000" smtClean="0"/>
              <a:t>3</a:t>
            </a:r>
            <a:r>
              <a:rPr lang="cs-CZ" altLang="cs-CZ" smtClean="0"/>
              <a:t> +3             trojčlen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5ab</a:t>
            </a:r>
            <a:r>
              <a:rPr lang="cs-CZ" altLang="cs-CZ" baseline="30000" smtClean="0"/>
              <a:t>3</a:t>
            </a:r>
            <a:r>
              <a:rPr lang="cs-CZ" altLang="cs-CZ" smtClean="0"/>
              <a:t>cd +cd</a:t>
            </a:r>
            <a:r>
              <a:rPr lang="cs-CZ" altLang="cs-CZ" baseline="30000" smtClean="0"/>
              <a:t>2</a:t>
            </a:r>
            <a:r>
              <a:rPr lang="cs-CZ" altLang="cs-CZ" smtClean="0"/>
              <a:t>- 4                  čtyřčlen</a:t>
            </a:r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1979613" y="1916113"/>
            <a:ext cx="27368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>
            <a:off x="2916238" y="2420938"/>
            <a:ext cx="1800225" cy="576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1979613" y="2997200"/>
            <a:ext cx="2736850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V="1">
            <a:off x="1979613" y="2565400"/>
            <a:ext cx="2736850" cy="1079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>
            <a:off x="3851275" y="4229100"/>
            <a:ext cx="865188" cy="444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 flipV="1">
            <a:off x="3419475" y="4064000"/>
            <a:ext cx="1368425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288" y="274638"/>
            <a:ext cx="8229600" cy="1498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Další typy mnohočlenů a jejich názvy (počet členů mnohočlenu je dán  počtem jeho sčítanců)</a:t>
            </a:r>
            <a:endParaRPr lang="cs-CZ" dirty="0"/>
          </a:p>
        </p:txBody>
      </p:sp>
      <p:sp>
        <p:nvSpPr>
          <p:cNvPr id="6147" name="Zástupný symbol pro obsah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endParaRPr lang="cs-CZ" altLang="cs-CZ" smtClean="0"/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(5a-3ab)</a:t>
            </a:r>
            <a:r>
              <a:rPr lang="cs-CZ" altLang="cs-CZ" baseline="30000" smtClean="0"/>
              <a:t>2                                                      </a:t>
            </a:r>
            <a:r>
              <a:rPr lang="cs-CZ" altLang="cs-CZ" smtClean="0"/>
              <a:t>čtyřčlen</a:t>
            </a:r>
            <a:endParaRPr lang="cs-CZ" altLang="cs-CZ" baseline="30000" smtClean="0"/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a</a:t>
            </a:r>
            <a:r>
              <a:rPr lang="cs-CZ" altLang="cs-CZ" baseline="30000" smtClean="0"/>
              <a:t>3</a:t>
            </a:r>
            <a:r>
              <a:rPr lang="cs-CZ" altLang="cs-CZ" smtClean="0"/>
              <a:t> +  (2a – b)</a:t>
            </a:r>
            <a:r>
              <a:rPr lang="cs-CZ" altLang="cs-CZ" baseline="30000" smtClean="0"/>
              <a:t>2 </a:t>
            </a:r>
            <a:r>
              <a:rPr lang="cs-CZ" altLang="cs-CZ" smtClean="0"/>
              <a:t>+ b </a:t>
            </a:r>
            <a:r>
              <a:rPr lang="cs-CZ" altLang="cs-CZ" baseline="30000" smtClean="0"/>
              <a:t>                                </a:t>
            </a:r>
            <a:r>
              <a:rPr lang="cs-CZ" altLang="cs-CZ" smtClean="0"/>
              <a:t>trojčlen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(2 + y).(3 + x</a:t>
            </a:r>
            <a:r>
              <a:rPr lang="cs-CZ" altLang="cs-CZ" baseline="30000" smtClean="0"/>
              <a:t>2</a:t>
            </a:r>
            <a:r>
              <a:rPr lang="cs-CZ" altLang="cs-CZ" smtClean="0"/>
              <a:t>y</a:t>
            </a:r>
            <a:r>
              <a:rPr lang="cs-CZ" altLang="cs-CZ" baseline="30000" smtClean="0"/>
              <a:t>3</a:t>
            </a:r>
            <a:r>
              <a:rPr lang="cs-CZ" altLang="cs-CZ" smtClean="0"/>
              <a:t>z</a:t>
            </a:r>
            <a:r>
              <a:rPr lang="cs-CZ" altLang="cs-CZ" baseline="30000" smtClean="0"/>
              <a:t>6</a:t>
            </a:r>
            <a:r>
              <a:rPr lang="cs-CZ" altLang="cs-CZ" smtClean="0"/>
              <a:t>)</a:t>
            </a:r>
            <a:r>
              <a:rPr lang="cs-CZ" altLang="cs-CZ" baseline="30000" smtClean="0"/>
              <a:t>                                </a:t>
            </a:r>
            <a:r>
              <a:rPr lang="cs-CZ" altLang="cs-CZ" smtClean="0"/>
              <a:t>trojčlen</a:t>
            </a:r>
            <a:endParaRPr lang="cs-CZ" altLang="cs-CZ" baseline="30000" smtClean="0"/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x</a:t>
            </a:r>
            <a:r>
              <a:rPr lang="cs-CZ" altLang="cs-CZ" baseline="30000" smtClean="0"/>
              <a:t>2</a:t>
            </a:r>
            <a:r>
              <a:rPr lang="cs-CZ" altLang="cs-CZ" smtClean="0"/>
              <a:t> – (1 – x)</a:t>
            </a:r>
            <a:r>
              <a:rPr lang="cs-CZ" altLang="cs-CZ" baseline="30000" smtClean="0"/>
              <a:t>2</a:t>
            </a:r>
            <a:r>
              <a:rPr lang="cs-CZ" altLang="cs-CZ" smtClean="0"/>
              <a:t>                                 jednočlen       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-8x</a:t>
            </a:r>
            <a:r>
              <a:rPr lang="cs-CZ" altLang="cs-CZ" baseline="30000" smtClean="0"/>
              <a:t>2</a:t>
            </a:r>
            <a:r>
              <a:rPr lang="cs-CZ" altLang="cs-CZ" smtClean="0"/>
              <a:t>y + x + 2xy</a:t>
            </a:r>
            <a:r>
              <a:rPr lang="cs-CZ" altLang="cs-CZ" baseline="30000" smtClean="0"/>
              <a:t> </a:t>
            </a:r>
            <a:r>
              <a:rPr lang="cs-CZ" altLang="cs-CZ" smtClean="0"/>
              <a:t> -(y</a:t>
            </a:r>
            <a:r>
              <a:rPr lang="cs-CZ" altLang="cs-CZ" baseline="30000" smtClean="0"/>
              <a:t>3</a:t>
            </a:r>
            <a:r>
              <a:rPr lang="cs-CZ" altLang="cs-CZ" smtClean="0"/>
              <a:t> + 5)            dvojčlen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5ab</a:t>
            </a:r>
            <a:r>
              <a:rPr lang="cs-CZ" altLang="cs-CZ" baseline="30000" smtClean="0"/>
              <a:t>3</a:t>
            </a:r>
            <a:r>
              <a:rPr lang="cs-CZ" altLang="cs-CZ" smtClean="0"/>
              <a:t>cd(1 +cd)</a:t>
            </a:r>
            <a:r>
              <a:rPr lang="cs-CZ" altLang="cs-CZ" baseline="30000" smtClean="0"/>
              <a:t>2</a:t>
            </a:r>
            <a:r>
              <a:rPr lang="cs-CZ" altLang="cs-CZ" smtClean="0"/>
              <a:t>- 4cd +10           jednočlen</a:t>
            </a:r>
          </a:p>
        </p:txBody>
      </p:sp>
      <p:cxnSp>
        <p:nvCxnSpPr>
          <p:cNvPr id="11" name="Přímá spojnice se šipkou 10"/>
          <p:cNvCxnSpPr/>
          <p:nvPr/>
        </p:nvCxnSpPr>
        <p:spPr>
          <a:xfrm>
            <a:off x="2162175" y="2312988"/>
            <a:ext cx="3273425" cy="16922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3635375" y="2852738"/>
            <a:ext cx="17399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>
            <a:off x="3638550" y="3500438"/>
            <a:ext cx="1797050" cy="15843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>
            <a:off x="2627313" y="4005263"/>
            <a:ext cx="2736850" cy="503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 flipV="1">
            <a:off x="4643438" y="2312988"/>
            <a:ext cx="731837" cy="2195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se šipkou 24"/>
          <p:cNvCxnSpPr/>
          <p:nvPr/>
        </p:nvCxnSpPr>
        <p:spPr>
          <a:xfrm flipV="1">
            <a:off x="4787900" y="3500438"/>
            <a:ext cx="647700" cy="1512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Použití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288" y="1628775"/>
            <a:ext cx="8229600" cy="4525963"/>
          </a:xfrm>
        </p:spPr>
        <p:txBody>
          <a:bodyPr rtlCol="0"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Vyjádření zadání slovní úlohy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Příklad: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/>
              <a:t> </a:t>
            </a:r>
            <a:r>
              <a:rPr lang="cs-CZ" dirty="0" smtClean="0"/>
              <a:t>       Ve skladu bylo ráno </a:t>
            </a:r>
            <a:r>
              <a:rPr lang="cs-CZ" b="1" i="1" dirty="0" smtClean="0"/>
              <a:t>a </a:t>
            </a:r>
            <a:r>
              <a:rPr lang="cs-CZ" dirty="0" smtClean="0"/>
              <a:t>tun cementu, během dne bylo dodáno</a:t>
            </a:r>
            <a:r>
              <a:rPr lang="cs-CZ" b="1" i="1" dirty="0" smtClean="0"/>
              <a:t> b </a:t>
            </a:r>
            <a:r>
              <a:rPr lang="cs-CZ" dirty="0" smtClean="0"/>
              <a:t>tun cementu a zároveň bylo prodáno</a:t>
            </a:r>
            <a:r>
              <a:rPr lang="cs-CZ" b="1" i="1" dirty="0" smtClean="0"/>
              <a:t> c </a:t>
            </a:r>
            <a:r>
              <a:rPr lang="cs-CZ" dirty="0" smtClean="0"/>
              <a:t>tun cementu. Kolik tun bylo večer ve skladu?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b="1" i="1" dirty="0" smtClean="0"/>
              <a:t>                                 x = a + b - c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Odpověď: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Večer bylo ve skladu </a:t>
            </a:r>
            <a:r>
              <a:rPr lang="cs-CZ" b="1" i="1" dirty="0" smtClean="0"/>
              <a:t>x </a:t>
            </a:r>
            <a:r>
              <a:rPr lang="cs-CZ" dirty="0" smtClean="0"/>
              <a:t>tun cementu.</a:t>
            </a:r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mtClean="0"/>
              <a:t>Úmluvy zápisu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750" y="1844675"/>
            <a:ext cx="8229600" cy="4525963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-násobení je </a:t>
            </a:r>
            <a:r>
              <a:rPr lang="cs-CZ" b="1" dirty="0" smtClean="0"/>
              <a:t>komutativní</a:t>
            </a:r>
            <a:r>
              <a:rPr lang="cs-CZ" dirty="0" smtClean="0"/>
              <a:t>, můžeme tedy různě zapsané výrazy přepsat ve stejném tvaru: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a</a:t>
            </a:r>
            <a:r>
              <a:rPr lang="cs-CZ" baseline="30000" dirty="0" smtClean="0"/>
              <a:t>2</a:t>
            </a:r>
            <a:r>
              <a:rPr lang="cs-CZ" dirty="0" smtClean="0"/>
              <a:t>bc;  ba</a:t>
            </a:r>
            <a:r>
              <a:rPr lang="cs-CZ" baseline="30000" dirty="0" smtClean="0"/>
              <a:t>2</a:t>
            </a:r>
            <a:r>
              <a:rPr lang="cs-CZ" dirty="0" smtClean="0"/>
              <a:t>c;  a</a:t>
            </a:r>
            <a:r>
              <a:rPr lang="cs-CZ" baseline="30000" dirty="0" smtClean="0"/>
              <a:t>2</a:t>
            </a:r>
            <a:r>
              <a:rPr lang="cs-CZ" dirty="0" smtClean="0"/>
              <a:t>cb;  bca</a:t>
            </a:r>
            <a:r>
              <a:rPr lang="cs-CZ" baseline="30000" dirty="0" smtClean="0"/>
              <a:t>2</a:t>
            </a:r>
            <a:r>
              <a:rPr lang="cs-CZ" dirty="0" smtClean="0"/>
              <a:t>;  </a:t>
            </a:r>
            <a:r>
              <a:rPr lang="cs-CZ" dirty="0" err="1" smtClean="0"/>
              <a:t>abca</a:t>
            </a:r>
            <a:r>
              <a:rPr lang="cs-CZ" dirty="0" smtClean="0"/>
              <a:t>;  </a:t>
            </a:r>
            <a:r>
              <a:rPr lang="cs-CZ" dirty="0" err="1" smtClean="0"/>
              <a:t>bcaa</a:t>
            </a:r>
            <a:r>
              <a:rPr lang="cs-CZ" dirty="0" smtClean="0"/>
              <a:t>;  </a:t>
            </a:r>
            <a:r>
              <a:rPr lang="cs-CZ" dirty="0" err="1" smtClean="0"/>
              <a:t>caba</a:t>
            </a:r>
            <a:r>
              <a:rPr lang="cs-CZ" dirty="0" smtClean="0"/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                        a</a:t>
            </a:r>
            <a:r>
              <a:rPr lang="cs-CZ" baseline="30000" dirty="0" smtClean="0"/>
              <a:t>2</a:t>
            </a:r>
            <a:r>
              <a:rPr lang="cs-CZ" dirty="0" smtClean="0"/>
              <a:t>bc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-proměnné v jednočlenu zapisujeme ze sebou podle abecedy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-koeficient píšeme na prvním místě, tedy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           a.a.3  píšeme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                           3a</a:t>
            </a:r>
            <a:r>
              <a:rPr lang="cs-CZ" baseline="30000" dirty="0" smtClean="0"/>
              <a:t>2</a:t>
            </a:r>
            <a:endParaRPr lang="cs-CZ" dirty="0"/>
          </a:p>
        </p:txBody>
      </p:sp>
      <p:sp>
        <p:nvSpPr>
          <p:cNvPr id="4" name="Šipka doprava 3"/>
          <p:cNvSpPr/>
          <p:nvPr/>
        </p:nvSpPr>
        <p:spPr>
          <a:xfrm>
            <a:off x="1520825" y="3341688"/>
            <a:ext cx="1008063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1471613" y="5608638"/>
            <a:ext cx="1008062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2016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Vlastnosti sčítání: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576887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-sčítání je komutativní a asociativní, proto můžeme pořadí členů mnohočlenu vhodně zaměňovat a sdružovat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2x</a:t>
            </a:r>
            <a:r>
              <a:rPr lang="cs-CZ" altLang="cs-CZ" baseline="30000" smtClean="0"/>
              <a:t>2</a:t>
            </a:r>
            <a:r>
              <a:rPr lang="cs-CZ" altLang="cs-CZ" smtClean="0"/>
              <a:t> – 3xy – 5 + x</a:t>
            </a:r>
            <a:r>
              <a:rPr lang="cs-CZ" altLang="cs-CZ" baseline="30000" smtClean="0"/>
              <a:t>2</a:t>
            </a:r>
            <a:r>
              <a:rPr lang="cs-CZ" altLang="cs-CZ" smtClean="0"/>
              <a:t> -2xy + 3 =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= (2x</a:t>
            </a:r>
            <a:r>
              <a:rPr lang="cs-CZ" altLang="cs-CZ" baseline="30000" smtClean="0"/>
              <a:t>2</a:t>
            </a:r>
            <a:r>
              <a:rPr lang="cs-CZ" altLang="cs-CZ" smtClean="0"/>
              <a:t> + x</a:t>
            </a:r>
            <a:r>
              <a:rPr lang="cs-CZ" altLang="cs-CZ" baseline="30000" smtClean="0"/>
              <a:t>2</a:t>
            </a:r>
            <a:r>
              <a:rPr lang="cs-CZ" altLang="cs-CZ" smtClean="0"/>
              <a:t>) + (-3xy – 2xy) + (-5 + 3)=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              =3x</a:t>
            </a:r>
            <a:r>
              <a:rPr lang="cs-CZ" altLang="cs-CZ" baseline="30000" smtClean="0"/>
              <a:t>2</a:t>
            </a:r>
            <a:r>
              <a:rPr lang="cs-CZ" altLang="cs-CZ" smtClean="0"/>
              <a:t> – 5xy - 2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-členy mnohočlenů uspořádáváme nejčastěji sestupně, tedy od nejvyšší mocniny k nejnižší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cs-CZ" altLang="cs-CZ" smtClean="0"/>
              <a:t>            4a</a:t>
            </a:r>
            <a:r>
              <a:rPr lang="cs-CZ" altLang="cs-CZ" baseline="30000" smtClean="0"/>
              <a:t>5</a:t>
            </a:r>
            <a:r>
              <a:rPr lang="cs-CZ" altLang="cs-CZ" smtClean="0"/>
              <a:t> – 6a</a:t>
            </a:r>
            <a:r>
              <a:rPr lang="cs-CZ" altLang="cs-CZ" baseline="30000" smtClean="0"/>
              <a:t>3</a:t>
            </a:r>
            <a:r>
              <a:rPr lang="cs-CZ" altLang="cs-CZ" smtClean="0"/>
              <a:t> + 2a</a:t>
            </a:r>
            <a:r>
              <a:rPr lang="cs-CZ" altLang="cs-CZ" baseline="30000" smtClean="0"/>
              <a:t>2</a:t>
            </a:r>
            <a:r>
              <a:rPr lang="cs-CZ" altLang="cs-CZ" smtClean="0"/>
              <a:t> + 2a</a:t>
            </a:r>
          </a:p>
        </p:txBody>
      </p:sp>
      <p:sp>
        <p:nvSpPr>
          <p:cNvPr id="4" name="Šipka doprava 3"/>
          <p:cNvSpPr/>
          <p:nvPr/>
        </p:nvSpPr>
        <p:spPr>
          <a:xfrm>
            <a:off x="539750" y="3305175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539750" y="5032375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cxnSp>
        <p:nvCxnSpPr>
          <p:cNvPr id="8" name="Přímá spojnice 7"/>
          <p:cNvCxnSpPr/>
          <p:nvPr/>
        </p:nvCxnSpPr>
        <p:spPr>
          <a:xfrm>
            <a:off x="539750" y="2636838"/>
            <a:ext cx="488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>
            <a:off x="2843213" y="2636838"/>
            <a:ext cx="3603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17"/>
          <p:cNvCxnSpPr/>
          <p:nvPr/>
        </p:nvCxnSpPr>
        <p:spPr>
          <a:xfrm>
            <a:off x="784225" y="3305175"/>
            <a:ext cx="14843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19"/>
          <p:cNvCxnSpPr/>
          <p:nvPr/>
        </p:nvCxnSpPr>
        <p:spPr>
          <a:xfrm>
            <a:off x="1979613" y="3789363"/>
            <a:ext cx="431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/>
          <p:cNvCxnSpPr/>
          <p:nvPr/>
        </p:nvCxnSpPr>
        <p:spPr>
          <a:xfrm>
            <a:off x="1331913" y="2636838"/>
            <a:ext cx="6477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30"/>
          <p:cNvCxnSpPr/>
          <p:nvPr/>
        </p:nvCxnSpPr>
        <p:spPr>
          <a:xfrm>
            <a:off x="3492500" y="2636838"/>
            <a:ext cx="5746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32"/>
          <p:cNvCxnSpPr/>
          <p:nvPr/>
        </p:nvCxnSpPr>
        <p:spPr>
          <a:xfrm>
            <a:off x="2843213" y="3305175"/>
            <a:ext cx="649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35"/>
          <p:cNvCxnSpPr/>
          <p:nvPr/>
        </p:nvCxnSpPr>
        <p:spPr>
          <a:xfrm>
            <a:off x="3779838" y="3305175"/>
            <a:ext cx="6477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37"/>
          <p:cNvCxnSpPr/>
          <p:nvPr/>
        </p:nvCxnSpPr>
        <p:spPr>
          <a:xfrm flipH="1">
            <a:off x="2700338" y="3789363"/>
            <a:ext cx="7921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42"/>
          <p:cNvCxnSpPr/>
          <p:nvPr/>
        </p:nvCxnSpPr>
        <p:spPr>
          <a:xfrm>
            <a:off x="2195513" y="2636838"/>
            <a:ext cx="50482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nice 46"/>
          <p:cNvCxnSpPr/>
          <p:nvPr/>
        </p:nvCxnSpPr>
        <p:spPr>
          <a:xfrm>
            <a:off x="4427538" y="2636838"/>
            <a:ext cx="28892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Přímá spojnice 49"/>
          <p:cNvCxnSpPr/>
          <p:nvPr/>
        </p:nvCxnSpPr>
        <p:spPr>
          <a:xfrm>
            <a:off x="5003800" y="3305175"/>
            <a:ext cx="115252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Přímá spojnice 51"/>
          <p:cNvCxnSpPr/>
          <p:nvPr/>
        </p:nvCxnSpPr>
        <p:spPr>
          <a:xfrm>
            <a:off x="3635375" y="3789363"/>
            <a:ext cx="4318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Mgr. Anita Vaňková</a:t>
            </a:r>
          </a:p>
          <a:p>
            <a:pPr algn="ctr"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Gymnázium Pierra de Coubertina, Tábor</a:t>
            </a:r>
          </a:p>
          <a:p>
            <a:pPr algn="ctr"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avankova@gymta.cz</a:t>
            </a:r>
          </a:p>
          <a:p>
            <a:pPr algn="ctr"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únor 2013</a:t>
            </a:r>
          </a:p>
        </p:txBody>
      </p:sp>
      <p:sp>
        <p:nvSpPr>
          <p:cNvPr id="10243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cs-CZ" altLang="cs-CZ" sz="1100">
                <a:solidFill>
                  <a:srgbClr val="000000"/>
                </a:solidFill>
                <a:latin typeface="Arial - 16"/>
              </a:rPr>
              <a:t>Objekty použité k vytvoření sešitu jsou součástí SW Smart Notebook nebo pocházejí z veřejných knihoven obrázků (public domain) nebo jsou vlastní originální tvorbou autora.</a:t>
            </a:r>
          </a:p>
        </p:txBody>
      </p:sp>
      <p:sp>
        <p:nvSpPr>
          <p:cNvPr id="10244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l-PL" altLang="cs-CZ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alt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10245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04703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altLang="cs-CZ" sz="1100">
                <a:solidFill>
                  <a:srgbClr val="000000"/>
                </a:solidFill>
                <a:latin typeface="Calibri" pitchFamily="34" charset="0"/>
              </a:rPr>
              <a:t>Odvárko O., Kadleček J.: Matematika pro 8. ročník ZŠ, 1.díl, Prometheus 2000</a:t>
            </a:r>
            <a:endParaRPr lang="cs-CZ" altLang="cs-CZ" sz="11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1358</TotalTime>
  <Words>489</Words>
  <Application>Microsoft Office PowerPoint</Application>
  <PresentationFormat>Předvádění na obrazovce (4:3)</PresentationFormat>
  <Paragraphs>75</Paragraphs>
  <Slides>9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10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20" baseType="lpstr">
      <vt:lpstr>Arial</vt:lpstr>
      <vt:lpstr>Calibri</vt:lpstr>
      <vt:lpstr>Arial - 16</vt:lpstr>
      <vt:lpstr>HG Mincho Light J</vt:lpstr>
      <vt:lpstr>Arial Unicode MS</vt:lpstr>
      <vt:lpstr>StarSymbol</vt:lpstr>
      <vt:lpstr>Times New Roman - 16</vt:lpstr>
      <vt:lpstr>Times New Roman - 14</vt:lpstr>
      <vt:lpstr>Arial - 20</vt:lpstr>
      <vt:lpstr>Mangal</vt:lpstr>
      <vt:lpstr>Motiv systému Office</vt:lpstr>
      <vt:lpstr>Prezentace aplikace PowerPoint</vt:lpstr>
      <vt:lpstr>Mnohočleny </vt:lpstr>
      <vt:lpstr>Co je mnohočlen?</vt:lpstr>
      <vt:lpstr>Kolik členů má daný mnohočlen?</vt:lpstr>
      <vt:lpstr>Další typy mnohočlenů a jejich názvy (počet členů mnohočlenu je dán  počtem jeho sčítanců)</vt:lpstr>
      <vt:lpstr>Použití</vt:lpstr>
      <vt:lpstr>Úmluvy zápisu</vt:lpstr>
      <vt:lpstr>Vlastnosti sčítání: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Mnohočleny</dc:title>
  <dc:creator>Anita Vaňková</dc:creator>
  <cp:lastModifiedBy>hchotovinska</cp:lastModifiedBy>
  <cp:revision>43</cp:revision>
  <dcterms:created xsi:type="dcterms:W3CDTF">2013-02-10T21:01:08Z</dcterms:created>
  <dcterms:modified xsi:type="dcterms:W3CDTF">2014-06-10T11:49:34Z</dcterms:modified>
</cp:coreProperties>
</file>