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78" r:id="rId3"/>
    <p:sldId id="275" r:id="rId4"/>
    <p:sldId id="276" r:id="rId5"/>
    <p:sldId id="277" r:id="rId6"/>
    <p:sldId id="279" r:id="rId7"/>
    <p:sldId id="274" r:id="rId8"/>
  </p:sldIdLst>
  <p:sldSz cx="10160000" cy="7620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5" autoAdjust="0"/>
    <p:restoredTop sz="94660"/>
  </p:normalViewPr>
  <p:slideViewPr>
    <p:cSldViewPr>
      <p:cViewPr>
        <p:scale>
          <a:sx n="50" d="100"/>
          <a:sy n="50" d="100"/>
        </p:scale>
        <p:origin x="-1099" y="-144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Zástupný symbol pro datum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057CEDC-DFBC-4F50-BCD4-F1C421B6D408}" type="slidenum">
              <a:t>‹#›</a:t>
            </a:fld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242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9A4EFAD-40F8-48EF-B82F-5E95321924A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62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cs-CZ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201392-71EE-4E1D-AB74-19CB456146C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1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6DE825-09D9-435B-872A-A0542157766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14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303213"/>
            <a:ext cx="2286000" cy="650875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303213"/>
            <a:ext cx="6705600" cy="65087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4C1A4-3C73-4F63-859D-C90123B0A6E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8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16C3D5-A87C-45A7-ADF0-2708759AEC2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71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05509E-27C9-436C-92E6-94B525231B2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562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12BECF-ADEA-480F-A778-C517B16D919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9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54F309-98D6-418B-A211-282DF237C04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5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FFEFA5-012B-47C6-BF26-6025666EB5F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D0FF9A-628D-439D-90CB-73E9E8B9CD0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4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E8E406-4643-4B74-B037-A8B96416D47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BCB9FBD-8838-4408-B9D6-7D8A4CFEF2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507959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5BAC2B9-6489-4766-9D9D-2A61DAD17CC7}" type="datetime1">
              <a:rPr lang="cs-CZ"/>
              <a:pPr lvl="0"/>
              <a:t>10.6.2014</a:t>
            </a:fld>
            <a:endParaRPr lang="cs-CZ"/>
          </a:p>
        </p:txBody>
      </p:sp>
      <p:sp>
        <p:nvSpPr>
          <p:cNvPr id="3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471839" y="7062840"/>
            <a:ext cx="3215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cs-CZ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7281720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A9F32F-C477-442F-AB76-9124B8D11EEA}" type="slidenum">
              <a:t>‹#›</a:t>
            </a:fld>
            <a:endParaRPr lang="cs-CZ"/>
          </a:p>
        </p:txBody>
      </p:sp>
      <p:sp>
        <p:nvSpPr>
          <p:cNvPr id="5" name="Zástupný symbol pro nadpis 4"/>
          <p:cNvSpPr txBox="1">
            <a:spLocks noGrp="1"/>
          </p:cNvSpPr>
          <p:nvPr>
            <p:ph type="title"/>
          </p:nvPr>
        </p:nvSpPr>
        <p:spPr>
          <a:xfrm>
            <a:off x="507959" y="303840"/>
            <a:ext cx="9143280" cy="1271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cs-CZ"/>
          </a:p>
        </p:txBody>
      </p:sp>
      <p:sp>
        <p:nvSpPr>
          <p:cNvPr id="6" name="Zástupný symbol pro text 5"/>
          <p:cNvSpPr txBox="1">
            <a:spLocks noGrp="1"/>
          </p:cNvSpPr>
          <p:nvPr>
            <p:ph type="body" idx="1"/>
          </p:nvPr>
        </p:nvSpPr>
        <p:spPr>
          <a:xfrm>
            <a:off x="507959" y="1783080"/>
            <a:ext cx="9143280" cy="5028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defPPr>
            <a:lvl1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1pPr>
            <a:lvl2pPr marL="864000" marR="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cs-CZ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2pPr>
            <a:lvl3pPr marL="1295999" marR="0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3pPr>
            <a:lvl4pPr marL="1728000" marR="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4pPr>
            <a:lvl5pPr marL="2160000" marR="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5pPr>
            <a:lvl6pPr marL="2592000" marR="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6pPr>
            <a:lvl7pPr marL="3024000" marR="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7pPr>
            <a:lvl8pPr marL="3456000" marR="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8pPr>
            <a:lvl9pPr marL="3887999" marR="0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cs-CZ" sz="4400" b="0" i="0" u="none" strike="noStrike" kern="1200" spc="0">
          <a:ln>
            <a:noFill/>
          </a:ln>
          <a:solidFill>
            <a:srgbClr val="000000"/>
          </a:solidFill>
          <a:latin typeface="Arial" pitchFamily="34"/>
          <a:ea typeface="Microsoft YaHei" pitchFamily="2"/>
          <a:cs typeface="Arial" pitchFamily="34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cs-CZ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1828800" y="190440"/>
            <a:ext cx="6501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Inovace vybavení  registrační číslo </a:t>
            </a: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projektu </a:t>
            </a:r>
            <a:r>
              <a:rPr lang="cs-CZ" sz="1200" b="0" i="0" u="none" strike="noStrike" kern="1200" spc="0" baseline="0" smtClean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CZ.1.07/1.5.00/34.0325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Times New Roman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787320" y="482760"/>
            <a:ext cx="8584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Příjemce: Gymnázium Pierra de Coubertina, Tábor, Náměstí Františka Křižíka 860, 390 01 Tábor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95520" y="5880240"/>
            <a:ext cx="6968880" cy="134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5" name="TextovéPole 4"/>
          <p:cNvSpPr/>
          <p:nvPr/>
        </p:nvSpPr>
        <p:spPr>
          <a:xfrm>
            <a:off x="876239" y="5410079"/>
            <a:ext cx="8407080" cy="24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Tento výukový materiál vznikl v rámci Operačního programu Vzdělání pro konkurenceschopnost.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0" y="4838760"/>
            <a:ext cx="10337400" cy="394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Materiál je určen k bezplatnému používání pro potřeby výuky a vzdělávání na všech typech škol a školských zařízení.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Jakékoliv další používání podléhá autorskému zákonu.</a:t>
            </a:r>
          </a:p>
        </p:txBody>
      </p:sp>
      <p:sp>
        <p:nvSpPr>
          <p:cNvPr id="7" name="TextovéPole 6"/>
          <p:cNvSpPr/>
          <p:nvPr/>
        </p:nvSpPr>
        <p:spPr>
          <a:xfrm>
            <a:off x="355680" y="1295280"/>
            <a:ext cx="19047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 materiálu:</a:t>
            </a:r>
          </a:p>
        </p:txBody>
      </p:sp>
      <p:sp>
        <p:nvSpPr>
          <p:cNvPr id="8" name="TextovéPole 7"/>
          <p:cNvSpPr/>
          <p:nvPr/>
        </p:nvSpPr>
        <p:spPr>
          <a:xfrm>
            <a:off x="368279" y="1003320"/>
            <a:ext cx="21585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Název materiálu:	</a:t>
            </a:r>
          </a:p>
        </p:txBody>
      </p:sp>
      <p:sp>
        <p:nvSpPr>
          <p:cNvPr id="9" name="TextovéPole 8"/>
          <p:cNvSpPr/>
          <p:nvPr/>
        </p:nvSpPr>
        <p:spPr>
          <a:xfrm>
            <a:off x="355680" y="24130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Sada:</a:t>
            </a:r>
          </a:p>
        </p:txBody>
      </p:sp>
      <p:sp>
        <p:nvSpPr>
          <p:cNvPr id="10" name="TextovéPole 9"/>
          <p:cNvSpPr/>
          <p:nvPr/>
        </p:nvSpPr>
        <p:spPr>
          <a:xfrm>
            <a:off x="6603840" y="2120760"/>
            <a:ext cx="1168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Předmět:</a:t>
            </a:r>
          </a:p>
        </p:txBody>
      </p:sp>
      <p:sp>
        <p:nvSpPr>
          <p:cNvPr id="11" name="TextovéPole 10"/>
          <p:cNvSpPr/>
          <p:nvPr/>
        </p:nvSpPr>
        <p:spPr>
          <a:xfrm>
            <a:off x="355680" y="1828800"/>
            <a:ext cx="22093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Zařazení materiálu:</a:t>
            </a:r>
          </a:p>
        </p:txBody>
      </p:sp>
      <p:sp>
        <p:nvSpPr>
          <p:cNvPr id="12" name="TextovéPole 11"/>
          <p:cNvSpPr/>
          <p:nvPr/>
        </p:nvSpPr>
        <p:spPr>
          <a:xfrm>
            <a:off x="355680" y="2120760"/>
            <a:ext cx="11426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Šablona:</a:t>
            </a:r>
          </a:p>
        </p:txBody>
      </p:sp>
      <p:sp>
        <p:nvSpPr>
          <p:cNvPr id="13" name="TextovéPole 12"/>
          <p:cNvSpPr/>
          <p:nvPr/>
        </p:nvSpPr>
        <p:spPr>
          <a:xfrm>
            <a:off x="6603840" y="2425680"/>
            <a:ext cx="13712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Číslo DUM: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12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4" name="TextovéPole 13"/>
          <p:cNvSpPr/>
          <p:nvPr/>
        </p:nvSpPr>
        <p:spPr>
          <a:xfrm>
            <a:off x="355680" y="2946239"/>
            <a:ext cx="3072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Ověření materiálu ve výuce:</a:t>
            </a:r>
          </a:p>
        </p:txBody>
      </p:sp>
      <p:sp>
        <p:nvSpPr>
          <p:cNvPr id="15" name="TextovéPole 14"/>
          <p:cNvSpPr/>
          <p:nvPr/>
        </p:nvSpPr>
        <p:spPr>
          <a:xfrm>
            <a:off x="355680" y="3238560"/>
            <a:ext cx="1726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Datum ověření:</a:t>
            </a:r>
          </a:p>
        </p:txBody>
      </p:sp>
      <p:sp>
        <p:nvSpPr>
          <p:cNvPr id="16" name="TextovéPole 15"/>
          <p:cNvSpPr/>
          <p:nvPr/>
        </p:nvSpPr>
        <p:spPr>
          <a:xfrm>
            <a:off x="495360" y="38098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Třída:</a:t>
            </a:r>
          </a:p>
        </p:txBody>
      </p:sp>
      <p:sp>
        <p:nvSpPr>
          <p:cNvPr id="17" name="TextovéPole 16"/>
          <p:cNvSpPr/>
          <p:nvPr/>
        </p:nvSpPr>
        <p:spPr>
          <a:xfrm>
            <a:off x="355680" y="3530520"/>
            <a:ext cx="175211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Ověřující učitel:</a:t>
            </a:r>
          </a:p>
        </p:txBody>
      </p:sp>
      <p:sp>
        <p:nvSpPr>
          <p:cNvPr id="18" name="TextovéPole 17"/>
          <p:cNvSpPr/>
          <p:nvPr/>
        </p:nvSpPr>
        <p:spPr>
          <a:xfrm>
            <a:off x="2346571" y="1013642"/>
            <a:ext cx="3327594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Sestava hrazda chlapci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9" name="TextovéPole 18"/>
          <p:cNvSpPr/>
          <p:nvPr/>
        </p:nvSpPr>
        <p:spPr>
          <a:xfrm>
            <a:off x="2400479" y="1295280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0" name="TextovéPole 19"/>
          <p:cNvSpPr/>
          <p:nvPr/>
        </p:nvSpPr>
        <p:spPr>
          <a:xfrm>
            <a:off x="1244520" y="2120760"/>
            <a:ext cx="51811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Inovace a zkvalitnění výuky prostřednictvím ICT (III/2)</a:t>
            </a:r>
          </a:p>
        </p:txBody>
      </p:sp>
      <p:sp>
        <p:nvSpPr>
          <p:cNvPr id="21" name="TextovéPole 20"/>
          <p:cNvSpPr/>
          <p:nvPr/>
        </p:nvSpPr>
        <p:spPr>
          <a:xfrm>
            <a:off x="8051760" y="2120760"/>
            <a:ext cx="18028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TV </a:t>
            </a:r>
            <a:r>
              <a:rPr lang="cs-CZ" sz="1200" dirty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4</a:t>
            </a:r>
            <a:r>
              <a:rPr lang="cs-CZ" sz="1200" b="0" i="0" u="none" strike="noStrike" kern="1200" spc="0" baseline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ročník</a:t>
            </a:r>
          </a:p>
        </p:txBody>
      </p:sp>
      <p:sp>
        <p:nvSpPr>
          <p:cNvPr id="22" name="TextovéPole 21"/>
          <p:cNvSpPr/>
          <p:nvPr/>
        </p:nvSpPr>
        <p:spPr>
          <a:xfrm>
            <a:off x="1244520" y="2413080"/>
            <a:ext cx="9396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32-3</a:t>
            </a:r>
          </a:p>
        </p:txBody>
      </p:sp>
      <p:sp>
        <p:nvSpPr>
          <p:cNvPr id="23" name="TextovéPole 22"/>
          <p:cNvSpPr/>
          <p:nvPr/>
        </p:nvSpPr>
        <p:spPr>
          <a:xfrm>
            <a:off x="8051760" y="2387520"/>
            <a:ext cx="13204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4" name="TextovéPole 23"/>
          <p:cNvSpPr/>
          <p:nvPr/>
        </p:nvSpPr>
        <p:spPr>
          <a:xfrm>
            <a:off x="2400479" y="3535267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Petr Nývlt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5" name="TextovéPole 24"/>
          <p:cNvSpPr/>
          <p:nvPr/>
        </p:nvSpPr>
        <p:spPr>
          <a:xfrm>
            <a:off x="2493438" y="3809880"/>
            <a:ext cx="736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V8G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6" name="TextovéPole 25"/>
          <p:cNvSpPr/>
          <p:nvPr/>
        </p:nvSpPr>
        <p:spPr>
          <a:xfrm>
            <a:off x="2565000" y="3238560"/>
            <a:ext cx="1146848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11.11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stvav hrazda chlapc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1488" y="785664"/>
            <a:ext cx="9217024" cy="6552728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071888" y="209600"/>
            <a:ext cx="2842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Sestava hrazda chlapci video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801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72" y="425624"/>
            <a:ext cx="3888432" cy="2664296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056" y="425624"/>
            <a:ext cx="4176464" cy="2664296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72" y="4098032"/>
            <a:ext cx="3888432" cy="308838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056" y="4098032"/>
            <a:ext cx="4176464" cy="3088382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2179322" y="3426260"/>
            <a:ext cx="5204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                     Výmyk do vzporu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3711848" y="2729880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9544496" y="27298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7872" y="67623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9393653" y="668368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8552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61" y="641648"/>
            <a:ext cx="4075468" cy="288032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056" y="641648"/>
            <a:ext cx="4176464" cy="288032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60" y="4098032"/>
            <a:ext cx="4075469" cy="2952328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056" y="4098032"/>
            <a:ext cx="4176464" cy="2952328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3423817" y="3651843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Odkmih - toč vzad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4071888" y="30899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9400480" y="30899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98496" y="65056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9400480" y="66903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908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72" y="425624"/>
            <a:ext cx="3960440" cy="288032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024" y="407051"/>
            <a:ext cx="4258320" cy="2898893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4016"/>
            <a:ext cx="4287912" cy="324036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024" y="3954016"/>
            <a:ext cx="4474344" cy="324036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2631728" y="3449960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                                 podmet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3855864" y="287389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1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9186048" y="275194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3855864" y="67623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9336891" y="67623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815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stvav hrazda chlapc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1488" y="713656"/>
            <a:ext cx="9145016" cy="6624736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3686862" y="137592"/>
            <a:ext cx="2786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 znovu se podívej na video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1237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2928959" y="5535360"/>
            <a:ext cx="4343040" cy="1561680"/>
          </a:xfrm>
          <a:custGeom>
            <a:avLst/>
            <a:gdLst>
              <a:gd name="f0" fmla="val 0"/>
              <a:gd name="f1" fmla="val 1562100"/>
              <a:gd name="f2" fmla="val 434213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4342131" h="1562101">
                <a:moveTo>
                  <a:pt x="f0" y="f1"/>
                </a:moveTo>
                <a:lnTo>
                  <a:pt x="f0" y="f0"/>
                </a:lnTo>
                <a:lnTo>
                  <a:pt x="f2" y="f0"/>
                </a:lnTo>
                <a:lnTo>
                  <a:pt x="f2" y="f1"/>
                </a:lnTo>
                <a:close/>
              </a:path>
            </a:pathLst>
          </a:custGeom>
          <a:solidFill>
            <a:srgbClr val="FFFF00"/>
          </a:solidFill>
          <a:ln w="12600">
            <a:solidFill>
              <a:srgbClr val="000000"/>
            </a:solidFill>
            <a:prstDash val="solid"/>
            <a:round/>
          </a:ln>
        </p:spPr>
        <p:txBody>
          <a:bodyPr vert="horz" wrap="squar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8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3096000" y="5832000"/>
            <a:ext cx="3962160" cy="820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Autor: 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Gymnázium Pierra de </a:t>
            </a:r>
            <a:r>
              <a:rPr lang="cs-CZ" sz="1200" b="0" i="0" u="none" strike="noStrike" kern="1200" spc="0" baseline="0" dirty="0" err="1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Coubertina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, Tábor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Szutakova@gymta.cz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říjen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ovéPole 3"/>
          <p:cNvSpPr/>
          <p:nvPr/>
        </p:nvSpPr>
        <p:spPr>
          <a:xfrm>
            <a:off x="2448000" y="4618080"/>
            <a:ext cx="5231880" cy="637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Objekty, použité k vytvoření sešitu, jsou součástí SW Smart Notebook nebo pocházejí z veřejných knihoven obrázků (public domain) nebo jsou vlastní originální tvorbou autora.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228599" y="203040"/>
            <a:ext cx="9635399" cy="119663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b="1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Seznam použité literatury a pramenů</a:t>
            </a:r>
            <a:r>
              <a:rPr lang="cs-CZ" sz="1500" b="1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: 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500" b="1" i="0" u="none" strike="noStrike" kern="1200" spc="0" baseline="0" dirty="0" smtClean="0">
              <a:ln>
                <a:noFill/>
              </a:ln>
              <a:solidFill>
                <a:srgbClr val="000000"/>
              </a:solidFill>
              <a:latin typeface="Arial - 20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dirty="0" smtClean="0"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APPELT,K.,LIBRA,M.,STEJSKALOVÁ, I. Základy názvosloví tělesných cvičení. Praha: Palestra, 2004, 129 s.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dirty="0" smtClean="0"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SKOPOVÁ, M., ZÍTKO, M. Základní gymnastika. 1. vydání. Praha: Karolinum, 1993, 49 s. ISBN 80 – 7066 – 721 – 4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Video dokumentace autora DUM, foto autora DUM</a:t>
            </a:r>
            <a:endParaRPr lang="cs-CZ" sz="150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20" pitchFamily="18"/>
              <a:ea typeface="Microsoft YaHei" pitchFamily="2"/>
              <a:cs typeface="Mangal" pitchFamily="2"/>
            </a:endParaRPr>
          </a:p>
        </p:txBody>
      </p:sp>
      <p:sp>
        <p:nvSpPr>
          <p:cNvPr id="6" name="TextovéPole 5"/>
          <p:cNvSpPr/>
          <p:nvPr/>
        </p:nvSpPr>
        <p:spPr>
          <a:xfrm>
            <a:off x="503999" y="571680"/>
            <a:ext cx="9360000" cy="1759926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lvl="0"/>
            <a:r>
              <a:rPr lang="cs-CZ" sz="1200" dirty="0" smtClean="0"/>
              <a:t> </a:t>
            </a:r>
          </a:p>
          <a:p>
            <a:pPr lvl="0"/>
            <a:endParaRPr lang="cs-CZ" sz="1200" dirty="0" smtClean="0"/>
          </a:p>
          <a:p>
            <a:endParaRPr lang="cs-CZ" sz="1200" dirty="0"/>
          </a:p>
          <a:p>
            <a:pPr lvl="0"/>
            <a:endParaRPr lang="cs-CZ" sz="1200" dirty="0" smtClean="0"/>
          </a:p>
          <a:p>
            <a:pPr lvl="0"/>
            <a:endParaRPr lang="cs-CZ" sz="1200" dirty="0" smtClean="0"/>
          </a:p>
          <a:p>
            <a:pPr lvl="0"/>
            <a:endParaRPr lang="cs-CZ" sz="1200" b="1" dirty="0"/>
          </a:p>
          <a:p>
            <a:pPr lvl="0"/>
            <a:endParaRPr lang="cs-CZ" sz="1200" b="1" dirty="0" smtClean="0"/>
          </a:p>
          <a:p>
            <a:pPr lvl="0"/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248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4518</TotalTime>
  <Words>268</Words>
  <Application>Microsoft Office PowerPoint</Application>
  <PresentationFormat>Vlastní</PresentationFormat>
  <Paragraphs>58</Paragraphs>
  <Slides>7</Slides>
  <Notes>2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Výchozí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115</cp:revision>
  <dcterms:modified xsi:type="dcterms:W3CDTF">2014-06-10T12:37:27Z</dcterms:modified>
</cp:coreProperties>
</file>