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7" r:id="rId11"/>
  </p:sldIdLst>
  <p:sldSz cx="10160000" cy="7620000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139" y="-58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1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D057CEDC-DFBC-4F50-BCD4-F1C421B6D408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42420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C9A4EFAD-40F8-48EF-B82F-5E95321924A3}" type="slidenum">
              <a:rPr/>
              <a:pPr lvl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8628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10487-13A3-40D4-AC74-AE4A93CA717F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4445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5201392-71EE-4E1D-AB74-19CB456146CC}" type="slidenum">
              <a:rPr/>
              <a:pPr lvl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015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C6DE825-09D9-435B-872A-A05421577668}" type="slidenum">
              <a:rPr/>
              <a:pPr lvl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146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303213"/>
            <a:ext cx="2286000" cy="650875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303213"/>
            <a:ext cx="6705600" cy="65087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E4C1A4-3C73-4F63-859D-C90123B0A6E7}" type="slidenum">
              <a:rPr/>
              <a:pPr lvl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85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416C3D5-A87C-45A7-ADF0-2708759AEC21}" type="slidenum">
              <a:rPr/>
              <a:pPr lvl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171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E05509E-27C9-436C-92E6-94B525231B22}" type="slidenum">
              <a:rPr/>
              <a:pPr lvl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2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782763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56200" y="1782763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012BECF-ADEA-480F-A778-C517B16D9197}" type="slidenum">
              <a:rPr/>
              <a:pPr lvl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893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B54F309-98D6-418B-A211-282DF237C045}" type="slidenum">
              <a:rPr/>
              <a:pPr lvl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454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FFEFA5-012B-47C6-BF26-6025666EB5F1}" type="slidenum">
              <a:rPr/>
              <a:pPr lvl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11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5D0FF9A-628D-439D-90CB-73E9E8B9CD0F}" type="slidenum">
              <a:rPr/>
              <a:pPr lvl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145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9E8E406-4643-4B74-B037-A8B96416D47A}" type="slidenum">
              <a:rPr/>
              <a:pPr lvl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451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CB9FBD-8838-4408-B9D6-7D8A4CFEF270}" type="slidenum">
              <a:rPr/>
              <a:pPr lvl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19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7959" y="7062840"/>
            <a:ext cx="2369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cs-CZ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35BAC2B9-6489-4766-9D9D-2A61DAD17CC7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3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71839" y="7062840"/>
            <a:ext cx="3215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cs-CZ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4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81720" y="7062840"/>
            <a:ext cx="2369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cs-CZ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FA9F32F-C477-442F-AB76-9124B8D11EEA}" type="slidenum">
              <a:rPr/>
              <a:pPr lvl="0"/>
              <a:t>‹#›</a:t>
            </a:fld>
            <a:endParaRPr lang="cs-CZ"/>
          </a:p>
        </p:txBody>
      </p:sp>
      <p:sp>
        <p:nvSpPr>
          <p:cNvPr id="5" name="Zástupný symbol pro nadpis 4"/>
          <p:cNvSpPr txBox="1">
            <a:spLocks noGrp="1"/>
          </p:cNvSpPr>
          <p:nvPr>
            <p:ph type="title"/>
          </p:nvPr>
        </p:nvSpPr>
        <p:spPr>
          <a:xfrm>
            <a:off x="507959" y="303840"/>
            <a:ext cx="9143280" cy="1271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6" name="Zástupný symbol pro text 5"/>
          <p:cNvSpPr txBox="1">
            <a:spLocks noGrp="1"/>
          </p:cNvSpPr>
          <p:nvPr>
            <p:ph type="body" idx="1"/>
          </p:nvPr>
        </p:nvSpPr>
        <p:spPr>
          <a:xfrm>
            <a:off x="507959" y="1783080"/>
            <a:ext cx="9143280" cy="5028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hangingPunct="1">
        <a:tabLst/>
        <a:defRPr lang="cs-CZ" sz="4400" b="0" i="0" u="none" strike="noStrike" kern="1200" spc="0">
          <a:ln>
            <a:noFill/>
          </a:ln>
          <a:solidFill>
            <a:srgbClr val="000000"/>
          </a:solidFill>
          <a:latin typeface="Arial" pitchFamily="34"/>
          <a:ea typeface="Microsoft YaHei" pitchFamily="2"/>
          <a:cs typeface="Arial" pitchFamily="34"/>
        </a:defRPr>
      </a:lvl1pPr>
    </p:titleStyle>
    <p:bodyStyle>
      <a:lvl1pPr marL="0" marR="0" indent="0" algn="l" rtl="0" hangingPunct="1">
        <a:spcBef>
          <a:spcPts val="0"/>
        </a:spcBef>
        <a:spcAft>
          <a:spcPts val="1417"/>
        </a:spcAft>
        <a:tabLst/>
        <a:defRPr lang="cs-CZ" sz="32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Arial" pitchFamily="34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thumb/a/a9/Olympic_rings_with_white_rims.svg/800px-Olympic_rings_with_white_rims.svg.pn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pdclipart.org/albums/Music/speaker_large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io0TcKhRUI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Projekt: Inovace </a:t>
            </a:r>
            <a:r>
              <a:rPr lang="cs-CZ" sz="1200" dirty="0">
                <a:solidFill>
                  <a:srgbClr val="000000"/>
                </a:solidFill>
                <a:latin typeface="Times New Roman - 16"/>
              </a:rPr>
              <a:t>vybavení  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    Registrační </a:t>
            </a:r>
            <a:r>
              <a:rPr lang="cs-CZ" sz="12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projektu:  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cs-CZ" sz="1200">
                <a:solidFill>
                  <a:srgbClr val="000000"/>
                </a:solidFill>
                <a:latin typeface="Arial - 16"/>
              </a:rPr>
              <a:t>     Příjemce: Gymnázium Pierra de Coubertina,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 eaLnBrk="1" hangingPunct="1"/>
            <a:r>
              <a:rPr lang="cs-CZ" sz="1000" b="1" dirty="0">
                <a:latin typeface="Times New Roman - 14"/>
              </a:rPr>
              <a:t>Jakékoliv další používání podléhá autorskému </a:t>
            </a:r>
            <a:r>
              <a:rPr lang="cs-CZ" sz="1000" b="1" dirty="0" smtClean="0">
                <a:latin typeface="Times New Roman - 14"/>
              </a:rPr>
              <a:t>zákonu</a:t>
            </a:r>
            <a:endParaRPr lang="cs-CZ" sz="1000" b="1" dirty="0">
              <a:solidFill>
                <a:srgbClr val="00B050"/>
              </a:solidFill>
              <a:latin typeface="Times New Roman - 14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6149058" y="2175301"/>
            <a:ext cx="21288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Předmět: </a:t>
            </a:r>
            <a:r>
              <a:rPr lang="cs-CZ" sz="1200" dirty="0">
                <a:latin typeface="Arial - 16"/>
              </a:rPr>
              <a:t>t</a:t>
            </a:r>
            <a:r>
              <a:rPr lang="cs-CZ" sz="1200" dirty="0" smtClean="0">
                <a:latin typeface="Arial - 16"/>
              </a:rPr>
              <a:t>ělesná výchova</a:t>
            </a:r>
            <a:endParaRPr lang="cs-CZ" sz="1200" dirty="0"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183630" y="2480468"/>
            <a:ext cx="24368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>
                <a:solidFill>
                  <a:srgbClr val="000000"/>
                </a:solidFill>
                <a:latin typeface="Arial - 16"/>
              </a:rPr>
              <a:t>Číslo DUM: </a:t>
            </a:r>
            <a:r>
              <a:rPr lang="cs-CZ" sz="1200" dirty="0" smtClean="0">
                <a:latin typeface="Arial - 16"/>
              </a:rPr>
              <a:t>03</a:t>
            </a:r>
            <a:endParaRPr lang="cs-CZ" sz="1200" dirty="0"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00300" y="1003300"/>
            <a:ext cx="21756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eaLnBrk="1" hangingPunct="1"/>
            <a:r>
              <a:rPr lang="cs-CZ" sz="1200" dirty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Olympijské symboly</a:t>
            </a:r>
          </a:p>
          <a:p>
            <a:pPr eaLnBrk="1" hangingPunct="1"/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1778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>
                <a:solidFill>
                  <a:srgbClr val="000000"/>
                </a:solidFill>
                <a:latin typeface="Arial - 16"/>
              </a:rPr>
              <a:t>Mgr. Lea Doudová</a:t>
            </a: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302943" y="2180520"/>
            <a:ext cx="180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>
                <a:solidFill>
                  <a:srgbClr val="000000"/>
                </a:solidFill>
                <a:latin typeface="Arial - 16"/>
              </a:rPr>
              <a:t> ročník: </a:t>
            </a:r>
            <a:r>
              <a:rPr lang="cs-CZ" sz="1200" dirty="0">
                <a:latin typeface="Arial - 16"/>
              </a:rPr>
              <a:t>první</a:t>
            </a: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2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>
                <a:latin typeface="Arial - 16"/>
              </a:rPr>
              <a:t>32_ </a:t>
            </a:r>
            <a:r>
              <a:rPr lang="cs-CZ" sz="1200" dirty="0" smtClean="0">
                <a:latin typeface="Arial - 16"/>
              </a:rPr>
              <a:t>Tv_3</a:t>
            </a:r>
            <a:endParaRPr lang="cs-CZ" sz="12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cs-CZ" sz="1200">
              <a:solidFill>
                <a:srgbClr val="000000"/>
              </a:solidFill>
              <a:latin typeface="Arial - 16"/>
            </a:endParaRPr>
          </a:p>
          <a:p>
            <a:pPr eaLnBrk="1" hangingPunct="1"/>
            <a:endParaRPr lang="cs-CZ" sz="120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 smtClean="0">
                <a:latin typeface="Arial - 16"/>
              </a:rPr>
              <a:t>Mgr. Lea Doudová</a:t>
            </a:r>
            <a:endParaRPr lang="cs-CZ" sz="1200" dirty="0"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400225" y="3821807"/>
            <a:ext cx="34718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 smtClean="0">
                <a:latin typeface="Arial - 16"/>
              </a:rPr>
              <a:t>1. C</a:t>
            </a:r>
            <a:endParaRPr lang="cs-CZ" sz="12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14351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10. 12. 2012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948011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928959" y="5535360"/>
            <a:ext cx="4343040" cy="1561680"/>
          </a:xfrm>
          <a:custGeom>
            <a:avLst/>
            <a:gdLst>
              <a:gd name="f0" fmla="val 0"/>
              <a:gd name="f1" fmla="val 1562100"/>
              <a:gd name="f2" fmla="val 434213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4342131" h="1562101">
                <a:moveTo>
                  <a:pt x="f0" y="f1"/>
                </a:moveTo>
                <a:lnTo>
                  <a:pt x="f0" y="f0"/>
                </a:lnTo>
                <a:lnTo>
                  <a:pt x="f2" y="f0"/>
                </a:lnTo>
                <a:lnTo>
                  <a:pt x="f2" y="f1"/>
                </a:lnTo>
                <a:close/>
              </a:path>
            </a:pathLst>
          </a:custGeom>
          <a:noFill/>
          <a:ln w="12600">
            <a:solidFill>
              <a:srgbClr val="000000"/>
            </a:solidFill>
            <a:prstDash val="solid"/>
            <a:round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3096000" y="5832000"/>
            <a:ext cx="3962160" cy="820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Autor: Mgr. Lea Doudová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Gymnázium Pierra de Coubertina, Tábor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doudova@gymtacz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říjen 2012</a:t>
            </a:r>
          </a:p>
        </p:txBody>
      </p:sp>
      <p:sp>
        <p:nvSpPr>
          <p:cNvPr id="5" name="TextovéPole 4"/>
          <p:cNvSpPr/>
          <p:nvPr/>
        </p:nvSpPr>
        <p:spPr>
          <a:xfrm>
            <a:off x="228600" y="203040"/>
            <a:ext cx="4927320" cy="318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5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20" pitchFamily="18"/>
                <a:ea typeface="Microsoft YaHei" pitchFamily="2"/>
                <a:cs typeface="Mangal" pitchFamily="2"/>
              </a:rPr>
              <a:t>Seznam použité literatury a pramenů: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503999" y="571680"/>
            <a:ext cx="9360000" cy="2568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DOVALIL, Josef a kol. </a:t>
            </a:r>
            <a:r>
              <a:rPr lang="cs-CZ" sz="1200" b="0" i="1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Olympismus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. Praha: Olympia, 2004, 222 s. ISBN 80-7033-871-7.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File:Turin2006Flame.jpg. [online]. 12.2.2006. [cit. 2012-10-27]. Dostupné z: http://upload.wikimedia.org/wikipedia/commons/thumb/2/2d/Turin2006Flame.jpg/450px-Turin2006Flame.jpg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Soubor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: </a:t>
            </a:r>
            <a:r>
              <a:rPr lang="cs-CZ" sz="1200" b="0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Olympic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</a:t>
            </a: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rings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</a:t>
            </a: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with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</a:t>
            </a: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white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</a:t>
            </a: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rims.svg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.  [online]. 1.12.2006 [cit. 2012-10-27]. Dostupné z: http://upload.wikimedia.org/wikipedia/commons/thumb/a/a9/Olympic_rings_with_white_rims.svg/800px-Olympic_rings_with_white_rims.svg.png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  <a:hlinkClick r:id="rId3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Soubor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: </a:t>
            </a:r>
            <a:r>
              <a:rPr lang="cs-CZ" sz="1200" b="0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Olympic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</a:t>
            </a: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flag.svg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. [online]. 4.3.2007. [cit. 2012-10-27]. Dostupné z: http://upload.wikimedia.org/wikipedia/commons/thumb/a/a7/Olympic_flag.svg/800px-Olympic_flag.svg.png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Music - </a:t>
            </a: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speaker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</a:t>
            </a: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large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- Public </a:t>
            </a: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Domain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</a:t>
            </a: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Clip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Art.  [online]. [cit. 2012-10-27]. Dostupné z: http://www.pdclipart.org/albums/Music/speaker_large.png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  <a:hlinkClick r:id="rId4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/>
              <a:t>Olympijské symboly</a:t>
            </a:r>
          </a:p>
        </p:txBody>
      </p:sp>
      <p:sp>
        <p:nvSpPr>
          <p:cNvPr id="3" name="Podnadpis 2"/>
          <p:cNvSpPr txBox="1">
            <a:spLocks noGrp="1"/>
          </p:cNvSpPr>
          <p:nvPr>
            <p:ph type="subTitle" idx="4294967295"/>
          </p:nvPr>
        </p:nvSpPr>
        <p:spPr/>
        <p:txBody>
          <a:bodyPr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0">
              <a:buNone/>
            </a:pPr>
            <a:r>
              <a:rPr lang="cs-CZ">
                <a:latin typeface="Arial" pitchFamily="18"/>
                <a:cs typeface="Mangal" pitchFamily="2"/>
              </a:rPr>
              <a:t>Jsou jednoduchým vyjádřením olympijské myšlenky a univerzálnosti olympijského hnutí</a:t>
            </a:r>
          </a:p>
          <a:p>
            <a:pPr marL="0" lvl="0" indent="0" algn="ctr" hangingPunct="0">
              <a:buNone/>
            </a:pPr>
            <a:endParaRPr lang="cs-CZ">
              <a:latin typeface="Arial" pitchFamily="18"/>
              <a:cs typeface="Mangal" pitchFamily="2"/>
            </a:endParaRPr>
          </a:p>
          <a:p>
            <a:pPr marL="0" lvl="0" indent="0" algn="ctr" hangingPunct="0">
              <a:buNone/>
            </a:pPr>
            <a:endParaRPr lang="cs-CZ">
              <a:latin typeface="Arial" pitchFamily="18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/>
              <a:t>Hlavní olympijský symbol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507959" y="1783080"/>
            <a:ext cx="4461480" cy="5028840"/>
          </a:xfrm>
        </p:spPr>
        <p:txBody>
          <a:bodyPr>
            <a:spAutoFit/>
          </a:bodyPr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lvl="0"/>
            <a:r>
              <a:rPr lang="cs-CZ">
                <a:latin typeface="" pitchFamily="18"/>
              </a:rPr>
              <a:t>Pět vzájemně propletených kruhů</a:t>
            </a:r>
          </a:p>
          <a:p>
            <a:pPr lvl="0"/>
            <a:r>
              <a:rPr lang="cs-CZ">
                <a:latin typeface="" pitchFamily="18"/>
              </a:rPr>
              <a:t>Symbolizují svět spojený olympijskou myšlenkou</a:t>
            </a:r>
          </a:p>
          <a:p>
            <a:pPr lvl="0"/>
            <a:r>
              <a:rPr lang="cs-CZ">
                <a:latin typeface="" pitchFamily="18"/>
              </a:rPr>
              <a:t>Současný symbol byl schválen na VI. olympijském kongresu  v Paříži 1914</a:t>
            </a:r>
          </a:p>
        </p:txBody>
      </p:sp>
      <p:pic>
        <p:nvPicPr>
          <p:cNvPr id="4" name="Zástupný symbol pro obrázek 3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5192280" y="2304000"/>
            <a:ext cx="4461480" cy="216936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/>
              <a:t>Olympijská vlajka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507959" y="1511640"/>
            <a:ext cx="4461480" cy="5688360"/>
          </a:xfrm>
        </p:spPr>
        <p:txBody>
          <a:bodyPr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lvl="0"/>
            <a:r>
              <a:rPr lang="cs-CZ" sz="2800" dirty="0">
                <a:latin typeface="" pitchFamily="18"/>
              </a:rPr>
              <a:t>Bílý podklad</a:t>
            </a:r>
          </a:p>
          <a:p>
            <a:pPr lvl="0"/>
            <a:r>
              <a:rPr lang="cs-CZ" sz="2800" dirty="0">
                <a:latin typeface="" pitchFamily="18"/>
              </a:rPr>
              <a:t>Ve středu umístěn </a:t>
            </a:r>
            <a:r>
              <a:rPr lang="cs-CZ" sz="2800" dirty="0" smtClean="0">
                <a:latin typeface="" pitchFamily="18"/>
              </a:rPr>
              <a:t>olympijský </a:t>
            </a:r>
            <a:r>
              <a:rPr lang="cs-CZ" sz="2800" dirty="0">
                <a:latin typeface="" pitchFamily="18"/>
              </a:rPr>
              <a:t>symbol</a:t>
            </a:r>
          </a:p>
          <a:p>
            <a:pPr lvl="0"/>
            <a:r>
              <a:rPr lang="cs-CZ" sz="2800" dirty="0">
                <a:latin typeface="" pitchFamily="18"/>
              </a:rPr>
              <a:t>Schválena 1914 v Paříži</a:t>
            </a:r>
          </a:p>
          <a:p>
            <a:pPr lvl="0"/>
            <a:r>
              <a:rPr lang="cs-CZ" sz="2800" dirty="0">
                <a:latin typeface="" pitchFamily="18"/>
              </a:rPr>
              <a:t>Poprvé použita 1920 na VII. OH v Antverpách – vyvěšuje se na letních OH</a:t>
            </a:r>
          </a:p>
          <a:p>
            <a:pPr lvl="0"/>
            <a:r>
              <a:rPr lang="cs-CZ" sz="2800" dirty="0">
                <a:latin typeface="" pitchFamily="18"/>
              </a:rPr>
              <a:t>Pro zimní OH věnovalo vlajku Oslo</a:t>
            </a:r>
          </a:p>
        </p:txBody>
      </p:sp>
      <p:pic>
        <p:nvPicPr>
          <p:cNvPr id="4" name="Zástupný symbol pro obrázek 3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5256000" y="2275560"/>
            <a:ext cx="4461480" cy="298044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/>
              <a:t>Olympijské heslo</a:t>
            </a:r>
          </a:p>
        </p:txBody>
      </p:sp>
      <p:sp>
        <p:nvSpPr>
          <p:cNvPr id="3" name="Podnadpis 2"/>
          <p:cNvSpPr txBox="1">
            <a:spLocks noGrp="1"/>
          </p:cNvSpPr>
          <p:nvPr>
            <p:ph type="subTitle" idx="4294967295"/>
          </p:nvPr>
        </p:nvSpPr>
        <p:spPr/>
        <p:txBody>
          <a:bodyPr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0">
              <a:buNone/>
            </a:pPr>
            <a:r>
              <a:rPr lang="cs-CZ" sz="4000" b="1" i="1">
                <a:solidFill>
                  <a:srgbClr val="0000FF"/>
                </a:solidFill>
                <a:latin typeface="Arial" pitchFamily="18"/>
                <a:cs typeface="Mangal" pitchFamily="2"/>
              </a:rPr>
              <a:t>„Citius, Altius, Fortius“</a:t>
            </a:r>
          </a:p>
          <a:p>
            <a:pPr marL="0" lvl="0" indent="0" hangingPunct="0">
              <a:buNone/>
            </a:pPr>
            <a:endParaRPr lang="cs-CZ">
              <a:latin typeface="Arial" pitchFamily="18"/>
              <a:cs typeface="Mangal" pitchFamily="2"/>
            </a:endParaRPr>
          </a:p>
          <a:p>
            <a:pPr marL="0" lvl="0" indent="0" hangingPunct="0">
              <a:lnSpc>
                <a:spcPct val="150000"/>
              </a:lnSpc>
            </a:pPr>
            <a:r>
              <a:rPr lang="cs-CZ">
                <a:latin typeface="Arial" pitchFamily="18"/>
                <a:cs typeface="Mangal" pitchFamily="2"/>
              </a:rPr>
              <a:t> rychleji, výše, silněji</a:t>
            </a:r>
          </a:p>
          <a:p>
            <a:pPr marL="0" lvl="0" indent="0" hangingPunct="0">
              <a:lnSpc>
                <a:spcPct val="150000"/>
              </a:lnSpc>
            </a:pPr>
            <a:r>
              <a:rPr lang="cs-CZ">
                <a:latin typeface="Arial" pitchFamily="18"/>
                <a:cs typeface="Mangal" pitchFamily="2"/>
              </a:rPr>
              <a:t> Vyjadřuje snahu o neustálý pokrok</a:t>
            </a:r>
          </a:p>
          <a:p>
            <a:pPr marL="0" lvl="0" indent="0" hangingPunct="0">
              <a:lnSpc>
                <a:spcPct val="150000"/>
              </a:lnSpc>
            </a:pPr>
            <a:r>
              <a:rPr lang="cs-CZ">
                <a:latin typeface="Arial" pitchFamily="18"/>
                <a:cs typeface="Mangal" pitchFamily="2"/>
              </a:rPr>
              <a:t>Vyniknutí v duchu olympismu</a:t>
            </a:r>
          </a:p>
          <a:p>
            <a:pPr marL="0" lvl="0" indent="0" hangingPunct="0">
              <a:lnSpc>
                <a:spcPct val="150000"/>
              </a:lnSpc>
            </a:pPr>
            <a:r>
              <a:rPr lang="cs-CZ">
                <a:latin typeface="Arial" pitchFamily="18"/>
                <a:cs typeface="Mangal" pitchFamily="2"/>
              </a:rPr>
              <a:t> Autorství je připisováno příteli Coubertina          	    R. P. Didonovi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/>
              <a:t>Olympijská hymna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lvl="0"/>
            <a:r>
              <a:rPr lang="cs-CZ">
                <a:latin typeface="" pitchFamily="18"/>
              </a:rPr>
              <a:t>Autoři Řekové Spyros Samaras (hudba) a Kostis Palamas (slova)</a:t>
            </a:r>
          </a:p>
          <a:p>
            <a:pPr lvl="0"/>
            <a:r>
              <a:rPr lang="cs-CZ">
                <a:latin typeface="" pitchFamily="18"/>
              </a:rPr>
              <a:t>Byla složena jako kantáta pro OH v Athénách 1896</a:t>
            </a:r>
          </a:p>
          <a:p>
            <a:pPr lvl="0"/>
            <a:r>
              <a:rPr lang="cs-CZ">
                <a:latin typeface="" pitchFamily="18"/>
              </a:rPr>
              <a:t>Jako oficiální hymna OH schválena MOV 1958</a:t>
            </a:r>
          </a:p>
          <a:p>
            <a:pPr lvl="0"/>
            <a:endParaRPr lang="cs-CZ">
              <a:latin typeface="" pitchFamily="18"/>
            </a:endParaRPr>
          </a:p>
        </p:txBody>
      </p:sp>
      <p:pic>
        <p:nvPicPr>
          <p:cNvPr id="4" name="Obrázek 3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6755759" y="5042160"/>
            <a:ext cx="1184040" cy="117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/>
              <a:t>Olympijský oheň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360000" y="1511640"/>
            <a:ext cx="6480000" cy="5027017"/>
          </a:xfrm>
        </p:spPr>
        <p:txBody>
          <a:bodyPr>
            <a:spAutoFit/>
          </a:bodyPr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lvl="0"/>
            <a:r>
              <a:rPr lang="cs-CZ" sz="2800" dirty="0">
                <a:latin typeface="" pitchFamily="18"/>
              </a:rPr>
              <a:t>Symbolizuje naději, vítězství, světlo</a:t>
            </a:r>
          </a:p>
          <a:p>
            <a:pPr lvl="0"/>
            <a:r>
              <a:rPr lang="cs-CZ" sz="2800" dirty="0">
                <a:latin typeface="" pitchFamily="18"/>
              </a:rPr>
              <a:t>Oheň na stadionu se zapaluje při zahajovacím ceremoniálu (od OH roku 1928 v Amsterdamu)</a:t>
            </a:r>
          </a:p>
          <a:p>
            <a:pPr lvl="0"/>
            <a:r>
              <a:rPr lang="cs-CZ" sz="2800" dirty="0">
                <a:latin typeface="" pitchFamily="18"/>
              </a:rPr>
              <a:t>Pochodeň, kterou je tento oheň zapálen, se zapaluje při slavnostním ceremoniálu v Olympii</a:t>
            </a:r>
          </a:p>
          <a:p>
            <a:pPr lvl="0"/>
            <a:r>
              <a:rPr lang="cs-CZ" sz="2800" dirty="0">
                <a:latin typeface="" pitchFamily="18"/>
              </a:rPr>
              <a:t>Štafetou je pochodeň přenášena do dějiště OH (od 1936)</a:t>
            </a:r>
          </a:p>
          <a:p>
            <a:pPr lvl="0"/>
            <a:r>
              <a:rPr lang="cs-CZ" sz="2800" dirty="0">
                <a:latin typeface="" pitchFamily="18"/>
              </a:rPr>
              <a:t>Oheň plane po celou dobu her</a:t>
            </a:r>
          </a:p>
        </p:txBody>
      </p:sp>
      <p:pic>
        <p:nvPicPr>
          <p:cNvPr id="4" name="Zástupný symbol pro obrázek 3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6983999" y="2160000"/>
            <a:ext cx="2915640" cy="388764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/>
              <a:t>Olympijský emblém</a:t>
            </a:r>
          </a:p>
        </p:txBody>
      </p:sp>
      <p:sp>
        <p:nvSpPr>
          <p:cNvPr id="3" name="Podnadpis 2"/>
          <p:cNvSpPr txBox="1">
            <a:spLocks noGrp="1"/>
          </p:cNvSpPr>
          <p:nvPr>
            <p:ph type="subTitle" idx="4294967295"/>
          </p:nvPr>
        </p:nvSpPr>
        <p:spPr>
          <a:xfrm>
            <a:off x="507959" y="1501920"/>
            <a:ext cx="9143280" cy="2962799"/>
          </a:xfrm>
        </p:spPr>
        <p:txBody>
          <a:bodyPr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hangingPunct="0">
              <a:lnSpc>
                <a:spcPct val="150000"/>
              </a:lnSpc>
            </a:pPr>
            <a:r>
              <a:rPr lang="cs-CZ">
                <a:latin typeface="Arial" pitchFamily="18"/>
                <a:cs typeface="Mangal" pitchFamily="2"/>
              </a:rPr>
              <a:t> Většinou se jedná o kombinaci olympijského symbolu s jinými prvky (např. státní vlajkou)</a:t>
            </a:r>
          </a:p>
          <a:p>
            <a:pPr marL="0" lvl="0" indent="0" hangingPunct="0">
              <a:lnSpc>
                <a:spcPct val="150000"/>
              </a:lnSpc>
            </a:pPr>
            <a:r>
              <a:rPr lang="cs-CZ">
                <a:latin typeface="Arial" pitchFamily="18"/>
                <a:cs typeface="Mangal" pitchFamily="2"/>
              </a:rPr>
              <a:t> Za olympijský emblém lze považovat také maskota OH</a:t>
            </a:r>
          </a:p>
          <a:p>
            <a:pPr marL="0" lvl="0" indent="0" algn="ctr" hangingPunct="0">
              <a:buNone/>
            </a:pPr>
            <a:endParaRPr lang="cs-CZ">
              <a:solidFill>
                <a:srgbClr val="B80047"/>
              </a:solidFill>
              <a:latin typeface="Arial" pitchFamily="18"/>
              <a:cs typeface="Mangal" pitchFamily="2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975960" y="4824000"/>
            <a:ext cx="8208000" cy="2358000"/>
          </a:xfrm>
          <a:prstGeom prst="rect">
            <a:avLst/>
          </a:prstGeom>
          <a:solidFill>
            <a:srgbClr val="83CAFF"/>
          </a:solidFill>
          <a:ln>
            <a:noFill/>
          </a:ln>
        </p:spPr>
        <p:txBody>
          <a:bodyPr vert="horz" wrap="none" lIns="90000" tIns="45000" rIns="90000" bIns="45000" anchor="ctr" anchorCtr="0" compatLnSpc="0">
            <a:spAutoFit/>
          </a:bodyPr>
          <a:lstStyle/>
          <a:p>
            <a:pPr marL="144000" marR="0" lvl="0" indent="0" algn="ctr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4000" b="0" i="0" u="none" strike="noStrike" kern="1200" spc="0" baseline="0">
                <a:ln>
                  <a:noFill/>
                </a:ln>
                <a:solidFill>
                  <a:srgbClr val="B80047"/>
                </a:solidFill>
                <a:latin typeface="Arial" pitchFamily="18"/>
                <a:ea typeface="Microsoft YaHei" pitchFamily="2"/>
                <a:cs typeface="Mangal" pitchFamily="2"/>
              </a:rPr>
              <a:t>Využití olympijských symbolů</a:t>
            </a:r>
          </a:p>
          <a:p>
            <a:pPr marL="144000" marR="0" lvl="0" indent="0" algn="ctr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4000" b="0" i="0" u="none" strike="noStrike" kern="1200" spc="0" baseline="0">
                <a:ln>
                  <a:noFill/>
                </a:ln>
                <a:solidFill>
                  <a:srgbClr val="B80047"/>
                </a:solidFill>
                <a:latin typeface="Arial" pitchFamily="18"/>
                <a:ea typeface="Microsoft YaHei" pitchFamily="2"/>
                <a:cs typeface="Mangal" pitchFamily="2"/>
              </a:rPr>
              <a:t>je definováno v Olympijské chartě</a:t>
            </a:r>
          </a:p>
          <a:p>
            <a:pPr marL="144000" marR="0" lvl="0" indent="0" algn="ctr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4000" b="0" i="0" u="none" strike="noStrike" kern="1200" spc="0" baseline="0">
                <a:ln>
                  <a:noFill/>
                </a:ln>
                <a:solidFill>
                  <a:srgbClr val="B80047"/>
                </a:solidFill>
                <a:latin typeface="Arial" pitchFamily="18"/>
                <a:ea typeface="Microsoft YaHei" pitchFamily="2"/>
                <a:cs typeface="Mangal" pitchFamily="2"/>
              </a:rPr>
              <a:t> a je chráněno zákonem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2654404"/>
              </p:ext>
            </p:extLst>
          </p:nvPr>
        </p:nvGraphicFramePr>
        <p:xfrm>
          <a:off x="3765550" y="3467100"/>
          <a:ext cx="26289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Objekt prostředí balíčkovače" showAsIcon="1" r:id="rId3" imgW="2629440" imgH="685800" progId="Package">
                  <p:embed/>
                </p:oleObj>
              </mc:Choice>
              <mc:Fallback>
                <p:oleObj name="Objekt prostředí balíčkovače" showAsIcon="1" r:id="rId3" imgW="2629440" imgH="685800" progId="Package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5550" y="3467100"/>
                        <a:ext cx="26289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931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488</Words>
  <Application>Microsoft Office PowerPoint</Application>
  <PresentationFormat>Vlastní</PresentationFormat>
  <Paragraphs>74</Paragraphs>
  <Slides>10</Slides>
  <Notes>9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Výchozí</vt:lpstr>
      <vt:lpstr>Objekt prostředí balíčkovače</vt:lpstr>
      <vt:lpstr>Prezentace aplikace PowerPoint</vt:lpstr>
      <vt:lpstr>Olympijské symboly</vt:lpstr>
      <vt:lpstr>Hlavní olympijský symbol</vt:lpstr>
      <vt:lpstr>Olympijská vlajka</vt:lpstr>
      <vt:lpstr>Olympijské heslo</vt:lpstr>
      <vt:lpstr>Olympijská hymna</vt:lpstr>
      <vt:lpstr>Olympijský oheň</vt:lpstr>
      <vt:lpstr>Olympijský emblém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doudova</dc:creator>
  <cp:lastModifiedBy>hchotovinska</cp:lastModifiedBy>
  <cp:revision>12</cp:revision>
  <dcterms:modified xsi:type="dcterms:W3CDTF">2014-06-10T13:05:19Z</dcterms:modified>
</cp:coreProperties>
</file>