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84" r:id="rId5"/>
    <p:sldId id="285" r:id="rId6"/>
    <p:sldId id="259" r:id="rId7"/>
    <p:sldId id="282" r:id="rId8"/>
    <p:sldId id="279" r:id="rId9"/>
    <p:sldId id="260" r:id="rId10"/>
    <p:sldId id="261" r:id="rId11"/>
    <p:sldId id="278" r:id="rId12"/>
    <p:sldId id="280" r:id="rId13"/>
    <p:sldId id="283" r:id="rId14"/>
    <p:sldId id="274" r:id="rId15"/>
  </p:sldIdLst>
  <p:sldSz cx="10160000" cy="7620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660"/>
  </p:normalViewPr>
  <p:slideViewPr>
    <p:cSldViewPr>
      <p:cViewPr>
        <p:scale>
          <a:sx n="90" d="100"/>
          <a:sy n="90" d="100"/>
        </p:scale>
        <p:origin x="-58" y="-5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057CEDC-DFBC-4F50-BCD4-F1C421B6D408}" type="slidenum">
              <a:t>‹#›</a:t>
            </a:fld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242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9A4EFAD-40F8-48EF-B82F-5E95321924A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6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201392-71EE-4E1D-AB74-19CB456146C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6DE825-09D9-435B-872A-A0542157766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4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3213"/>
            <a:ext cx="2286000" cy="65087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3213"/>
            <a:ext cx="6705600" cy="65087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4C1A4-3C73-4F63-859D-C90123B0A6E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6C3D5-A87C-45A7-ADF0-2708759AEC2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7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5509E-27C9-436C-92E6-94B525231B22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2BECF-ADEA-480F-A778-C517B16D919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93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309-98D6-418B-A211-282DF237C04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54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FFEFA5-012B-47C6-BF26-6025666EB5F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D0FF9A-628D-439D-90CB-73E9E8B9CD0F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4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E8E406-4643-4B74-B037-A8B96416D47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51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B9FBD-8838-4408-B9D6-7D8A4CFEF270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5BAC2B9-6489-4766-9D9D-2A61DAD17CC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5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FA9F32F-C477-442F-AB76-9124B8D11EEA}" type="slidenum">
              <a:t>‹#›</a:t>
            </a:fld>
            <a:endParaRPr lang="cs-CZ"/>
          </a:p>
        </p:txBody>
      </p:sp>
      <p:sp>
        <p:nvSpPr>
          <p:cNvPr id="5" name="Zástupný symbol pro nadpis 4"/>
          <p:cNvSpPr txBox="1">
            <a:spLocks noGrp="1"/>
          </p:cNvSpPr>
          <p:nvPr>
            <p:ph type="title"/>
          </p:nvPr>
        </p:nvSpPr>
        <p:spPr>
          <a:xfrm>
            <a:off x="507959" y="303840"/>
            <a:ext cx="9143280" cy="127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1"/>
          </p:nvPr>
        </p:nvSpPr>
        <p:spPr>
          <a:xfrm>
            <a:off x="507959" y="1783080"/>
            <a:ext cx="9143280" cy="502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cs-CZ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Arial" pitchFamily="34"/>
        </a:defRPr>
      </a:lvl1pPr>
    </p:titleStyle>
    <p:bodyStyle>
      <a:lvl1pPr marL="0" marR="0" indent="0" algn="l" rtl="0" hangingPunct="1">
        <a:spcBef>
          <a:spcPts val="0"/>
        </a:spcBef>
        <a:spcAft>
          <a:spcPts val="1417"/>
        </a:spcAft>
        <a:tabLst/>
        <a:defRPr lang="cs-CZ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828800" y="190440"/>
            <a:ext cx="6501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Inovace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vybavení, 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registrační číslo projektu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CZ.1.07/1.5.00/34.0325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Times New Roman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4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39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210598" y="1295280"/>
            <a:ext cx="19047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Název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-1012240" y="2393640"/>
            <a:ext cx="4045732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Sada: 3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2_Tv_3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TextovéPole 9"/>
          <p:cNvSpPr/>
          <p:nvPr/>
        </p:nvSpPr>
        <p:spPr>
          <a:xfrm>
            <a:off x="5856016" y="2140200"/>
            <a:ext cx="211906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Předmět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tělesná výchova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TextovéPole 10"/>
          <p:cNvSpPr/>
          <p:nvPr/>
        </p:nvSpPr>
        <p:spPr>
          <a:xfrm>
            <a:off x="0" y="1828800"/>
            <a:ext cx="22093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    Zařazení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200096" y="2120760"/>
            <a:ext cx="11426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Šablona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5856016" y="2425680"/>
            <a:ext cx="13712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Číslo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DUM: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TextovéPole 13"/>
          <p:cNvSpPr/>
          <p:nvPr/>
        </p:nvSpPr>
        <p:spPr>
          <a:xfrm>
            <a:off x="-88921" y="2946239"/>
            <a:ext cx="3072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Ověření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241200" y="3238560"/>
            <a:ext cx="1726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355680" y="3809880"/>
            <a:ext cx="86327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Třída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194696" y="3530520"/>
            <a:ext cx="175211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Ověřující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učitel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  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8" name="TextovéPole 17"/>
          <p:cNvSpPr/>
          <p:nvPr/>
        </p:nvSpPr>
        <p:spPr>
          <a:xfrm>
            <a:off x="1073818" y="994430"/>
            <a:ext cx="332759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Antické olympijské</a:t>
            </a: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hry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TextovéPole 18"/>
          <p:cNvSpPr/>
          <p:nvPr/>
        </p:nvSpPr>
        <p:spPr>
          <a:xfrm>
            <a:off x="1714320" y="129528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Lea Doudová</a:t>
            </a:r>
          </a:p>
        </p:txBody>
      </p:sp>
      <p:sp>
        <p:nvSpPr>
          <p:cNvPr id="20" name="TextovéPole 19"/>
          <p:cNvSpPr/>
          <p:nvPr/>
        </p:nvSpPr>
        <p:spPr>
          <a:xfrm>
            <a:off x="547864" y="2120760"/>
            <a:ext cx="51811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8051760" y="2120760"/>
            <a:ext cx="1802880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ročník: první a druhý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8051760" y="2387520"/>
            <a:ext cx="1320480" cy="45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1502597" y="354313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Lea Doudová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5" name="TextovéPole 24"/>
          <p:cNvSpPr/>
          <p:nvPr/>
        </p:nvSpPr>
        <p:spPr>
          <a:xfrm>
            <a:off x="1559807" y="3827280"/>
            <a:ext cx="73620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2. B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6" name="TextovéPole 25"/>
          <p:cNvSpPr/>
          <p:nvPr/>
        </p:nvSpPr>
        <p:spPr>
          <a:xfrm>
            <a:off x="1590767" y="3238560"/>
            <a:ext cx="1146848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21.</a:t>
            </a: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10. 2013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cs-CZ" dirty="0" smtClean="0"/>
              <a:t>Disciplíny 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83456" y="1361728"/>
            <a:ext cx="9721080" cy="4608512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108000" indent="0">
              <a:lnSpc>
                <a:spcPct val="150000"/>
              </a:lnSpc>
              <a:spcAft>
                <a:spcPts val="2400"/>
              </a:spcAft>
              <a:buSzPct val="100000"/>
              <a:buNone/>
            </a:pPr>
            <a:r>
              <a:rPr lang="cs-CZ" sz="2800" b="1" dirty="0" smtClean="0">
                <a:latin typeface="" pitchFamily="18"/>
              </a:rPr>
              <a:t>Běh</a:t>
            </a:r>
          </a:p>
          <a:p>
            <a:pPr marL="108000" indent="0">
              <a:lnSpc>
                <a:spcPct val="150000"/>
              </a:lnSpc>
              <a:spcAft>
                <a:spcPts val="2400"/>
              </a:spcAft>
              <a:buSzPct val="100000"/>
              <a:buNone/>
            </a:pPr>
            <a:r>
              <a:rPr lang="cs-CZ" sz="2800" dirty="0" smtClean="0">
                <a:latin typeface="" pitchFamily="18"/>
              </a:rPr>
              <a:t>na jedno </a:t>
            </a:r>
            <a:r>
              <a:rPr lang="cs-CZ" sz="2800" dirty="0" err="1" smtClean="0">
                <a:latin typeface="" pitchFamily="18"/>
              </a:rPr>
              <a:t>stadio</a:t>
            </a:r>
            <a:r>
              <a:rPr lang="cs-CZ" sz="2800" dirty="0" smtClean="0">
                <a:latin typeface="" pitchFamily="18"/>
              </a:rPr>
              <a:t> (192,27 m) – první a </a:t>
            </a:r>
            <a:r>
              <a:rPr lang="cs-CZ" sz="2800" dirty="0" err="1" smtClean="0">
                <a:latin typeface="" pitchFamily="18"/>
              </a:rPr>
              <a:t>jedinná</a:t>
            </a:r>
            <a:r>
              <a:rPr lang="cs-CZ" sz="2800" dirty="0" smtClean="0">
                <a:latin typeface="" pitchFamily="18"/>
              </a:rPr>
              <a:t> disciplína až do 14. her</a:t>
            </a:r>
          </a:p>
          <a:p>
            <a:pPr marL="108000" indent="0">
              <a:lnSpc>
                <a:spcPct val="150000"/>
              </a:lnSpc>
              <a:spcAft>
                <a:spcPts val="2400"/>
              </a:spcAft>
              <a:buSzPct val="100000"/>
              <a:buNone/>
            </a:pPr>
            <a:r>
              <a:rPr lang="cs-CZ" sz="2800" dirty="0" err="1" smtClean="0">
                <a:latin typeface="" pitchFamily="18"/>
              </a:rPr>
              <a:t>Diaulos</a:t>
            </a:r>
            <a:r>
              <a:rPr lang="cs-CZ" sz="2800" dirty="0" smtClean="0">
                <a:latin typeface="" pitchFamily="18"/>
              </a:rPr>
              <a:t> – na dvě stadia – tam a zpět</a:t>
            </a:r>
          </a:p>
          <a:p>
            <a:pPr marL="108000" indent="0">
              <a:lnSpc>
                <a:spcPct val="150000"/>
              </a:lnSpc>
              <a:spcAft>
                <a:spcPts val="2400"/>
              </a:spcAft>
              <a:buSzPct val="100000"/>
              <a:buNone/>
            </a:pPr>
            <a:r>
              <a:rPr lang="cs-CZ" sz="2800" dirty="0" smtClean="0">
                <a:latin typeface="" pitchFamily="18"/>
              </a:rPr>
              <a:t>Dolichos – vytrvalostní běh 7 – 24 stadií</a:t>
            </a:r>
          </a:p>
          <a:p>
            <a:pPr marL="108000" indent="0">
              <a:lnSpc>
                <a:spcPct val="150000"/>
              </a:lnSpc>
              <a:spcAft>
                <a:spcPts val="2400"/>
              </a:spcAft>
              <a:buSzPct val="100000"/>
              <a:buNone/>
            </a:pPr>
            <a:endParaRPr lang="cs-CZ" dirty="0" smtClean="0">
              <a:latin typeface="" pitchFamily="18"/>
            </a:endParaRPr>
          </a:p>
          <a:p>
            <a:pPr marL="108000" indent="0">
              <a:lnSpc>
                <a:spcPct val="150000"/>
              </a:lnSpc>
              <a:spcAft>
                <a:spcPts val="2400"/>
              </a:spcAft>
              <a:buSzPct val="100000"/>
              <a:buNone/>
            </a:pPr>
            <a:endParaRPr lang="cs-CZ" dirty="0" smtClean="0">
              <a:latin typeface="" pitchFamily="18"/>
            </a:endParaRPr>
          </a:p>
          <a:p>
            <a:pPr marL="108000" lvl="0" indent="0">
              <a:buNone/>
            </a:pPr>
            <a:endParaRPr lang="cs-CZ" dirty="0" smtClean="0">
              <a:latin typeface="" pitchFamily="18"/>
            </a:endParaRPr>
          </a:p>
          <a:p>
            <a:pPr marL="108000" lvl="0" indent="0">
              <a:buNone/>
            </a:pPr>
            <a:r>
              <a:rPr lang="cs-CZ" dirty="0" smtClean="0">
                <a:latin typeface="" pitchFamily="18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399480" y="209600"/>
            <a:ext cx="9361040" cy="1080120"/>
          </a:xfrm>
        </p:spPr>
        <p:txBody>
          <a:bodyPr/>
          <a:lstStyle/>
          <a:p>
            <a:pPr marL="108000" indent="0">
              <a:buNone/>
            </a:pPr>
            <a:r>
              <a:rPr lang="cs-CZ" dirty="0" err="1" smtClean="0"/>
              <a:t>Pentathlón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183456" y="1217712"/>
            <a:ext cx="9804077" cy="5976664"/>
          </a:xfrm>
        </p:spPr>
        <p:txBody>
          <a:bodyPr/>
          <a:lstStyle/>
          <a:p>
            <a:pPr marL="10800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cs-CZ" sz="2800" dirty="0" smtClean="0"/>
              <a:t>Zařazen od 18. her</a:t>
            </a:r>
          </a:p>
          <a:p>
            <a:pPr marL="10800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cs-CZ" sz="2800" i="1" dirty="0" smtClean="0"/>
              <a:t>Běh na jeden </a:t>
            </a:r>
            <a:r>
              <a:rPr lang="cs-CZ" sz="2800" i="1" dirty="0" err="1" smtClean="0"/>
              <a:t>stadio</a:t>
            </a:r>
            <a:endParaRPr lang="cs-CZ" sz="2800" i="1" dirty="0" smtClean="0"/>
          </a:p>
          <a:p>
            <a:pPr marL="10800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cs-CZ" sz="2800" i="1" dirty="0" smtClean="0"/>
              <a:t>Hod diskem </a:t>
            </a:r>
            <a:r>
              <a:rPr lang="cs-CZ" sz="2800" dirty="0" smtClean="0"/>
              <a:t>– kamenný později bronzový</a:t>
            </a:r>
          </a:p>
          <a:p>
            <a:pPr marL="10800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cs-CZ" sz="2800" i="1" dirty="0" smtClean="0"/>
              <a:t>Hod oštěpem </a:t>
            </a:r>
            <a:r>
              <a:rPr lang="cs-CZ" sz="2800" dirty="0" smtClean="0"/>
              <a:t>– v místě úchopu bylo poutko na prsty</a:t>
            </a:r>
          </a:p>
          <a:p>
            <a:pPr marL="10800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cs-CZ" sz="2800" i="1" dirty="0" smtClean="0"/>
              <a:t>Skok do dálky </a:t>
            </a:r>
            <a:r>
              <a:rPr lang="cs-CZ" sz="2800" dirty="0" smtClean="0"/>
              <a:t>– závodník držel v rukou zátěž - </a:t>
            </a:r>
            <a:r>
              <a:rPr lang="cs-CZ" sz="2800" dirty="0" err="1" smtClean="0"/>
              <a:t>haltéry</a:t>
            </a:r>
            <a:endParaRPr lang="cs-CZ" sz="2800" dirty="0" smtClean="0"/>
          </a:p>
          <a:p>
            <a:pPr marL="10800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cs-CZ" sz="2800" i="1" dirty="0" smtClean="0"/>
              <a:t>Zápas</a:t>
            </a:r>
            <a:r>
              <a:rPr lang="cs-CZ" sz="2800" dirty="0" smtClean="0"/>
              <a:t> (</a:t>
            </a:r>
            <a:r>
              <a:rPr lang="cs-CZ" sz="2800" dirty="0" err="1" smtClean="0"/>
              <a:t>palé</a:t>
            </a:r>
            <a:r>
              <a:rPr lang="cs-CZ" sz="2800" dirty="0" smtClean="0"/>
              <a:t>) – soutěžilo se ve stoje – snahou bylo dostat soupeře na zem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1032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5464" y="569640"/>
            <a:ext cx="9649072" cy="6624736"/>
          </a:xfrm>
        </p:spPr>
        <p:txBody>
          <a:bodyPr/>
          <a:lstStyle/>
          <a:p>
            <a:pPr marL="108000" indent="0">
              <a:lnSpc>
                <a:spcPct val="150000"/>
              </a:lnSpc>
              <a:buSzPct val="100000"/>
              <a:buNone/>
            </a:pPr>
            <a:r>
              <a:rPr lang="cs-CZ" sz="2800" b="1" dirty="0" smtClean="0"/>
              <a:t>Zápas (</a:t>
            </a:r>
            <a:r>
              <a:rPr lang="cs-CZ" sz="2800" b="1" dirty="0" err="1" smtClean="0"/>
              <a:t>palé</a:t>
            </a:r>
            <a:r>
              <a:rPr lang="cs-CZ" sz="2800" b="1" dirty="0" smtClean="0"/>
              <a:t>) </a:t>
            </a:r>
            <a:r>
              <a:rPr lang="cs-CZ" sz="2800" dirty="0" smtClean="0"/>
              <a:t>– samostatná disciplína dvě formy</a:t>
            </a:r>
          </a:p>
          <a:p>
            <a:pPr marL="108000" indent="0">
              <a:lnSpc>
                <a:spcPct val="150000"/>
              </a:lnSpc>
              <a:buSzPct val="100000"/>
              <a:buNone/>
            </a:pPr>
            <a:r>
              <a:rPr lang="cs-CZ" sz="2800" i="1" dirty="0" err="1"/>
              <a:t>o</a:t>
            </a:r>
            <a:r>
              <a:rPr lang="cs-CZ" sz="2800" i="1" dirty="0" err="1" smtClean="0"/>
              <a:t>rtopalé</a:t>
            </a:r>
            <a:r>
              <a:rPr lang="cs-CZ" sz="2800" dirty="0" smtClean="0"/>
              <a:t> – ve stoje, </a:t>
            </a:r>
            <a:r>
              <a:rPr lang="cs-CZ" sz="2800" i="1" dirty="0" err="1" smtClean="0"/>
              <a:t>katopalé</a:t>
            </a:r>
            <a:r>
              <a:rPr lang="cs-CZ" sz="2800" dirty="0" smtClean="0"/>
              <a:t> – dokud se jeden nevzdal </a:t>
            </a:r>
          </a:p>
          <a:p>
            <a:pPr marL="108000" indent="0">
              <a:lnSpc>
                <a:spcPct val="150000"/>
              </a:lnSpc>
              <a:buSzPct val="100000"/>
              <a:buNone/>
            </a:pPr>
            <a:r>
              <a:rPr lang="cs-CZ" sz="2800" b="1" dirty="0" smtClean="0"/>
              <a:t>Box (</a:t>
            </a:r>
            <a:r>
              <a:rPr lang="cs-CZ" sz="2800" b="1" dirty="0" err="1" smtClean="0"/>
              <a:t>pygmé</a:t>
            </a:r>
            <a:r>
              <a:rPr lang="cs-CZ" sz="2800" b="1" dirty="0" smtClean="0"/>
              <a:t>) </a:t>
            </a:r>
            <a:r>
              <a:rPr lang="cs-CZ" sz="2800" dirty="0" smtClean="0"/>
              <a:t>– nesměli chvaty, držení a údery na pohlaví</a:t>
            </a:r>
          </a:p>
          <a:p>
            <a:pPr marL="108000" indent="0">
              <a:lnSpc>
                <a:spcPct val="150000"/>
              </a:lnSpc>
              <a:buSzPct val="100000"/>
              <a:buNone/>
            </a:pPr>
            <a:r>
              <a:rPr lang="cs-CZ" sz="2800" b="1" dirty="0" smtClean="0"/>
              <a:t>Běh těžkooděnců </a:t>
            </a:r>
            <a:r>
              <a:rPr lang="cs-CZ" sz="2800" dirty="0" smtClean="0"/>
              <a:t>– běh v plné polní beze zbraní</a:t>
            </a:r>
          </a:p>
          <a:p>
            <a:pPr marL="108000" indent="0">
              <a:lnSpc>
                <a:spcPct val="150000"/>
              </a:lnSpc>
              <a:buSzPct val="100000"/>
              <a:buNone/>
            </a:pPr>
            <a:r>
              <a:rPr lang="cs-CZ" sz="2800" b="1" dirty="0" smtClean="0"/>
              <a:t>Pankration</a:t>
            </a:r>
            <a:r>
              <a:rPr lang="cs-CZ" sz="2800" dirty="0" smtClean="0"/>
              <a:t> – kombinace zápasu a boxu</a:t>
            </a:r>
          </a:p>
          <a:p>
            <a:pPr marL="108000" indent="0">
              <a:lnSpc>
                <a:spcPct val="150000"/>
              </a:lnSpc>
              <a:buSzPct val="100000"/>
              <a:buNone/>
            </a:pPr>
            <a:r>
              <a:rPr lang="cs-CZ" sz="2800" b="1" dirty="0" err="1" smtClean="0"/>
              <a:t>Hippické</a:t>
            </a:r>
            <a:r>
              <a:rPr lang="cs-CZ" sz="2800" dirty="0" smtClean="0"/>
              <a:t> – jezdecké soutěže</a:t>
            </a:r>
          </a:p>
          <a:p>
            <a:pPr marL="108000" indent="0">
              <a:lnSpc>
                <a:spcPct val="150000"/>
              </a:lnSpc>
              <a:buSzPct val="100000"/>
              <a:buNone/>
            </a:pPr>
            <a:r>
              <a:rPr lang="cs-CZ" sz="2800" b="1" dirty="0" smtClean="0"/>
              <a:t>Soutěž trubačů a hlasatelů </a:t>
            </a:r>
            <a:r>
              <a:rPr lang="cs-CZ" sz="2800" dirty="0" smtClean="0"/>
              <a:t>– hodnotil se zvuk a vytrvalost</a:t>
            </a:r>
            <a:endParaRPr lang="cs-CZ" sz="2800" b="1" dirty="0" smtClean="0"/>
          </a:p>
          <a:p>
            <a:pPr marL="108000" indent="0">
              <a:buSzPct val="100000"/>
              <a:buNone/>
            </a:pPr>
            <a:r>
              <a:rPr lang="cs-CZ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443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Závěrečný úkol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cs-CZ" sz="2800" dirty="0" smtClean="0"/>
              <a:t>S pomocí internetu </a:t>
            </a:r>
            <a:r>
              <a:rPr lang="cs-CZ" sz="2800" dirty="0"/>
              <a:t>vytvoř</a:t>
            </a:r>
            <a:r>
              <a:rPr lang="cs-CZ" sz="2800" dirty="0" smtClean="0"/>
              <a:t> obrázkovou galerii disciplín antických olympijských her</a:t>
            </a:r>
          </a:p>
          <a:p>
            <a:pPr>
              <a:lnSpc>
                <a:spcPct val="150000"/>
              </a:lnSpc>
            </a:pPr>
            <a:r>
              <a:rPr lang="cs-CZ" sz="2800" dirty="0" smtClean="0"/>
              <a:t>Stručně seznam spolužáky s těmito disciplínami</a:t>
            </a:r>
          </a:p>
          <a:p>
            <a:pPr>
              <a:lnSpc>
                <a:spcPct val="150000"/>
              </a:lnSpc>
            </a:pPr>
            <a:r>
              <a:rPr lang="cs-CZ" sz="2800" dirty="0"/>
              <a:t>Nezapomeň ke každému obrázku uvést zdroj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33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28959" y="5535360"/>
            <a:ext cx="4343040" cy="1561680"/>
          </a:xfrm>
          <a:custGeom>
            <a:avLst/>
            <a:gdLst>
              <a:gd name="f0" fmla="val 0"/>
              <a:gd name="f1" fmla="val 1562100"/>
              <a:gd name="f2" fmla="val 434213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4342131" h="1562101">
                <a:moveTo>
                  <a:pt x="f0" y="f1"/>
                </a:moveTo>
                <a:lnTo>
                  <a:pt x="f0" y="f0"/>
                </a:lnTo>
                <a:lnTo>
                  <a:pt x="f2" y="f0"/>
                </a:lnTo>
                <a:lnTo>
                  <a:pt x="f2" y="f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6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3096000" y="5832000"/>
            <a:ext cx="3962160" cy="82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Autor: Mgr. Lea Doudová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Gymnázium Pierra de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Coubertina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doudova@gymtacz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říjen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ovéPole 4"/>
          <p:cNvSpPr/>
          <p:nvPr/>
        </p:nvSpPr>
        <p:spPr>
          <a:xfrm>
            <a:off x="228600" y="203040"/>
            <a:ext cx="4927320" cy="31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Microsoft YaHei" pitchFamily="2"/>
                <a:cs typeface="Mangal" pitchFamily="2"/>
              </a:rPr>
              <a:t>Seznam použité literatury a pramenů: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503999" y="571680"/>
            <a:ext cx="9360000" cy="268838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lvl="0" algn="r"/>
            <a:endParaRPr lang="cs-CZ" sz="1200" dirty="0" smtClean="0"/>
          </a:p>
          <a:p>
            <a:pPr lvl="0"/>
            <a:r>
              <a:rPr lang="cs-CZ" sz="1200" dirty="0" smtClean="0"/>
              <a:t>KRÁTKÝ</a:t>
            </a:r>
            <a:r>
              <a:rPr lang="cs-CZ" sz="1200" dirty="0"/>
              <a:t>, F.: </a:t>
            </a:r>
            <a:r>
              <a:rPr lang="cs-CZ" sz="1200" i="1" dirty="0"/>
              <a:t>Dějiny tělesné výchovy I</a:t>
            </a:r>
            <a:r>
              <a:rPr lang="cs-CZ" sz="1200" dirty="0"/>
              <a:t>. Praha </a:t>
            </a:r>
            <a:r>
              <a:rPr lang="cs-CZ" sz="1200" dirty="0" smtClean="0"/>
              <a:t>1974</a:t>
            </a:r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/>
              <a:t>OLIVOVÁ, V.: </a:t>
            </a:r>
            <a:r>
              <a:rPr lang="cs-CZ" sz="1200" i="1" dirty="0"/>
              <a:t>Lidé a hry. Historická geneze sportu</a:t>
            </a:r>
            <a:r>
              <a:rPr lang="cs-CZ" sz="1200" dirty="0"/>
              <a:t>. Praha </a:t>
            </a:r>
            <a:r>
              <a:rPr lang="cs-CZ" sz="1200" dirty="0" smtClean="0"/>
              <a:t>1979</a:t>
            </a:r>
          </a:p>
          <a:p>
            <a:pPr lvl="0"/>
            <a:endParaRPr lang="cs-CZ" sz="1200" dirty="0" smtClean="0"/>
          </a:p>
          <a:p>
            <a:pPr lvl="0"/>
            <a:r>
              <a:rPr lang="cs-CZ" sz="1200" dirty="0"/>
              <a:t>OLIVOVÁ, V.: </a:t>
            </a:r>
            <a:r>
              <a:rPr lang="cs-CZ" sz="1200" i="1" dirty="0"/>
              <a:t>Sport a hry ve starověkém světě</a:t>
            </a:r>
            <a:r>
              <a:rPr lang="cs-CZ" sz="1200" dirty="0"/>
              <a:t>. Praha 1988. </a:t>
            </a:r>
            <a:endParaRPr lang="cs-CZ" sz="1200" dirty="0" smtClean="0"/>
          </a:p>
          <a:p>
            <a:pPr lvl="0"/>
            <a:endParaRPr lang="cs-CZ" sz="1200" dirty="0" smtClean="0"/>
          </a:p>
          <a:p>
            <a:r>
              <a:rPr lang="cs-CZ" sz="1200" dirty="0"/>
              <a:t>DOVALIL,J. a kol. </a:t>
            </a:r>
            <a:r>
              <a:rPr lang="cs-CZ" sz="1200" dirty="0" smtClean="0"/>
              <a:t> </a:t>
            </a:r>
            <a:r>
              <a:rPr lang="cs-CZ" sz="1200" i="1" dirty="0" smtClean="0"/>
              <a:t>Olympismus</a:t>
            </a:r>
            <a:r>
              <a:rPr lang="cs-CZ" sz="1200" dirty="0"/>
              <a:t>. Praha: </a:t>
            </a:r>
            <a:r>
              <a:rPr lang="cs-CZ" sz="1200" dirty="0" smtClean="0"/>
              <a:t>Olympia</a:t>
            </a:r>
            <a:r>
              <a:rPr lang="cs-CZ" sz="1200" dirty="0"/>
              <a:t> </a:t>
            </a:r>
            <a:r>
              <a:rPr lang="cs-CZ" sz="1200" dirty="0" smtClean="0"/>
              <a:t>2004</a:t>
            </a:r>
            <a:endParaRPr lang="cs-CZ" sz="1200" dirty="0"/>
          </a:p>
          <a:p>
            <a:pPr lvl="0"/>
            <a:endParaRPr lang="cs-CZ" sz="1200" dirty="0" smtClean="0"/>
          </a:p>
          <a:p>
            <a:pPr lvl="0"/>
            <a:endParaRPr lang="cs-CZ" sz="1200" dirty="0" smtClean="0"/>
          </a:p>
          <a:p>
            <a:pPr lvl="0"/>
            <a:endParaRPr lang="cs-CZ" sz="1200" b="1" dirty="0"/>
          </a:p>
          <a:p>
            <a:pPr lvl="0"/>
            <a:endParaRPr lang="cs-CZ" sz="1200" b="1" dirty="0" smtClean="0"/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2487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471488" y="35361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Olympijské hry</a:t>
            </a:r>
            <a:endParaRPr lang="cs-CZ" dirty="0"/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471488" y="1073696"/>
            <a:ext cx="9145016" cy="5760640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sz="2800" dirty="0">
                <a:latin typeface="Arial" pitchFamily="18"/>
                <a:cs typeface="Mangal" pitchFamily="2"/>
              </a:rPr>
              <a:t>Původně náboženské slavnosti lokálního </a:t>
            </a:r>
            <a:r>
              <a:rPr lang="cs-CZ" sz="2800" dirty="0" smtClean="0">
                <a:latin typeface="Arial" pitchFamily="18"/>
                <a:cs typeface="Mangal" pitchFamily="2"/>
              </a:rPr>
              <a:t>významu, postupně se z nich staly největší sportovní hry. </a:t>
            </a:r>
          </a:p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Nejslavnější z </a:t>
            </a:r>
            <a:r>
              <a:rPr lang="cs-CZ" sz="2800" dirty="0">
                <a:latin typeface="Arial" pitchFamily="18"/>
                <a:cs typeface="Mangal" pitchFamily="2"/>
              </a:rPr>
              <a:t>panhelénských her - </a:t>
            </a:r>
            <a:r>
              <a:rPr lang="cs-CZ" sz="2800" dirty="0" smtClean="0">
                <a:latin typeface="Arial" pitchFamily="18"/>
                <a:cs typeface="Mangal" pitchFamily="2"/>
              </a:rPr>
              <a:t>konaly </a:t>
            </a:r>
            <a:r>
              <a:rPr lang="cs-CZ" sz="2800" dirty="0">
                <a:latin typeface="Arial" pitchFamily="18"/>
                <a:cs typeface="Mangal" pitchFamily="2"/>
              </a:rPr>
              <a:t>se </a:t>
            </a:r>
            <a:r>
              <a:rPr lang="cs-CZ" sz="2800" dirty="0" smtClean="0">
                <a:latin typeface="Arial" pitchFamily="18"/>
                <a:cs typeface="Mangal" pitchFamily="2"/>
              </a:rPr>
              <a:t>v Olympii.</a:t>
            </a:r>
            <a:endParaRPr lang="cs-CZ" sz="2800" dirty="0">
              <a:latin typeface="Arial" pitchFamily="18"/>
              <a:cs typeface="Mangal" pitchFamily="2"/>
            </a:endParaRPr>
          </a:p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Největší kulturní a společenská událost.</a:t>
            </a:r>
          </a:p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Byly oslavou krásy těla a ducha (kalokagathie).</a:t>
            </a:r>
            <a:endParaRPr lang="cs-CZ" sz="2800" dirty="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60122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Počátky her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27472" y="1361728"/>
            <a:ext cx="9577064" cy="5321650"/>
          </a:xfrm>
        </p:spPr>
        <p:txBody>
          <a:bodyPr wrap="square">
            <a:spAutoFit/>
          </a:bodyPr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Za mýtické zakladatele jsou považováni:</a:t>
            </a:r>
          </a:p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r>
              <a:rPr lang="cs-CZ" sz="2800" u="sng" dirty="0" err="1" smtClean="0">
                <a:latin typeface="" pitchFamily="18"/>
              </a:rPr>
              <a:t>Pelops</a:t>
            </a:r>
            <a:r>
              <a:rPr lang="cs-CZ" sz="2800" dirty="0" smtClean="0">
                <a:latin typeface="" pitchFamily="18"/>
              </a:rPr>
              <a:t> – založil hry na počest vítězství nad králem </a:t>
            </a:r>
            <a:r>
              <a:rPr lang="cs-CZ" sz="2800" dirty="0" err="1" smtClean="0">
                <a:latin typeface="" pitchFamily="18"/>
              </a:rPr>
              <a:t>Oinomaem</a:t>
            </a:r>
            <a:endParaRPr lang="cs-CZ" sz="2800" dirty="0" smtClean="0">
              <a:latin typeface="" pitchFamily="18"/>
            </a:endParaRPr>
          </a:p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r>
              <a:rPr lang="cs-CZ" sz="2800" u="sng" dirty="0" smtClean="0">
                <a:latin typeface="" pitchFamily="18"/>
              </a:rPr>
              <a:t>Herakles</a:t>
            </a:r>
            <a:r>
              <a:rPr lang="cs-CZ" sz="2800" dirty="0" smtClean="0">
                <a:latin typeface="" pitchFamily="18"/>
              </a:rPr>
              <a:t> </a:t>
            </a:r>
            <a:r>
              <a:rPr lang="cs-CZ" sz="2800" dirty="0">
                <a:latin typeface="" pitchFamily="18"/>
              </a:rPr>
              <a:t>- založil hry na počest vítězství nad králem </a:t>
            </a:r>
            <a:r>
              <a:rPr lang="cs-CZ" sz="2800" dirty="0" smtClean="0">
                <a:latin typeface="" pitchFamily="18"/>
              </a:rPr>
              <a:t>Augiášem</a:t>
            </a:r>
          </a:p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r>
              <a:rPr lang="cs-CZ" sz="2800" dirty="0" smtClean="0">
                <a:latin typeface="" pitchFamily="18"/>
              </a:rPr>
              <a:t>Král </a:t>
            </a:r>
            <a:r>
              <a:rPr lang="cs-CZ" sz="2800" dirty="0" err="1" smtClean="0">
                <a:latin typeface="" pitchFamily="18"/>
              </a:rPr>
              <a:t>Ifítos</a:t>
            </a:r>
            <a:r>
              <a:rPr lang="cs-CZ" sz="2800" dirty="0" smtClean="0">
                <a:latin typeface="" pitchFamily="18"/>
              </a:rPr>
              <a:t> – obnovení her mělo ukončit boje mezi Řeky. Podepsal smlouvu o </a:t>
            </a:r>
            <a:r>
              <a:rPr lang="cs-CZ" sz="2800" dirty="0" err="1" smtClean="0">
                <a:latin typeface="" pitchFamily="18"/>
              </a:rPr>
              <a:t>ekecherii</a:t>
            </a:r>
            <a:r>
              <a:rPr lang="cs-CZ" sz="2800" dirty="0" smtClean="0">
                <a:latin typeface="" pitchFamily="18"/>
              </a:rPr>
              <a:t> se spartským králem </a:t>
            </a:r>
            <a:r>
              <a:rPr lang="cs-CZ" sz="2800" dirty="0" err="1" smtClean="0">
                <a:latin typeface="" pitchFamily="18"/>
              </a:rPr>
              <a:t>Lykurgem</a:t>
            </a:r>
            <a:endParaRPr lang="cs-CZ" sz="2800" dirty="0" smtClean="0">
              <a:latin typeface="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Historie her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5464" y="1433736"/>
            <a:ext cx="9649072" cy="5400600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sz="2800" dirty="0">
                <a:latin typeface="Arial" pitchFamily="18"/>
                <a:cs typeface="Mangal" pitchFamily="2"/>
              </a:rPr>
              <a:t>776 př. Kr</a:t>
            </a:r>
            <a:r>
              <a:rPr lang="cs-CZ" sz="2800" dirty="0" smtClean="0">
                <a:latin typeface="Arial" pitchFamily="18"/>
                <a:cs typeface="Mangal" pitchFamily="2"/>
              </a:rPr>
              <a:t>. - datum I. olympijských her 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5. století př. Kr. – největší rozkvět OH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Od 4. stol . </a:t>
            </a:r>
            <a:r>
              <a:rPr lang="cs-CZ" sz="2800" dirty="0">
                <a:latin typeface="Arial" pitchFamily="18"/>
                <a:cs typeface="Mangal" pitchFamily="2"/>
              </a:rPr>
              <a:t>p</a:t>
            </a:r>
            <a:r>
              <a:rPr lang="cs-CZ" sz="2800" dirty="0" smtClean="0">
                <a:latin typeface="Arial" pitchFamily="18"/>
                <a:cs typeface="Mangal" pitchFamily="2"/>
              </a:rPr>
              <a:t>ř. Kr. – začínají závodit profesionálové, kteří se </a:t>
            </a:r>
            <a:r>
              <a:rPr lang="cs-CZ" sz="2800" dirty="0">
                <a:latin typeface="Arial" pitchFamily="18"/>
                <a:cs typeface="Mangal" pitchFamily="2"/>
              </a:rPr>
              <a:t>ú</a:t>
            </a:r>
            <a:r>
              <a:rPr lang="cs-CZ" sz="2800" dirty="0" smtClean="0">
                <a:latin typeface="Arial" pitchFamily="18"/>
                <a:cs typeface="Mangal" pitchFamily="2"/>
              </a:rPr>
              <a:t>častí na závodech živí (specializace na jednu disciplínu) – objevuje se korupce 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Od 3. stol. př. </a:t>
            </a:r>
            <a:r>
              <a:rPr lang="cs-CZ" sz="2800" dirty="0" err="1" smtClean="0">
                <a:latin typeface="Arial" pitchFamily="18"/>
                <a:cs typeface="Mangal" pitchFamily="2"/>
              </a:rPr>
              <a:t>Kr</a:t>
            </a:r>
            <a:r>
              <a:rPr lang="cs-CZ" sz="2800" dirty="0" smtClean="0">
                <a:latin typeface="Arial" pitchFamily="18"/>
                <a:cs typeface="Mangal" pitchFamily="2"/>
              </a:rPr>
              <a:t> – účast cizinců</a:t>
            </a:r>
            <a:endParaRPr lang="cs-CZ" sz="2800" dirty="0">
              <a:latin typeface="Arial" pitchFamily="18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6916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857672"/>
            <a:ext cx="9143280" cy="6120680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sz="2800" dirty="0">
                <a:latin typeface="Arial" pitchFamily="18"/>
                <a:cs typeface="Mangal" pitchFamily="2"/>
              </a:rPr>
              <a:t>146 př. </a:t>
            </a:r>
            <a:r>
              <a:rPr lang="cs-CZ" sz="2800" dirty="0" err="1">
                <a:latin typeface="Arial" pitchFamily="18"/>
                <a:cs typeface="Mangal" pitchFamily="2"/>
              </a:rPr>
              <a:t>Kr</a:t>
            </a:r>
            <a:r>
              <a:rPr lang="cs-CZ" sz="2800" dirty="0">
                <a:latin typeface="Arial" pitchFamily="18"/>
                <a:cs typeface="Mangal" pitchFamily="2"/>
              </a:rPr>
              <a:t> – po ovládnutí Řecka Římem úpadek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Arial" pitchFamily="18"/>
                <a:cs typeface="Mangal" pitchFamily="2"/>
              </a:rPr>
              <a:t>1. – </a:t>
            </a:r>
            <a:r>
              <a:rPr lang="cs-CZ" sz="2800" dirty="0">
                <a:latin typeface="Arial" pitchFamily="18"/>
                <a:cs typeface="Mangal" pitchFamily="2"/>
              </a:rPr>
              <a:t>3.  stol. n. l. – hry podporovány římskými </a:t>
            </a:r>
            <a:r>
              <a:rPr lang="cs-CZ" sz="2800" dirty="0" smtClean="0">
                <a:latin typeface="Arial" pitchFamily="18"/>
                <a:cs typeface="Mangal" pitchFamily="2"/>
              </a:rPr>
              <a:t>císaři (císaře Nera nechali vyhrát)</a:t>
            </a:r>
            <a:endParaRPr lang="cs-CZ" sz="2800" dirty="0">
              <a:latin typeface="Arial" pitchFamily="18"/>
              <a:cs typeface="Mangal" pitchFamily="2"/>
            </a:endParaRP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>
                <a:latin typeface="Arial" pitchFamily="18"/>
                <a:cs typeface="Mangal" pitchFamily="2"/>
              </a:rPr>
              <a:t>393 n. l. – císař </a:t>
            </a:r>
            <a:r>
              <a:rPr lang="cs-CZ" sz="2800" dirty="0" err="1">
                <a:latin typeface="Arial" pitchFamily="18"/>
                <a:cs typeface="Mangal" pitchFamily="2"/>
              </a:rPr>
              <a:t>Thodosius</a:t>
            </a:r>
            <a:r>
              <a:rPr lang="cs-CZ" sz="2800" dirty="0">
                <a:latin typeface="Arial" pitchFamily="18"/>
                <a:cs typeface="Mangal" pitchFamily="2"/>
              </a:rPr>
              <a:t> I. zakazuje OH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>
                <a:latin typeface="Arial" pitchFamily="18"/>
                <a:cs typeface="Mangal" pitchFamily="2"/>
              </a:rPr>
              <a:t>426 n. l. – </a:t>
            </a:r>
            <a:r>
              <a:rPr lang="cs-CZ" sz="2800" dirty="0" err="1">
                <a:latin typeface="Arial" pitchFamily="18"/>
                <a:cs typeface="Mangal" pitchFamily="2"/>
              </a:rPr>
              <a:t>Theodosius</a:t>
            </a:r>
            <a:r>
              <a:rPr lang="cs-CZ" sz="2800" dirty="0">
                <a:latin typeface="Arial" pitchFamily="18"/>
                <a:cs typeface="Mangal" pitchFamily="2"/>
              </a:rPr>
              <a:t> II. znovu vydává zákaz, zbourány pohanské chrámy v Olympii</a:t>
            </a:r>
          </a:p>
          <a:p>
            <a:pPr marL="1080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392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5464" y="303840"/>
            <a:ext cx="9721080" cy="985880"/>
          </a:xfrm>
        </p:spPr>
        <p:txBody>
          <a:bodyPr/>
          <a:lstStyle/>
          <a:p>
            <a:pPr algn="ctr">
              <a:buNone/>
            </a:pPr>
            <a:r>
              <a:rPr lang="cs-CZ" dirty="0" smtClean="0">
                <a:latin typeface="" pitchFamily="18"/>
              </a:rPr>
              <a:t>Olympie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idx="1"/>
          </p:nvPr>
        </p:nvSpPr>
        <p:spPr>
          <a:xfrm>
            <a:off x="471488" y="1217712"/>
            <a:ext cx="9145016" cy="6264696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" pitchFamily="18"/>
              </a:rPr>
              <a:t>Nacházela se v severozápadní části Peloponésu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" pitchFamily="18"/>
              </a:rPr>
              <a:t>Centrem byl posvátný okrsek s chrámy boha Dia a Héry.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" pitchFamily="18"/>
              </a:rPr>
              <a:t>Okolo byla sportoviště a další stavby pro potřeby závodníků a diváků - zápasiště </a:t>
            </a:r>
            <a:r>
              <a:rPr lang="cs-CZ" sz="2800" dirty="0">
                <a:latin typeface="" pitchFamily="18"/>
              </a:rPr>
              <a:t>(</a:t>
            </a:r>
            <a:r>
              <a:rPr lang="cs-CZ" sz="2800" dirty="0" err="1">
                <a:latin typeface="" pitchFamily="18"/>
              </a:rPr>
              <a:t>palaistry</a:t>
            </a:r>
            <a:r>
              <a:rPr lang="cs-CZ" sz="2800" dirty="0">
                <a:latin typeface="" pitchFamily="18"/>
              </a:rPr>
              <a:t>), hřiště (gymnasia</a:t>
            </a:r>
            <a:r>
              <a:rPr lang="cs-CZ" sz="2800" dirty="0" smtClean="0">
                <a:latin typeface="" pitchFamily="18"/>
              </a:rPr>
              <a:t>), stadiony</a:t>
            </a:r>
            <a:r>
              <a:rPr lang="cs-CZ" sz="2800" dirty="0">
                <a:latin typeface="" pitchFamily="18"/>
              </a:rPr>
              <a:t>, </a:t>
            </a:r>
            <a:r>
              <a:rPr lang="cs-CZ" sz="2800" dirty="0" err="1">
                <a:latin typeface="" pitchFamily="18"/>
              </a:rPr>
              <a:t>hippodrom</a:t>
            </a:r>
            <a:r>
              <a:rPr lang="cs-CZ" sz="2800" dirty="0">
                <a:latin typeface="" pitchFamily="18"/>
              </a:rPr>
              <a:t>, odpočívárny, pískovny, </a:t>
            </a:r>
            <a:r>
              <a:rPr lang="cs-CZ" sz="2800" dirty="0" err="1">
                <a:latin typeface="" pitchFamily="18"/>
              </a:rPr>
              <a:t>olejovny</a:t>
            </a:r>
            <a:r>
              <a:rPr lang="cs-CZ" sz="2800" dirty="0" smtClean="0">
                <a:latin typeface="" pitchFamily="18"/>
              </a:rPr>
              <a:t>, </a:t>
            </a:r>
            <a:r>
              <a:rPr lang="cs-CZ" sz="2800" dirty="0">
                <a:latin typeface="" pitchFamily="18"/>
              </a:rPr>
              <a:t>lázně, šatny, amfiteátry, hotely </a:t>
            </a:r>
            <a:r>
              <a:rPr lang="cs-CZ" sz="2800" dirty="0" err="1">
                <a:latin typeface="" pitchFamily="18"/>
              </a:rPr>
              <a:t>atd</a:t>
            </a:r>
            <a:r>
              <a:rPr lang="cs-CZ" sz="2800" dirty="0">
                <a:latin typeface="" pitchFamily="18"/>
              </a:rPr>
              <a:t>…)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>
              <a:latin typeface="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Pojmy související s OH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958" y="1783080"/>
            <a:ext cx="9468585" cy="5028840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Olympiáda – čtyřleté období mezi konáním her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err="1" smtClean="0"/>
              <a:t>Ekecheriá</a:t>
            </a:r>
            <a:r>
              <a:rPr lang="cs-CZ" sz="2800" dirty="0"/>
              <a:t> </a:t>
            </a:r>
            <a:r>
              <a:rPr lang="cs-CZ" sz="2800" dirty="0" smtClean="0"/>
              <a:t>– posvátný mír  (od cesty na hry až po návrat z her)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Vavřínový věnec – vítěz obdržel olivovou ratolest (ne vavřínový věnec), byl uznávaným hrdinou ve svém městě, mohl si v Olympii nechat vybudovat sochu</a:t>
            </a:r>
          </a:p>
        </p:txBody>
      </p:sp>
    </p:spTree>
    <p:extLst>
      <p:ext uri="{BB962C8B-B14F-4D97-AF65-F5344CB8AC3E}">
        <p14:creationId xmlns:p14="http://schemas.microsoft.com/office/powerpoint/2010/main" val="243137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Účastníci her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1937792"/>
            <a:ext cx="9143280" cy="5034136"/>
          </a:xfrm>
        </p:spPr>
        <p:txBody>
          <a:bodyPr/>
          <a:lstStyle/>
          <a:p>
            <a:pPr marL="108000" indent="0">
              <a:buNone/>
            </a:pPr>
            <a:r>
              <a:rPr lang="cs-CZ" sz="2800" dirty="0" smtClean="0"/>
              <a:t>Závodit mohli jen svobodní občané řeckého původu (později i cizinci 3. st. př. Kr.), kteří se alespoň 10 měsíců na závody připravovali</a:t>
            </a:r>
          </a:p>
          <a:p>
            <a:pPr marL="108000" indent="0">
              <a:buNone/>
            </a:pPr>
            <a:r>
              <a:rPr lang="cs-CZ" sz="2800" dirty="0" smtClean="0"/>
              <a:t>Otroci a barbaři jen jako diváci</a:t>
            </a:r>
          </a:p>
          <a:p>
            <a:pPr marL="108000" indent="0">
              <a:buNone/>
            </a:pPr>
            <a:r>
              <a:rPr lang="cs-CZ" sz="2800" dirty="0" smtClean="0"/>
              <a:t>Provdané ženy nesměly ani jako diváci – jedna matka zákaz porušila, od té doby neměly ženy přístup a mužští diváci museli být svlečeni do půl těla. Závodníci soutěžili nazí.</a:t>
            </a:r>
          </a:p>
          <a:p>
            <a:pPr marL="108000" indent="0">
              <a:buNone/>
            </a:pPr>
            <a:r>
              <a:rPr lang="cs-CZ" sz="2800" dirty="0" smtClean="0"/>
              <a:t>Ženy měly samostatné hry </a:t>
            </a:r>
            <a:r>
              <a:rPr lang="cs-CZ" sz="2800" dirty="0" err="1" smtClean="0"/>
              <a:t>Heraie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57686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Průběh závodů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71488" y="1433736"/>
            <a:ext cx="9433048" cy="5832648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Závodníci se sešli v Olympii měsíc před konáním her ke společnému soustředění</a:t>
            </a:r>
            <a:r>
              <a:rPr lang="cs-CZ" sz="2800" dirty="0"/>
              <a:t>. Hry trvaly nejdříve 1 den později 5 dní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Hry byly zahájeny náboženskými obřady a slavnostní přísahou Diovi Olympskému.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Na průběh dohlíželi </a:t>
            </a:r>
            <a:r>
              <a:rPr lang="cs-CZ" sz="2800" dirty="0" err="1" smtClean="0"/>
              <a:t>héladonikové</a:t>
            </a:r>
            <a:endParaRPr lang="cs-CZ" sz="2800" dirty="0" smtClean="0"/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/>
              <a:t>Poslední den bylo věnčení vítězů a oslavy</a:t>
            </a:r>
          </a:p>
          <a:p>
            <a:pPr marL="108000" indent="0">
              <a:buNone/>
            </a:pP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4501</TotalTime>
  <Words>828</Words>
  <Application>Microsoft Office PowerPoint</Application>
  <PresentationFormat>Vlastní</PresentationFormat>
  <Paragraphs>105</Paragraphs>
  <Slides>14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Výchozí</vt:lpstr>
      <vt:lpstr>Prezentace aplikace PowerPoint</vt:lpstr>
      <vt:lpstr>Olympijské hry</vt:lpstr>
      <vt:lpstr>Počátky her</vt:lpstr>
      <vt:lpstr>Historie her</vt:lpstr>
      <vt:lpstr>Prezentace aplikace PowerPoint</vt:lpstr>
      <vt:lpstr>Olympie</vt:lpstr>
      <vt:lpstr>Pojmy související s OH</vt:lpstr>
      <vt:lpstr>Účastníci her</vt:lpstr>
      <vt:lpstr>Průběh závodů</vt:lpstr>
      <vt:lpstr>Disciplíny </vt:lpstr>
      <vt:lpstr>Pentathlón</vt:lpstr>
      <vt:lpstr>Prezentace aplikace PowerPoint</vt:lpstr>
      <vt:lpstr>Závěrečný úkol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111</cp:revision>
  <dcterms:modified xsi:type="dcterms:W3CDTF">2014-06-10T13:10:08Z</dcterms:modified>
</cp:coreProperties>
</file>