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93" r:id="rId3"/>
    <p:sldId id="294" r:id="rId4"/>
    <p:sldId id="257" r:id="rId5"/>
    <p:sldId id="258" r:id="rId6"/>
    <p:sldId id="284" r:id="rId7"/>
    <p:sldId id="295" r:id="rId8"/>
    <p:sldId id="296" r:id="rId9"/>
    <p:sldId id="297" r:id="rId10"/>
    <p:sldId id="298" r:id="rId11"/>
    <p:sldId id="299" r:id="rId12"/>
    <p:sldId id="283" r:id="rId13"/>
    <p:sldId id="287" r:id="rId14"/>
    <p:sldId id="274" r:id="rId15"/>
  </p:sldIdLst>
  <p:sldSz cx="10160000" cy="7620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9" y="-5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D057CEDC-DFBC-4F50-BCD4-F1C421B6D408}" type="slidenum">
              <a:t>‹#›</a:t>
            </a:fld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42420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9A4EFAD-40F8-48EF-B82F-5E95321924A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62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201392-71EE-4E1D-AB74-19CB456146C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15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6DE825-09D9-435B-872A-A05421577668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4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3213"/>
            <a:ext cx="2286000" cy="65087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3213"/>
            <a:ext cx="6705600" cy="65087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4C1A4-3C73-4F63-859D-C90123B0A6E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85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16C3D5-A87C-45A7-ADF0-2708759AEC2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171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05509E-27C9-436C-92E6-94B525231B22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562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12BECF-ADEA-480F-A778-C517B16D919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93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54F309-98D6-418B-A211-282DF237C04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454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FFEFA5-012B-47C6-BF26-6025666EB5F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1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D0FF9A-628D-439D-90CB-73E9E8B9CD0F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4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E8E406-4643-4B74-B037-A8B96416D47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51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CB9FBD-8838-4408-B9D6-7D8A4CFEF270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9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7959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5BAC2B9-6489-4766-9D9D-2A61DAD17CC7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71839" y="7062840"/>
            <a:ext cx="3215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81720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FA9F32F-C477-442F-AB76-9124B8D11EEA}" type="slidenum">
              <a:t>‹#›</a:t>
            </a:fld>
            <a:endParaRPr lang="cs-CZ"/>
          </a:p>
        </p:txBody>
      </p:sp>
      <p:sp>
        <p:nvSpPr>
          <p:cNvPr id="5" name="Zástupný symbol pro nadpis 4"/>
          <p:cNvSpPr txBox="1">
            <a:spLocks noGrp="1"/>
          </p:cNvSpPr>
          <p:nvPr>
            <p:ph type="title"/>
          </p:nvPr>
        </p:nvSpPr>
        <p:spPr>
          <a:xfrm>
            <a:off x="507959" y="303840"/>
            <a:ext cx="9143280" cy="127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6" name="Zástupný symbol pro text 5"/>
          <p:cNvSpPr txBox="1">
            <a:spLocks noGrp="1"/>
          </p:cNvSpPr>
          <p:nvPr>
            <p:ph type="body" idx="1"/>
          </p:nvPr>
        </p:nvSpPr>
        <p:spPr>
          <a:xfrm>
            <a:off x="507959" y="1783080"/>
            <a:ext cx="9143280" cy="502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cs-CZ" sz="4400" b="0" i="0" u="none" strike="noStrike" kern="1200" spc="0">
          <a:ln>
            <a:noFill/>
          </a:ln>
          <a:solidFill>
            <a:srgbClr val="000000"/>
          </a:solidFill>
          <a:latin typeface="Arial" pitchFamily="34"/>
          <a:ea typeface="Microsoft YaHei" pitchFamily="2"/>
          <a:cs typeface="Arial" pitchFamily="34"/>
        </a:defRPr>
      </a:lvl1pPr>
    </p:titleStyle>
    <p:bodyStyle>
      <a:lvl1pPr marL="0" marR="0" indent="0" algn="l" rtl="0" hangingPunct="1">
        <a:spcBef>
          <a:spcPts val="0"/>
        </a:spcBef>
        <a:spcAft>
          <a:spcPts val="1417"/>
        </a:spcAft>
        <a:tabLst/>
        <a:defRPr lang="cs-CZ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34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/index.php?title=%C4%8Ceskoslovensk%C3%BD_svaz_t%C4%9Blesn%C3%A9_v%C3%BDchovy_a_sportu&amp;oldid=1076672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s.wikipedia.org/w/index.php?title=Orel_(spolek)&amp;oldid=1077161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828800" y="190440"/>
            <a:ext cx="6501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Inovace vybavení  registrační číslo projektu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CZ.1.07/1.5.00/34.0325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Times New Roman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482760"/>
            <a:ext cx="8584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39" y="5410079"/>
            <a:ext cx="8407080" cy="242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39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 dirty="0">
                <a:ln>
                  <a:noFill/>
                </a:ln>
                <a:latin typeface="Times New Roman - 14" pitchFamily="18"/>
                <a:ea typeface="Microsoft YaHei" pitchFamily="2"/>
                <a:cs typeface="Mangal" pitchFamily="2"/>
              </a:rPr>
              <a:t>Materiál je určen k bezplatnému používání pro potřeby výuky a vzdělávání na všech typech škol a školských zařízení.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 dirty="0">
                <a:ln>
                  <a:noFill/>
                </a:ln>
                <a:latin typeface="Times New Roman - 14" pitchFamily="18"/>
                <a:ea typeface="Microsoft YaHei" pitchFamily="2"/>
                <a:cs typeface="Mangal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55680" y="1295280"/>
            <a:ext cx="19047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79" y="1003320"/>
            <a:ext cx="21585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Název 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355680" y="2413080"/>
            <a:ext cx="1536480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Sada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 Bi_32_3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TextovéPole 9"/>
          <p:cNvSpPr/>
          <p:nvPr/>
        </p:nvSpPr>
        <p:spPr>
          <a:xfrm>
            <a:off x="6425640" y="2120760"/>
            <a:ext cx="3289320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Předmět:  tělesná výchova     ročník: třetí a čtvrtý: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TextovéPole 10"/>
          <p:cNvSpPr/>
          <p:nvPr/>
        </p:nvSpPr>
        <p:spPr>
          <a:xfrm>
            <a:off x="355680" y="1828800"/>
            <a:ext cx="22093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Zařazení 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55680" y="2120760"/>
            <a:ext cx="11426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Šablona: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6421176" y="2425680"/>
            <a:ext cx="13712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Číslo DUM: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16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TextovéPole 13"/>
          <p:cNvSpPr/>
          <p:nvPr/>
        </p:nvSpPr>
        <p:spPr>
          <a:xfrm>
            <a:off x="355680" y="2946239"/>
            <a:ext cx="3072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Ověření 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55680" y="3238560"/>
            <a:ext cx="1726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495360" y="3809880"/>
            <a:ext cx="86327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Třída: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355680" y="3530520"/>
            <a:ext cx="175211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346571" y="1013642"/>
            <a:ext cx="3327594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rganizace sportu v ČR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9" name="TextovéPole 18"/>
          <p:cNvSpPr/>
          <p:nvPr/>
        </p:nvSpPr>
        <p:spPr>
          <a:xfrm>
            <a:off x="2400479" y="1295280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Libuše 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0" name="TextovéPole 19"/>
          <p:cNvSpPr/>
          <p:nvPr/>
        </p:nvSpPr>
        <p:spPr>
          <a:xfrm>
            <a:off x="1244520" y="2120760"/>
            <a:ext cx="51811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Inovace a zkvalitnění výuky prostřednictvím ICT (III/2)</a:t>
            </a:r>
          </a:p>
        </p:txBody>
      </p:sp>
      <p:sp>
        <p:nvSpPr>
          <p:cNvPr id="23" name="TextovéPole 22"/>
          <p:cNvSpPr/>
          <p:nvPr/>
        </p:nvSpPr>
        <p:spPr>
          <a:xfrm>
            <a:off x="8051760" y="2387520"/>
            <a:ext cx="1320480" cy="455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2400479" y="3535267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Libuše </a:t>
            </a:r>
            <a:r>
              <a:rPr lang="cs-CZ" sz="1200" dirty="0" err="1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5" name="TextovéPole 24"/>
          <p:cNvSpPr/>
          <p:nvPr/>
        </p:nvSpPr>
        <p:spPr>
          <a:xfrm>
            <a:off x="2493438" y="3809880"/>
            <a:ext cx="73620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3.C 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6" name="TextovéPole 25"/>
          <p:cNvSpPr/>
          <p:nvPr/>
        </p:nvSpPr>
        <p:spPr>
          <a:xfrm>
            <a:off x="2565000" y="3238560"/>
            <a:ext cx="1146848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4.11. 2013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3496" y="513482"/>
            <a:ext cx="4464496" cy="70788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cs-CZ" sz="4000" dirty="0" smtClean="0"/>
              <a:t>AČR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Autoklub České republiky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Orientuje se na motoristický sport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Vznik 1904 jako </a:t>
            </a:r>
            <a:r>
              <a:rPr lang="cs-CZ" dirty="0" err="1" smtClean="0"/>
              <a:t>AKRČs</a:t>
            </a:r>
            <a:r>
              <a:rPr lang="cs-CZ" dirty="0" smtClean="0"/>
              <a:t> (autoklub republiky Československé)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Obnovení činnosti 1990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56200" y="1782762"/>
            <a:ext cx="4495800" cy="5627637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Český střelecký svaz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Zaměření na sporty spojené s ovládáním střelné zbraně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Vznik 1895 – střelecká jednota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Po 1990 vznik samostatné ČSS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152008" y="513482"/>
            <a:ext cx="4536504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ČSS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19976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3496" y="513482"/>
            <a:ext cx="4464496" cy="70788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cs-CZ" sz="4000" dirty="0" smtClean="0"/>
              <a:t>SSS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82762"/>
            <a:ext cx="4495800" cy="5195589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Sdružení sportovních svazů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Zaměřuje se na technické sporty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Vznik 1990 </a:t>
            </a:r>
            <a:r>
              <a:rPr lang="cs-CZ" dirty="0"/>
              <a:t>ze Svazarmu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jako STSČ (sdružení technických sportů a činností) 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2003 přejmenování SSS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781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Závěrečný úkol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71488" y="1433736"/>
            <a:ext cx="9143280" cy="5832648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1. Jak se jmenuje mezinárodní organizace, ve které AŠSK ČR zastupuje Českou republiku?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2. Která organizace v Táboře je členem ATJSK?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3. Jak se jmenuje časopis vydávaný ČASPV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4. Kde v Táboře sídlí ČSTV</a:t>
            </a:r>
          </a:p>
          <a:p>
            <a:pPr marL="108000" indent="0">
              <a:buNone/>
            </a:pPr>
            <a:r>
              <a:rPr lang="cs-CZ" dirty="0" smtClean="0"/>
              <a:t>5. Jaký </a:t>
            </a:r>
            <a:r>
              <a:rPr lang="cs-CZ" dirty="0"/>
              <a:t>je nejznámější armádní sportovní klub?</a:t>
            </a:r>
          </a:p>
          <a:p>
            <a:pPr marL="108000" indent="0">
              <a:buNone/>
            </a:pPr>
            <a:r>
              <a:rPr lang="cs-CZ" dirty="0" smtClean="0"/>
              <a:t>6. Co </a:t>
            </a:r>
            <a:r>
              <a:rPr lang="cs-CZ" dirty="0"/>
              <a:t>znamenalo slovo </a:t>
            </a:r>
            <a:r>
              <a:rPr lang="cs-CZ" dirty="0" smtClean="0"/>
              <a:t>svazarm?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33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>
              <a:buNone/>
            </a:pPr>
            <a:r>
              <a:rPr lang="cs-CZ" dirty="0" smtClean="0"/>
              <a:t>1. ISF – Mezinárodní federace školního sportu</a:t>
            </a:r>
          </a:p>
          <a:p>
            <a:pPr marL="108000" indent="0">
              <a:buNone/>
            </a:pPr>
            <a:r>
              <a:rPr lang="cs-CZ" dirty="0" smtClean="0"/>
              <a:t>2. TJ Vodní stavby Tábor</a:t>
            </a:r>
          </a:p>
          <a:p>
            <a:pPr marL="108000" indent="0">
              <a:buNone/>
            </a:pPr>
            <a:r>
              <a:rPr lang="cs-CZ" dirty="0" smtClean="0"/>
              <a:t>3. Pohyb je život</a:t>
            </a:r>
          </a:p>
          <a:p>
            <a:pPr marL="108000" indent="0">
              <a:buNone/>
            </a:pPr>
            <a:r>
              <a:rPr lang="cs-CZ" dirty="0" smtClean="0"/>
              <a:t>4. Zimní stadion – V. Soumara 2300, Tábor</a:t>
            </a:r>
          </a:p>
          <a:p>
            <a:pPr marL="108000" indent="0">
              <a:buNone/>
            </a:pPr>
            <a:r>
              <a:rPr lang="cs-CZ" dirty="0" smtClean="0"/>
              <a:t>5. Dukla</a:t>
            </a:r>
          </a:p>
          <a:p>
            <a:pPr marL="108000" indent="0">
              <a:buNone/>
            </a:pPr>
            <a:r>
              <a:rPr lang="cs-CZ" dirty="0" smtClean="0"/>
              <a:t>6. Svaz pro spolupráci s armádou</a:t>
            </a:r>
          </a:p>
          <a:p>
            <a:pPr marL="10800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8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28959" y="5535360"/>
            <a:ext cx="4343040" cy="1561680"/>
          </a:xfrm>
          <a:custGeom>
            <a:avLst/>
            <a:gdLst>
              <a:gd name="f0" fmla="val 0"/>
              <a:gd name="f1" fmla="val 1562100"/>
              <a:gd name="f2" fmla="val 434213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4342131" h="1562101">
                <a:moveTo>
                  <a:pt x="f0" y="f1"/>
                </a:moveTo>
                <a:lnTo>
                  <a:pt x="f0" y="f0"/>
                </a:lnTo>
                <a:lnTo>
                  <a:pt x="f2" y="f0"/>
                </a:lnTo>
                <a:lnTo>
                  <a:pt x="f2" y="f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2600">
            <a:solidFill>
              <a:srgbClr val="000000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3096000" y="5832000"/>
            <a:ext cx="3962160" cy="820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Autor: Mgr.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Libuše 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Gymnázium Pierra de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Coubertina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, Tábor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err="1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szutakova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@gymtacz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říjen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extovéPole 3"/>
          <p:cNvSpPr/>
          <p:nvPr/>
        </p:nvSpPr>
        <p:spPr>
          <a:xfrm>
            <a:off x="2448000" y="4618080"/>
            <a:ext cx="5231880" cy="637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Objekty, použité k vytvoření sešitu, jsou součástí SW Smart Notebook nebo pocházejí z veřejných knihoven obrázků (public domain) nebo jsou vlastní originální tvorbou autora.</a:t>
            </a:r>
          </a:p>
        </p:txBody>
      </p:sp>
      <p:sp>
        <p:nvSpPr>
          <p:cNvPr id="5" name="TextovéPole 4"/>
          <p:cNvSpPr/>
          <p:nvPr/>
        </p:nvSpPr>
        <p:spPr>
          <a:xfrm>
            <a:off x="228600" y="203040"/>
            <a:ext cx="4927320" cy="31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5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20" pitchFamily="18"/>
                <a:ea typeface="Microsoft YaHei" pitchFamily="2"/>
                <a:cs typeface="Mangal" pitchFamily="2"/>
              </a:rPr>
              <a:t>Seznam použité literatury a pramenů: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327472" y="571680"/>
            <a:ext cx="9536527" cy="32738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lvl="0" algn="r"/>
            <a:endParaRPr lang="cs-CZ" sz="1200" dirty="0" smtClean="0"/>
          </a:p>
          <a:p>
            <a:r>
              <a:rPr lang="cs-CZ" sz="1200" dirty="0" smtClean="0"/>
              <a:t>SLEPIČKOVÁ</a:t>
            </a:r>
            <a:r>
              <a:rPr lang="cs-CZ" sz="1200" dirty="0"/>
              <a:t>, I. (2007</a:t>
            </a:r>
            <a:r>
              <a:rPr lang="cs-CZ" sz="1200" dirty="0" smtClean="0"/>
              <a:t>). </a:t>
            </a:r>
            <a:r>
              <a:rPr lang="cs-CZ" sz="1200" i="1" dirty="0" smtClean="0"/>
              <a:t>Sportovní </a:t>
            </a:r>
            <a:r>
              <a:rPr lang="cs-CZ" sz="1200" i="1" dirty="0"/>
              <a:t>organizace. Teoretická východiska a </a:t>
            </a:r>
            <a:r>
              <a:rPr lang="cs-CZ" sz="1200" i="1" dirty="0" smtClean="0"/>
              <a:t>situace </a:t>
            </a:r>
            <a:r>
              <a:rPr lang="cs-CZ" sz="1200" i="1" dirty="0"/>
              <a:t>v </a:t>
            </a:r>
            <a:r>
              <a:rPr lang="cs-CZ" sz="1200" i="1" dirty="0" smtClean="0"/>
              <a:t>ČR </a:t>
            </a:r>
            <a:r>
              <a:rPr lang="cs-CZ" sz="1200" i="1" dirty="0"/>
              <a:t>po </a:t>
            </a:r>
            <a:r>
              <a:rPr lang="cs-CZ" sz="1200" i="1" dirty="0" smtClean="0"/>
              <a:t>roce 1990. </a:t>
            </a:r>
            <a:r>
              <a:rPr lang="cs-CZ" sz="1200" dirty="0" smtClean="0"/>
              <a:t>Praha </a:t>
            </a:r>
            <a:r>
              <a:rPr lang="cs-CZ" sz="1200" dirty="0"/>
              <a:t>: Karolinum. </a:t>
            </a:r>
            <a:endParaRPr lang="cs-CZ" sz="1200" dirty="0" smtClean="0"/>
          </a:p>
          <a:p>
            <a:endParaRPr lang="cs-CZ" sz="1200" dirty="0"/>
          </a:p>
          <a:p>
            <a:r>
              <a:rPr lang="cs-CZ" sz="1200" i="1" dirty="0"/>
              <a:t>Wikipedie: Otevřená encyklopedie: Československý svaz tělesné výchovy a sportu</a:t>
            </a:r>
            <a:r>
              <a:rPr lang="cs-CZ" sz="1200" dirty="0"/>
              <a:t> [online]. c2013 [citováno 27. 10. 2013]. Dostupný z WWW: &lt;</a:t>
            </a:r>
            <a:r>
              <a:rPr lang="cs-CZ" sz="1200" dirty="0">
                <a:hlinkClick r:id="rId3"/>
              </a:rPr>
              <a:t>http://cs.wikipedia.org/w/</a:t>
            </a:r>
            <a:r>
              <a:rPr lang="cs-CZ" sz="1200" dirty="0" err="1">
                <a:hlinkClick r:id="rId3"/>
              </a:rPr>
              <a:t>index.php?title</a:t>
            </a:r>
            <a:r>
              <a:rPr lang="cs-CZ" sz="1200" dirty="0">
                <a:hlinkClick r:id="rId3"/>
              </a:rPr>
              <a:t>=%C4%8Ceskoslovensk%C3%BD_svaz_t%C4%9Blesn%C3%A9_v%C3%BDchovy_a_sportu&amp;oldid=10766726</a:t>
            </a:r>
            <a:r>
              <a:rPr lang="cs-CZ" sz="1200" dirty="0"/>
              <a:t>&gt; </a:t>
            </a:r>
            <a:endParaRPr lang="cs-CZ" sz="1200" dirty="0" smtClean="0"/>
          </a:p>
          <a:p>
            <a:endParaRPr lang="cs-CZ" sz="1200" dirty="0" smtClean="0"/>
          </a:p>
          <a:p>
            <a:pPr lvl="0"/>
            <a:r>
              <a:rPr lang="cs-CZ" sz="1200" i="1" dirty="0"/>
              <a:t>Wikipedie: Otevřená encyklopedie: Orel (spolek)</a:t>
            </a:r>
            <a:r>
              <a:rPr lang="cs-CZ" sz="1200" dirty="0"/>
              <a:t> [online]. c2013 [citováno 27. 10. 2013]. Dostupný z WWW: &lt;</a:t>
            </a:r>
            <a:r>
              <a:rPr lang="cs-CZ" sz="1200" dirty="0">
                <a:hlinkClick r:id="rId4"/>
              </a:rPr>
              <a:t>http://cs.wikipedia.org/w/</a:t>
            </a:r>
            <a:r>
              <a:rPr lang="cs-CZ" sz="1200" dirty="0" err="1">
                <a:hlinkClick r:id="rId4"/>
              </a:rPr>
              <a:t>index.php?title</a:t>
            </a:r>
            <a:r>
              <a:rPr lang="cs-CZ" sz="1200" dirty="0">
                <a:hlinkClick r:id="rId4"/>
              </a:rPr>
              <a:t>=Orel_(spolek)&amp;</a:t>
            </a:r>
            <a:r>
              <a:rPr lang="cs-CZ" sz="1200" dirty="0" err="1">
                <a:hlinkClick r:id="rId4"/>
              </a:rPr>
              <a:t>oldid</a:t>
            </a:r>
            <a:r>
              <a:rPr lang="cs-CZ" sz="1200" dirty="0">
                <a:hlinkClick r:id="rId4"/>
              </a:rPr>
              <a:t>=10771612</a:t>
            </a:r>
            <a:r>
              <a:rPr lang="cs-CZ" sz="1200" dirty="0"/>
              <a:t>&gt; </a:t>
            </a:r>
            <a:endParaRPr lang="cs-CZ" sz="1200" dirty="0" smtClean="0"/>
          </a:p>
          <a:p>
            <a:pPr lvl="0"/>
            <a:endParaRPr lang="cs-CZ" sz="1200" dirty="0"/>
          </a:p>
          <a:p>
            <a:pPr lvl="0"/>
            <a:r>
              <a:rPr lang="cs-CZ" sz="1200" dirty="0"/>
              <a:t>Sdružení sportovních svazů České republiky. [online]. [cit. 2013-10-27]. Dostupné z: http://www.sporty-cz.cz/9_historie </a:t>
            </a:r>
            <a:endParaRPr lang="cs-CZ" sz="1200" dirty="0" smtClean="0"/>
          </a:p>
          <a:p>
            <a:pPr lvl="0"/>
            <a:endParaRPr lang="cs-CZ" sz="1200" dirty="0"/>
          </a:p>
          <a:p>
            <a:pPr lvl="0"/>
            <a:r>
              <a:rPr lang="cs-CZ" sz="1200" dirty="0"/>
              <a:t>Klub českých turistů. [online]. [cit. 2013-10-27]. Dostupné z: http://www.kct.cz/cms/historie-kct </a:t>
            </a:r>
            <a:endParaRPr lang="cs-CZ" sz="1200" dirty="0" smtClean="0"/>
          </a:p>
          <a:p>
            <a:pPr lvl="0"/>
            <a:endParaRPr lang="cs-CZ" sz="1200" dirty="0"/>
          </a:p>
          <a:p>
            <a:pPr lvl="0"/>
            <a:r>
              <a:rPr lang="cs-CZ" sz="1200" dirty="0"/>
              <a:t>Oficiální webové stránky České Obce Sokolské. [online]. [cit. 2013-10-27]. Dostupné z: http://www.sokol-cos.cz/historie-sokola-F6EA </a:t>
            </a:r>
            <a:endParaRPr lang="cs-CZ" sz="1200" dirty="0" smtClean="0"/>
          </a:p>
          <a:p>
            <a:pPr lvl="0"/>
            <a:endParaRPr lang="cs-CZ" sz="1200" dirty="0"/>
          </a:p>
          <a:p>
            <a:pPr lvl="0"/>
            <a:r>
              <a:rPr lang="cs-CZ" sz="1200" dirty="0"/>
              <a:t>Česká asociace Sport pro všechny. [online]. [cit. 2013-10-27]. Dostupné z: http://www.caspv.cz/cz/o-nas/zakladni-informace/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2487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Organizace sportu v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7472" y="1783080"/>
            <a:ext cx="9505055" cy="5555312"/>
          </a:xfrm>
        </p:spPr>
        <p:txBody>
          <a:bodyPr/>
          <a:lstStyle/>
          <a:p>
            <a:pPr marL="108000" indent="0">
              <a:buNone/>
            </a:pPr>
            <a:r>
              <a:rPr lang="cs-CZ" dirty="0" smtClean="0"/>
              <a:t>Všesportovní kolegium – zastřešuje sportovní občanská sdružení</a:t>
            </a:r>
          </a:p>
          <a:p>
            <a:pPr marL="108000" indent="0">
              <a:buNone/>
            </a:pPr>
            <a:r>
              <a:rPr lang="cs-CZ" dirty="0" smtClean="0"/>
              <a:t>Armádní sport – zabezpečuje vrcholový a výkonnostní sport v armádě (Dukla)</a:t>
            </a:r>
          </a:p>
          <a:p>
            <a:pPr marL="108000" indent="0">
              <a:buNone/>
            </a:pPr>
            <a:endParaRPr lang="cs-CZ" dirty="0" smtClean="0"/>
          </a:p>
          <a:p>
            <a:pPr marL="108000" indent="0">
              <a:buNone/>
            </a:pPr>
            <a:r>
              <a:rPr lang="cs-CZ" dirty="0" smtClean="0"/>
              <a:t>Sport zdravotně handicapovaných zastřešují:</a:t>
            </a:r>
          </a:p>
          <a:p>
            <a:pPr marL="108000" indent="0">
              <a:buNone/>
            </a:pPr>
            <a:r>
              <a:rPr lang="cs-CZ" dirty="0" smtClean="0"/>
              <a:t>Český paralympijský výbor</a:t>
            </a:r>
          </a:p>
          <a:p>
            <a:pPr marL="108000" indent="0">
              <a:buNone/>
            </a:pPr>
            <a:r>
              <a:rPr lang="cs-CZ" dirty="0" smtClean="0"/>
              <a:t>Unie zdravotně postižených sportovců ČR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846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/>
              <a:t>Organizace sportu v ČR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1505744"/>
            <a:ext cx="9143280" cy="5904656"/>
          </a:xfrm>
        </p:spPr>
        <p:txBody>
          <a:bodyPr/>
          <a:lstStyle/>
          <a:p>
            <a:pPr marL="108000" indent="0">
              <a:buNone/>
            </a:pPr>
            <a:r>
              <a:rPr lang="cs-CZ" sz="2800" dirty="0"/>
              <a:t>Řízení a </a:t>
            </a:r>
            <a:r>
              <a:rPr lang="cs-CZ" sz="2800" dirty="0" smtClean="0"/>
              <a:t>koordinace:</a:t>
            </a:r>
            <a:endParaRPr lang="cs-CZ" sz="2800" dirty="0"/>
          </a:p>
          <a:p>
            <a:pPr marL="108000" indent="0">
              <a:buNone/>
            </a:pPr>
            <a:r>
              <a:rPr lang="cs-CZ" sz="2800" dirty="0"/>
              <a:t>Ministerstvo </a:t>
            </a:r>
            <a:r>
              <a:rPr lang="cs-CZ" sz="2800" dirty="0" smtClean="0"/>
              <a:t>školství, </a:t>
            </a:r>
            <a:r>
              <a:rPr lang="cs-CZ" sz="2800" dirty="0"/>
              <a:t>mládeže a tělovýchovy</a:t>
            </a:r>
          </a:p>
          <a:p>
            <a:pPr marL="108000" indent="0">
              <a:buNone/>
            </a:pPr>
            <a:r>
              <a:rPr lang="cs-CZ" sz="2800" dirty="0" smtClean="0"/>
              <a:t>Ministerstvo obrany</a:t>
            </a:r>
          </a:p>
          <a:p>
            <a:pPr marL="108000" indent="0">
              <a:buNone/>
            </a:pPr>
            <a:endParaRPr lang="cs-CZ" sz="2800" dirty="0"/>
          </a:p>
          <a:p>
            <a:pPr marL="108000" indent="0">
              <a:buNone/>
            </a:pPr>
            <a:r>
              <a:rPr lang="cs-CZ" sz="2800" dirty="0"/>
              <a:t>Legislativa:</a:t>
            </a:r>
          </a:p>
          <a:p>
            <a:r>
              <a:rPr lang="cs-CZ" sz="2800" dirty="0"/>
              <a:t>Zákon o podpoře sportu</a:t>
            </a:r>
          </a:p>
          <a:p>
            <a:r>
              <a:rPr lang="cs-CZ" sz="2800" dirty="0"/>
              <a:t>Zákon o ochraně olympijských symbolik</a:t>
            </a:r>
          </a:p>
          <a:p>
            <a:r>
              <a:rPr lang="cs-CZ" sz="2800" dirty="0"/>
              <a:t>Bílá kniha o sportu (EU</a:t>
            </a:r>
            <a:r>
              <a:rPr lang="cs-CZ" sz="2800" dirty="0" smtClean="0"/>
              <a:t>)</a:t>
            </a:r>
          </a:p>
          <a:p>
            <a:r>
              <a:rPr lang="cs-CZ" sz="2800" dirty="0"/>
              <a:t>Mezinárodní úmluva proti dopingu ve sportu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4538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471488" y="353616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Všesportovní kolegium</a:t>
            </a:r>
            <a:endParaRPr lang="cs-CZ" dirty="0"/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399480" y="1433736"/>
            <a:ext cx="9361040" cy="5616624"/>
          </a:xfr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hangingPunct="0">
              <a:lnSpc>
                <a:spcPct val="150000"/>
              </a:lnSpc>
              <a:buSzPct val="60000"/>
              <a:buNone/>
            </a:pPr>
            <a:r>
              <a:rPr lang="cs-CZ" sz="2800" dirty="0" smtClean="0">
                <a:latin typeface="Arial" pitchFamily="18"/>
                <a:cs typeface="Mangal" pitchFamily="2"/>
              </a:rPr>
              <a:t>Organizace, která sdružuje občanská sdružení zabývající se sportovně pohybovými aktivitami </a:t>
            </a:r>
            <a:r>
              <a:rPr lang="cs-CZ" sz="2800" dirty="0">
                <a:latin typeface="Arial" pitchFamily="18"/>
                <a:cs typeface="Mangal" pitchFamily="2"/>
              </a:rPr>
              <a:t>a poskytuje </a:t>
            </a:r>
            <a:r>
              <a:rPr lang="cs-CZ" sz="2800" dirty="0" smtClean="0">
                <a:latin typeface="Arial" pitchFamily="18"/>
                <a:cs typeface="Mangal" pitchFamily="2"/>
              </a:rPr>
              <a:t>jim </a:t>
            </a:r>
            <a:r>
              <a:rPr lang="cs-CZ" sz="2800" dirty="0">
                <a:latin typeface="Arial" pitchFamily="18"/>
                <a:cs typeface="Mangal" pitchFamily="2"/>
              </a:rPr>
              <a:t>stejné podmínky pro rozvoj a financování</a:t>
            </a:r>
          </a:p>
          <a:p>
            <a:pPr marL="0" indent="0" hangingPunct="0">
              <a:lnSpc>
                <a:spcPct val="150000"/>
              </a:lnSpc>
              <a:buSzPct val="60000"/>
              <a:buNone/>
            </a:pPr>
            <a:r>
              <a:rPr lang="cs-CZ" sz="2800" dirty="0" smtClean="0">
                <a:latin typeface="Arial" pitchFamily="18"/>
                <a:cs typeface="Mangal" pitchFamily="2"/>
              </a:rPr>
              <a:t>Vznik 1994 - zastřešuje 11 občanských sdružení</a:t>
            </a:r>
          </a:p>
          <a:p>
            <a:pPr marL="0" indent="0" hangingPunct="0">
              <a:lnSpc>
                <a:spcPct val="150000"/>
              </a:lnSpc>
              <a:buSzPct val="60000"/>
              <a:buNone/>
            </a:pPr>
            <a:r>
              <a:rPr lang="cs-CZ" sz="2800" dirty="0" smtClean="0">
                <a:latin typeface="Arial" pitchFamily="18"/>
                <a:cs typeface="Mangal" pitchFamily="2"/>
              </a:rPr>
              <a:t>Podílí se na koordinaci s orgány, v jejichž kompetenci je péče o tělovýchovu a sport (politické strany, senát, vláda atd.)</a:t>
            </a:r>
            <a:endParaRPr lang="cs-CZ" sz="2800" dirty="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43496" y="281608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Všesportovní kolegium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327472" y="1577752"/>
            <a:ext cx="9577064" cy="5509200"/>
          </a:xfrm>
        </p:spPr>
        <p:txBody>
          <a:bodyPr wrap="square">
            <a:spAutoFit/>
          </a:bodyPr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marL="108000" indent="0"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Asociace tělovýchovných jednot a sportovních klubů</a:t>
            </a:r>
          </a:p>
          <a:p>
            <a:pPr marL="108000" indent="0"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Asociace školních sportovních klubů</a:t>
            </a:r>
          </a:p>
          <a:p>
            <a:pPr marL="108000" indent="0"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Asociace sportu pro všechny</a:t>
            </a:r>
          </a:p>
          <a:p>
            <a:pPr marL="108000" indent="0"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Česká obec sokolská</a:t>
            </a:r>
          </a:p>
          <a:p>
            <a:pPr marL="108000" indent="0"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Český olympijský výbor</a:t>
            </a:r>
          </a:p>
          <a:p>
            <a:pPr marL="108000" indent="0"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Český svaz tělesné výchovy</a:t>
            </a:r>
          </a:p>
          <a:p>
            <a:pPr marL="108000" indent="0"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Klub českých turistů</a:t>
            </a:r>
          </a:p>
          <a:p>
            <a:pPr marL="108000" indent="0"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Orel</a:t>
            </a:r>
          </a:p>
          <a:p>
            <a:pPr marL="108000" indent="0"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Autoklub ČR</a:t>
            </a:r>
          </a:p>
          <a:p>
            <a:pPr marL="108000" indent="0"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Český střelecký svaz</a:t>
            </a:r>
          </a:p>
          <a:p>
            <a:pPr marL="108000" indent="0"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Sdružení sportovních svazů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3496" y="513482"/>
            <a:ext cx="4464496" cy="70788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cs-CZ" sz="4000" dirty="0"/>
              <a:t>ATJSK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Asociace </a:t>
            </a:r>
            <a:r>
              <a:rPr lang="cs-CZ" dirty="0"/>
              <a:t>tělovýchovných jednot a sportovních klubů</a:t>
            </a:r>
            <a:endParaRPr lang="cs-CZ" dirty="0" smtClean="0"/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Sdružuje tělovýchovné jednoty a sportovní kluby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Poskytuje jim ekonomický a právní servis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Vznik 1990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/>
              <a:t>Asociace školních sportovních klubů </a:t>
            </a:r>
            <a:endParaRPr lang="cs-CZ" dirty="0" smtClean="0"/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Sdružuje žáky </a:t>
            </a:r>
            <a:r>
              <a:rPr lang="cs-CZ" dirty="0"/>
              <a:t>a studenty základních a středních škol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/>
              <a:t>Zabývá se mimoškolní sportovní činností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/>
              <a:t>Vznik 1992</a:t>
            </a: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152008" y="513482"/>
            <a:ext cx="4536504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AŠSK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76916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3496" y="513482"/>
            <a:ext cx="4464496" cy="70788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cs-CZ" sz="4000" dirty="0" smtClean="0"/>
              <a:t>ČASPV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Česká </a:t>
            </a:r>
            <a:r>
              <a:rPr lang="cs-CZ" dirty="0"/>
              <a:t>a</a:t>
            </a:r>
            <a:r>
              <a:rPr lang="cs-CZ" dirty="0" smtClean="0"/>
              <a:t>sociace sportu pro všechny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/>
              <a:t>Orientuje se na tělesnou a sportovní výchovu nejširší veřejnosti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/>
              <a:t>Vznik 1992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Česká obec sokolská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Zastřešuje </a:t>
            </a:r>
            <a:r>
              <a:rPr lang="cs-CZ" dirty="0">
                <a:latin typeface="" pitchFamily="18"/>
              </a:rPr>
              <a:t>sokolské tělocvičné jednoty a župy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>
                <a:latin typeface="" pitchFamily="18"/>
              </a:rPr>
              <a:t>Vznik 1862 – </a:t>
            </a:r>
            <a:r>
              <a:rPr lang="cs-CZ" dirty="0" smtClean="0">
                <a:latin typeface="" pitchFamily="18"/>
              </a:rPr>
              <a:t>Sokol Obnovení </a:t>
            </a:r>
            <a:r>
              <a:rPr lang="cs-CZ" dirty="0">
                <a:latin typeface="" pitchFamily="18"/>
              </a:rPr>
              <a:t>činnosti 1990</a:t>
            </a: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152008" y="513482"/>
            <a:ext cx="4536504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ČOS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13666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3496" y="513482"/>
            <a:ext cx="4464496" cy="70788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cs-CZ" sz="4000" dirty="0" smtClean="0"/>
              <a:t>ČOV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Český olympijský výbor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Organizace </a:t>
            </a:r>
            <a:r>
              <a:rPr lang="cs-CZ" dirty="0"/>
              <a:t>řídící olympijské hnutí v ČR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/>
              <a:t>Zajišťuje reprezentaci ČR na OH a dalších akcích pořádaných MOV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/>
              <a:t>Vznik 1992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Český svaz tělesné výchovy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Dobrovolně sdružuje sportovní, tělovýchovné a turistické svazy na území ČR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Vznik 1990</a:t>
            </a:r>
            <a:endParaRPr lang="cs-CZ" dirty="0">
              <a:latin typeface="" pitchFamily="18"/>
            </a:endParaRP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152008" y="513482"/>
            <a:ext cx="4536504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ČSTV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80686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3496" y="513482"/>
            <a:ext cx="4464496" cy="70788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cs-CZ" sz="4000" dirty="0" smtClean="0"/>
              <a:t>KČT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Klub českých turistů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Zabezpečuje turistickou činnost a všechny její oblasti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Vznik 1888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Obnovení činnosti 1990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Zaměření na sport pro všechny a sport mládeže na základě křesťanských ideálů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Vznik 1909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Obnovení činnosti 1990</a:t>
            </a:r>
            <a:endParaRPr lang="cs-CZ" dirty="0">
              <a:latin typeface="" pitchFamily="18"/>
            </a:endParaRP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152008" y="513482"/>
            <a:ext cx="4536504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Orel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74119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5221</TotalTime>
  <Words>707</Words>
  <Application>Microsoft Office PowerPoint</Application>
  <PresentationFormat>Vlastní</PresentationFormat>
  <Paragraphs>142</Paragraphs>
  <Slides>14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Výchozí</vt:lpstr>
      <vt:lpstr>Prezentace aplikace PowerPoint</vt:lpstr>
      <vt:lpstr>Organizace sportu v ČR</vt:lpstr>
      <vt:lpstr>Organizace sportu v ČR</vt:lpstr>
      <vt:lpstr>Všesportovní kolegium</vt:lpstr>
      <vt:lpstr>Všesportovní kolegium</vt:lpstr>
      <vt:lpstr>ATJSK</vt:lpstr>
      <vt:lpstr>ČASPV</vt:lpstr>
      <vt:lpstr>ČOV</vt:lpstr>
      <vt:lpstr>KČT</vt:lpstr>
      <vt:lpstr>AČR</vt:lpstr>
      <vt:lpstr>SSS</vt:lpstr>
      <vt:lpstr>Závěrečný úkol</vt:lpstr>
      <vt:lpstr>Řešení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151</cp:revision>
  <dcterms:modified xsi:type="dcterms:W3CDTF">2014-06-10T13:11:39Z</dcterms:modified>
</cp:coreProperties>
</file>